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324" r:id="rId3"/>
    <p:sldId id="418" r:id="rId4"/>
    <p:sldId id="420" r:id="rId5"/>
    <p:sldId id="419" r:id="rId6"/>
    <p:sldId id="330" r:id="rId7"/>
    <p:sldId id="331" r:id="rId8"/>
    <p:sldId id="332" r:id="rId9"/>
    <p:sldId id="406" r:id="rId10"/>
    <p:sldId id="333" r:id="rId11"/>
    <p:sldId id="407" r:id="rId12"/>
    <p:sldId id="335" r:id="rId13"/>
    <p:sldId id="336" r:id="rId14"/>
    <p:sldId id="337" r:id="rId15"/>
    <p:sldId id="338" r:id="rId16"/>
    <p:sldId id="340" r:id="rId17"/>
    <p:sldId id="341" r:id="rId18"/>
    <p:sldId id="424" r:id="rId19"/>
    <p:sldId id="272" r:id="rId20"/>
    <p:sldId id="409" r:id="rId21"/>
    <p:sldId id="342" r:id="rId22"/>
    <p:sldId id="275" r:id="rId23"/>
    <p:sldId id="343" r:id="rId24"/>
    <p:sldId id="277" r:id="rId25"/>
    <p:sldId id="278" r:id="rId26"/>
    <p:sldId id="279" r:id="rId27"/>
    <p:sldId id="280" r:id="rId28"/>
    <p:sldId id="281" r:id="rId29"/>
    <p:sldId id="282" r:id="rId30"/>
    <p:sldId id="347" r:id="rId31"/>
    <p:sldId id="287" r:id="rId32"/>
    <p:sldId id="286" r:id="rId33"/>
    <p:sldId id="346" r:id="rId34"/>
    <p:sldId id="348" r:id="rId35"/>
    <p:sldId id="410" r:id="rId36"/>
    <p:sldId id="350" r:id="rId37"/>
    <p:sldId id="425" r:id="rId38"/>
    <p:sldId id="352" r:id="rId39"/>
    <p:sldId id="353" r:id="rId40"/>
    <p:sldId id="354" r:id="rId41"/>
    <p:sldId id="355" r:id="rId42"/>
    <p:sldId id="356" r:id="rId43"/>
    <p:sldId id="357" r:id="rId44"/>
    <p:sldId id="426" r:id="rId45"/>
    <p:sldId id="292" r:id="rId46"/>
    <p:sldId id="359" r:id="rId47"/>
    <p:sldId id="362" r:id="rId48"/>
    <p:sldId id="363" r:id="rId49"/>
    <p:sldId id="364" r:id="rId50"/>
    <p:sldId id="365" r:id="rId51"/>
    <p:sldId id="366" r:id="rId52"/>
    <p:sldId id="367" r:id="rId53"/>
    <p:sldId id="392" r:id="rId54"/>
    <p:sldId id="369" r:id="rId55"/>
    <p:sldId id="370" r:id="rId56"/>
    <p:sldId id="371" r:id="rId57"/>
    <p:sldId id="372" r:id="rId58"/>
    <p:sldId id="373" r:id="rId59"/>
    <p:sldId id="374" r:id="rId60"/>
    <p:sldId id="375" r:id="rId61"/>
    <p:sldId id="376" r:id="rId62"/>
    <p:sldId id="377" r:id="rId63"/>
    <p:sldId id="416" r:id="rId64"/>
    <p:sldId id="417" r:id="rId65"/>
    <p:sldId id="378" r:id="rId66"/>
    <p:sldId id="380" r:id="rId67"/>
    <p:sldId id="393" r:id="rId68"/>
    <p:sldId id="395" r:id="rId69"/>
    <p:sldId id="396" r:id="rId70"/>
    <p:sldId id="397" r:id="rId71"/>
    <p:sldId id="398" r:id="rId72"/>
    <p:sldId id="400" r:id="rId73"/>
    <p:sldId id="401" r:id="rId74"/>
    <p:sldId id="428" r:id="rId75"/>
    <p:sldId id="429" r:id="rId76"/>
    <p:sldId id="42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5" autoAdjust="0"/>
    <p:restoredTop sz="82545" autoAdjust="0"/>
  </p:normalViewPr>
  <p:slideViewPr>
    <p:cSldViewPr snapToGrid="0">
      <p:cViewPr varScale="1">
        <p:scale>
          <a:sx n="61" d="100"/>
          <a:sy n="61" d="100"/>
        </p:scale>
        <p:origin x="1026"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7" d="100"/>
          <a:sy n="57" d="100"/>
        </p:scale>
        <p:origin x="2832" y="72"/>
      </p:cViewPr>
      <p:guideLst/>
    </p:cSldViewPr>
  </p:notesViewPr>
  <p:gridSpacing cx="73152" cy="73152"/>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29464-39B8-4367-BF2E-BD20B762EEB6}" type="datetimeFigureOut">
              <a:rPr lang="en-US" smtClean="0"/>
              <a:t>12/16/2015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7F89A-6D6F-48D1-9BC2-46FCAB0F0FDA}" type="slidenum">
              <a:rPr lang="en-US" smtClean="0"/>
              <a:t>‹#›</a:t>
            </a:fld>
            <a:endParaRPr lang="en-US"/>
          </a:p>
        </p:txBody>
      </p:sp>
    </p:spTree>
    <p:extLst>
      <p:ext uri="{BB962C8B-B14F-4D97-AF65-F5344CB8AC3E}">
        <p14:creationId xmlns:p14="http://schemas.microsoft.com/office/powerpoint/2010/main" val="3490259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r>
              <a:rPr lang="en-US" baseline="0" dirty="0" smtClean="0"/>
              <a:t> morning! I am going to talk about 3D object detection and pose estimation.</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1</a:t>
            </a:fld>
            <a:endParaRPr lang="en-US"/>
          </a:p>
        </p:txBody>
      </p:sp>
    </p:spTree>
    <p:extLst>
      <p:ext uri="{BB962C8B-B14F-4D97-AF65-F5344CB8AC3E}">
        <p14:creationId xmlns:p14="http://schemas.microsoft.com/office/powerpoint/2010/main" val="717829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blue regions are the estimated occluded regions</a:t>
            </a:r>
            <a:r>
              <a:rPr lang="en-US" baseline="0" dirty="0" smtClean="0"/>
              <a:t> of the objects.</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10</a:t>
            </a:fld>
            <a:endParaRPr lang="en-US"/>
          </a:p>
        </p:txBody>
      </p:sp>
    </p:spTree>
    <p:extLst>
      <p:ext uri="{BB962C8B-B14F-4D97-AF65-F5344CB8AC3E}">
        <p14:creationId xmlns:p14="http://schemas.microsoft.com/office/powerpoint/2010/main" val="84166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are able to back-project</a:t>
            </a:r>
            <a:r>
              <a:rPr lang="en-US" baseline="0" dirty="0" smtClean="0"/>
              <a:t> these objects into 3D, and localize them in the 3D space. This requires the object recognition method to accurately estimate the 3D location and the 3D pose of the object.</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11</a:t>
            </a:fld>
            <a:endParaRPr lang="en-US"/>
          </a:p>
        </p:txBody>
      </p:sp>
    </p:spTree>
    <p:extLst>
      <p:ext uri="{BB962C8B-B14F-4D97-AF65-F5344CB8AC3E}">
        <p14:creationId xmlns:p14="http://schemas.microsoft.com/office/powerpoint/2010/main" val="272145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main contribution is that, I have</a:t>
            </a:r>
            <a:r>
              <a:rPr lang="en-US" baseline="0" dirty="0" smtClean="0"/>
              <a:t> proposed different 3D object representations, that enable us to infer the 3D world from just a single 2D image. These 3D object representations can be considered as a bridge to connect the 2D world with the 3D world.</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12</a:t>
            </a:fld>
            <a:endParaRPr lang="en-US"/>
          </a:p>
        </p:txBody>
      </p:sp>
    </p:spTree>
    <p:extLst>
      <p:ext uri="{BB962C8B-B14F-4D97-AF65-F5344CB8AC3E}">
        <p14:creationId xmlns:p14="http://schemas.microsoft.com/office/powerpoint/2010/main" val="129939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 the literature, different</a:t>
            </a:r>
            <a:r>
              <a:rPr lang="en-US" sz="1200" baseline="0" dirty="0" smtClean="0"/>
              <a:t> object representations have been proposed. </a:t>
            </a:r>
            <a:r>
              <a:rPr lang="en-US" sz="1200" dirty="0" smtClean="0"/>
              <a:t>2D object representation based</a:t>
            </a:r>
            <a:r>
              <a:rPr lang="en-US" sz="1200" baseline="0" dirty="0" smtClean="0"/>
              <a:t> methods focus on recognizing objects as 2D bounding boxes. These methods are not able to estimate the 3D pose of objects, reason about occlusions between objects, nor localize objects in 3D.</a:t>
            </a:r>
            <a:endParaRPr lang="en-US" sz="1200" dirty="0" smtClean="0"/>
          </a:p>
        </p:txBody>
      </p:sp>
      <p:sp>
        <p:nvSpPr>
          <p:cNvPr id="4" name="Slide Number Placeholder 3"/>
          <p:cNvSpPr>
            <a:spLocks noGrp="1"/>
          </p:cNvSpPr>
          <p:nvPr>
            <p:ph type="sldNum" sz="quarter" idx="10"/>
          </p:nvPr>
        </p:nvSpPr>
        <p:spPr/>
        <p:txBody>
          <a:bodyPr/>
          <a:lstStyle/>
          <a:p>
            <a:fld id="{E937F89A-6D6F-48D1-9BC2-46FCAB0F0FDA}" type="slidenum">
              <a:rPr lang="en-US" smtClean="0"/>
              <a:t>13</a:t>
            </a:fld>
            <a:endParaRPr lang="en-US"/>
          </a:p>
        </p:txBody>
      </p:sp>
    </p:spTree>
    <p:extLst>
      <p:ext uri="{BB962C8B-B14F-4D97-AF65-F5344CB8AC3E}">
        <p14:creationId xmlns:p14="http://schemas.microsoft.com/office/powerpoint/2010/main" val="3072760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2.5D</a:t>
            </a:r>
            <a:r>
              <a:rPr lang="en-US" baseline="0" dirty="0" smtClean="0"/>
              <a:t> object representations represent objects as collections of parts or features that are connected across views. As a results, 2.5D representation based methods are able to jointly detect the objects in images and estimate their 3D pose. However, they are not able to handle occlusion between objects, nor localize objects in 3D.</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14</a:t>
            </a:fld>
            <a:endParaRPr lang="en-US"/>
          </a:p>
        </p:txBody>
      </p:sp>
    </p:spTree>
    <p:extLst>
      <p:ext uri="{BB962C8B-B14F-4D97-AF65-F5344CB8AC3E}">
        <p14:creationId xmlns:p14="http://schemas.microsoft.com/office/powerpoint/2010/main" val="2681602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Different 3D object representations have also been proposed. But most of these works focus on joint detection and 3D pose estimation. They are not able to handle occlusion, nor accurately localize objects in 3D.</a:t>
            </a:r>
            <a:endParaRPr lang="en-US" dirty="0" smtClean="0"/>
          </a:p>
        </p:txBody>
      </p:sp>
      <p:sp>
        <p:nvSpPr>
          <p:cNvPr id="4" name="Slide Number Placeholder 3"/>
          <p:cNvSpPr>
            <a:spLocks noGrp="1"/>
          </p:cNvSpPr>
          <p:nvPr>
            <p:ph type="sldNum" sz="quarter" idx="10"/>
          </p:nvPr>
        </p:nvSpPr>
        <p:spPr/>
        <p:txBody>
          <a:bodyPr/>
          <a:lstStyle/>
          <a:p>
            <a:fld id="{E937F89A-6D6F-48D1-9BC2-46FCAB0F0FDA}" type="slidenum">
              <a:rPr lang="en-US" smtClean="0"/>
              <a:t>15</a:t>
            </a:fld>
            <a:endParaRPr lang="en-US"/>
          </a:p>
        </p:txBody>
      </p:sp>
    </p:spTree>
    <p:extLst>
      <p:ext uri="{BB962C8B-B14F-4D97-AF65-F5344CB8AC3E}">
        <p14:creationId xmlns:p14="http://schemas.microsoft.com/office/powerpoint/2010/main" val="2489902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a:t>
            </a:r>
            <a:r>
              <a:rPr lang="en-US" baseline="0" dirty="0" smtClean="0"/>
              <a:t> previous works, I have proposed new 3D object representations which enable us to detect objects in images, estimate their 3D pose, reason about occlusions between them, and localize the detected objects in 3D.</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16</a:t>
            </a:fld>
            <a:endParaRPr lang="en-US"/>
          </a:p>
        </p:txBody>
      </p:sp>
    </p:spTree>
    <p:extLst>
      <p:ext uri="{BB962C8B-B14F-4D97-AF65-F5344CB8AC3E}">
        <p14:creationId xmlns:p14="http://schemas.microsoft.com/office/powerpoint/2010/main" val="2274112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outline</a:t>
            </a:r>
            <a:r>
              <a:rPr lang="en-US" baseline="0" dirty="0" smtClean="0"/>
              <a:t> of my following talk.</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17</a:t>
            </a:fld>
            <a:endParaRPr lang="en-US"/>
          </a:p>
        </p:txBody>
      </p:sp>
    </p:spTree>
    <p:extLst>
      <p:ext uri="{BB962C8B-B14F-4D97-AF65-F5344CB8AC3E}">
        <p14:creationId xmlns:p14="http://schemas.microsoft.com/office/powerpoint/2010/main" val="1480471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start with the 3D aspect</a:t>
            </a:r>
            <a:r>
              <a:rPr lang="en-US" baseline="0" dirty="0" smtClean="0"/>
              <a:t> part representation.</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18</a:t>
            </a:fld>
            <a:endParaRPr lang="en-US"/>
          </a:p>
        </p:txBody>
      </p:sp>
    </p:spTree>
    <p:extLst>
      <p:ext uri="{BB962C8B-B14F-4D97-AF65-F5344CB8AC3E}">
        <p14:creationId xmlns:p14="http://schemas.microsoft.com/office/powerpoint/2010/main" val="320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this work, I focus on</a:t>
            </a:r>
            <a:r>
              <a:rPr lang="en-US" sz="1200" baseline="0" dirty="0" smtClean="0"/>
              <a:t> recognizing objects from different viewpoints.</a:t>
            </a:r>
          </a:p>
          <a:p>
            <a:r>
              <a:rPr lang="en-US" sz="1200" baseline="0" dirty="0" smtClean="0"/>
              <a:t>As we can see from the three images, t</a:t>
            </a:r>
            <a:r>
              <a:rPr lang="en-US" sz="1200" dirty="0" smtClean="0"/>
              <a:t>he appearance of object changes according to the viewpoint.</a:t>
            </a:r>
          </a:p>
          <a:p>
            <a:r>
              <a:rPr lang="en-US" sz="1200" dirty="0" smtClean="0"/>
              <a:t>So we propose</a:t>
            </a:r>
            <a:r>
              <a:rPr lang="en-US" sz="1200" baseline="0" dirty="0" smtClean="0"/>
              <a:t> the 3D aspect part representation to</a:t>
            </a:r>
            <a:r>
              <a:rPr lang="en-US" sz="1200" dirty="0" smtClean="0"/>
              <a:t> handle the viewpoint</a:t>
            </a:r>
            <a:r>
              <a:rPr lang="en-US" sz="1200" baseline="0" dirty="0" smtClean="0"/>
              <a:t> variation.</a:t>
            </a:r>
            <a:endParaRPr lang="en-US" sz="1200" dirty="0"/>
          </a:p>
        </p:txBody>
      </p:sp>
      <p:sp>
        <p:nvSpPr>
          <p:cNvPr id="4" name="Slide Number Placeholder 3"/>
          <p:cNvSpPr>
            <a:spLocks noGrp="1"/>
          </p:cNvSpPr>
          <p:nvPr>
            <p:ph type="sldNum" sz="quarter" idx="10"/>
          </p:nvPr>
        </p:nvSpPr>
        <p:spPr/>
        <p:txBody>
          <a:bodyPr/>
          <a:lstStyle/>
          <a:p>
            <a:fld id="{E937F89A-6D6F-48D1-9BC2-46FCAB0F0FDA}" type="slidenum">
              <a:rPr lang="en-US" smtClean="0"/>
              <a:t>19</a:t>
            </a:fld>
            <a:endParaRPr lang="en-US"/>
          </a:p>
        </p:txBody>
      </p:sp>
    </p:spTree>
    <p:extLst>
      <p:ext uri="{BB962C8B-B14F-4D97-AF65-F5344CB8AC3E}">
        <p14:creationId xmlns:p14="http://schemas.microsoft.com/office/powerpoint/2010/main" val="7317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an input image, 2D object detection methods focus on detecting objects with 2D bounding boxes.</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2</a:t>
            </a:fld>
            <a:endParaRPr lang="en-US"/>
          </a:p>
        </p:txBody>
      </p:sp>
    </p:spTree>
    <p:extLst>
      <p:ext uri="{BB962C8B-B14F-4D97-AF65-F5344CB8AC3E}">
        <p14:creationId xmlns:p14="http://schemas.microsoft.com/office/powerpoint/2010/main" val="239645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smtClean="0"/>
              <a:t>Based</a:t>
            </a:r>
            <a:r>
              <a:rPr lang="en-US" baseline="0" dirty="0" smtClean="0"/>
              <a:t> on the 3D aspect part representation, give an input image, our method is able to</a:t>
            </a:r>
            <a:r>
              <a:rPr lang="en-US" dirty="0" smtClean="0"/>
              <a:t> detect</a:t>
            </a:r>
            <a:r>
              <a:rPr lang="en-US" baseline="0" dirty="0" smtClean="0"/>
              <a:t> objects in the input image, estimate the 3D pose of the object, and localize the 3D aspect parts of the object in the image.</a:t>
            </a:r>
          </a:p>
        </p:txBody>
      </p:sp>
      <p:sp>
        <p:nvSpPr>
          <p:cNvPr id="4" name="灯片编号占位符 3"/>
          <p:cNvSpPr>
            <a:spLocks noGrp="1"/>
          </p:cNvSpPr>
          <p:nvPr>
            <p:ph type="sldNum" sz="quarter" idx="10"/>
          </p:nvPr>
        </p:nvSpPr>
        <p:spPr/>
        <p:txBody>
          <a:bodyPr/>
          <a:lstStyle/>
          <a:p>
            <a:fld id="{77A672C2-23C6-4941-978D-2A7B6F8009AD}" type="slidenum">
              <a:rPr lang="en-US" smtClean="0"/>
              <a:pPr/>
              <a:t>20</a:t>
            </a:fld>
            <a:endParaRPr lang="en-US"/>
          </a:p>
        </p:txBody>
      </p:sp>
    </p:spTree>
    <p:extLst>
      <p:ext uri="{BB962C8B-B14F-4D97-AF65-F5344CB8AC3E}">
        <p14:creationId xmlns:p14="http://schemas.microsoft.com/office/powerpoint/2010/main" val="1898408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build the 3D aspect parts of an object category from 3D CAD models. Given a set of 3D CAD models, we first segment the 3D points of these models into planar surfaces. Then we aggregate all the 3D points from all the CAD models to obtain the mean shape of the category. Finally, we fit a 3D rectangle to each set of 3D points, and each 3D rectangle is called a 3D aspect part. Here is the 3D aspect part representation for sofa.</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21</a:t>
            </a:fld>
            <a:endParaRPr lang="en-US"/>
          </a:p>
        </p:txBody>
      </p:sp>
    </p:spTree>
    <p:extLst>
      <p:ext uri="{BB962C8B-B14F-4D97-AF65-F5344CB8AC3E}">
        <p14:creationId xmlns:p14="http://schemas.microsoft.com/office/powerpoint/2010/main" val="4257573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a:t>
            </a:r>
            <a:r>
              <a:rPr lang="en-US" baseline="0" dirty="0" smtClean="0"/>
              <a:t> 3D aspect part representations for 12 categories in our experiments. </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22</a:t>
            </a:fld>
            <a:endParaRPr lang="en-US"/>
          </a:p>
        </p:txBody>
      </p:sp>
    </p:spTree>
    <p:extLst>
      <p:ext uri="{BB962C8B-B14F-4D97-AF65-F5344CB8AC3E}">
        <p14:creationId xmlns:p14="http://schemas.microsoft.com/office/powerpoint/2010/main" val="3348359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the 3D aspect</a:t>
            </a:r>
            <a:r>
              <a:rPr lang="en-US" baseline="0" dirty="0" smtClean="0"/>
              <a:t> part representation, we propose an aspect layout model for object recognition. The aspect layout model takes two inputs. The first one is an input image, and the second one is the 3D aspect part model we have built. The output consists of the 2D bounding box of the object, the pose or viewpoint of the object, and the 3D aspect part location in the input image.</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23</a:t>
            </a:fld>
            <a:endParaRPr lang="en-US"/>
          </a:p>
        </p:txBody>
      </p:sp>
    </p:spTree>
    <p:extLst>
      <p:ext uri="{BB962C8B-B14F-4D97-AF65-F5344CB8AC3E}">
        <p14:creationId xmlns:p14="http://schemas.microsoft.com/office/powerpoint/2010/main" val="2461829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an input image, we model the posterior of object label, 2D part center coordinates, 3D objects and viewpoint given an input image.</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24</a:t>
            </a:fld>
            <a:endParaRPr lang="en-US"/>
          </a:p>
        </p:txBody>
      </p:sp>
    </p:spTree>
    <p:extLst>
      <p:ext uri="{BB962C8B-B14F-4D97-AF65-F5344CB8AC3E}">
        <p14:creationId xmlns:p14="http://schemas.microsoft.com/office/powerpoint/2010/main" val="2558038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energy</a:t>
            </a:r>
            <a:r>
              <a:rPr lang="en-US" baseline="0" dirty="0" smtClean="0"/>
              <a:t> function is decomposed into unary potential and pairwise potential. The unary potential capture the part appearance of a single part, and the pairwise potential models the relationship between two parts.</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25</a:t>
            </a:fld>
            <a:endParaRPr lang="en-US"/>
          </a:p>
        </p:txBody>
      </p:sp>
    </p:spTree>
    <p:extLst>
      <p:ext uri="{BB962C8B-B14F-4D97-AF65-F5344CB8AC3E}">
        <p14:creationId xmlns:p14="http://schemas.microsoft.com/office/powerpoint/2010/main" val="499520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unary potential</a:t>
            </a:r>
            <a:r>
              <a:rPr lang="en-US" baseline="0" dirty="0" smtClean="0"/>
              <a:t> is defined as the dot product between the part template and the feature vector extracted for the part if the part is visible. If the part is self-occluded, we assign a weight alpha as the unary potential. Both the part templates and the self-occlusion weights are learned from training data. </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26</a:t>
            </a:fld>
            <a:endParaRPr lang="en-US"/>
          </a:p>
        </p:txBody>
      </p:sp>
    </p:spTree>
    <p:extLst>
      <p:ext uri="{BB962C8B-B14F-4D97-AF65-F5344CB8AC3E}">
        <p14:creationId xmlns:p14="http://schemas.microsoft.com/office/powerpoint/2010/main" val="2932865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HOG templates</a:t>
            </a:r>
            <a:r>
              <a:rPr lang="en-US" baseline="0" dirty="0" smtClean="0"/>
              <a:t> for the 3D aspect parts of car learnt in our experiments.</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27</a:t>
            </a:fld>
            <a:endParaRPr lang="en-US"/>
          </a:p>
        </p:txBody>
      </p:sp>
    </p:spTree>
    <p:extLst>
      <p:ext uri="{BB962C8B-B14F-4D97-AF65-F5344CB8AC3E}">
        <p14:creationId xmlns:p14="http://schemas.microsoft.com/office/powerpoint/2010/main" val="492311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pairwise</a:t>
            </a:r>
            <a:r>
              <a:rPr lang="en-US" baseline="0" dirty="0" smtClean="0"/>
              <a:t> potential constraints that the actually locations of the two parts in the images should be similar to the projection from the 3D object model.</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28</a:t>
            </a:fld>
            <a:endParaRPr lang="en-US"/>
          </a:p>
        </p:txBody>
      </p:sp>
    </p:spTree>
    <p:extLst>
      <p:ext uri="{BB962C8B-B14F-4D97-AF65-F5344CB8AC3E}">
        <p14:creationId xmlns:p14="http://schemas.microsoft.com/office/powerpoint/2010/main" val="2991493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and inference.</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29</a:t>
            </a:fld>
            <a:endParaRPr lang="en-US"/>
          </a:p>
        </p:txBody>
      </p:sp>
    </p:spTree>
    <p:extLst>
      <p:ext uri="{BB962C8B-B14F-4D97-AF65-F5344CB8AC3E}">
        <p14:creationId xmlns:p14="http://schemas.microsoft.com/office/powerpoint/2010/main" val="394476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2D object detection is not sufficient for many real</a:t>
            </a:r>
            <a:r>
              <a:rPr lang="en-US" baseline="0" dirty="0" smtClean="0"/>
              <a:t> world applications.</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3</a:t>
            </a:fld>
            <a:endParaRPr lang="en-US"/>
          </a:p>
        </p:txBody>
      </p:sp>
    </p:spTree>
    <p:extLst>
      <p:ext uri="{BB962C8B-B14F-4D97-AF65-F5344CB8AC3E}">
        <p14:creationId xmlns:p14="http://schemas.microsoft.com/office/powerpoint/2010/main" val="2160913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errors</a:t>
            </a:r>
            <a:r>
              <a:rPr lang="en-US" baseline="0" dirty="0" smtClean="0"/>
              <a:t> are due to the appearance ambiguity. The viewpoint is not estimated correctly.</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33</a:t>
            </a:fld>
            <a:endParaRPr lang="en-US"/>
          </a:p>
        </p:txBody>
      </p:sp>
    </p:spTree>
    <p:extLst>
      <p:ext uri="{BB962C8B-B14F-4D97-AF65-F5344CB8AC3E}">
        <p14:creationId xmlns:p14="http://schemas.microsoft.com/office/powerpoint/2010/main" val="1245482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applied the 3D aspect part representation to two</a:t>
            </a:r>
            <a:r>
              <a:rPr lang="en-US" baseline="0" dirty="0" smtClean="0"/>
              <a:t> important applications. The first one is object co-detection. Given a pair of images, the goal of co-detection is to detect objects in both images and match the detected objects if they are the same object instance. We have proposed a novel object co-detector. Compare to single image detectors, our co-detector achieves better detection performance. In additional, it establishes the correspondences between the detected objects using our 3D aspect part representation.</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34</a:t>
            </a:fld>
            <a:endParaRPr lang="en-US"/>
          </a:p>
        </p:txBody>
      </p:sp>
    </p:spTree>
    <p:extLst>
      <p:ext uri="{BB962C8B-B14F-4D97-AF65-F5344CB8AC3E}">
        <p14:creationId xmlns:p14="http://schemas.microsoft.com/office/powerpoint/2010/main" val="1845813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Another application</a:t>
            </a:r>
            <a:r>
              <a:rPr lang="en-US" baseline="0" dirty="0" smtClean="0"/>
              <a:t> is </a:t>
            </a:r>
            <a:r>
              <a:rPr lang="en-US" baseline="0" dirty="0" err="1" smtClean="0"/>
              <a:t>multiview</a:t>
            </a:r>
            <a:r>
              <a:rPr lang="en-US" baseline="0" dirty="0" smtClean="0"/>
              <a:t> object tracking. The goal is to track an object in a video, where the viewpoint of the object may change. In this example, the car turns, so its viewpoint changes. </a:t>
            </a:r>
            <a:r>
              <a:rPr lang="en-US" dirty="0" smtClean="0"/>
              <a:t>In this work, we propose</a:t>
            </a:r>
            <a:r>
              <a:rPr lang="en-US" baseline="0" dirty="0" smtClean="0"/>
              <a:t> a novel monocular </a:t>
            </a:r>
            <a:r>
              <a:rPr lang="en-US" baseline="0" dirty="0" err="1" smtClean="0"/>
              <a:t>multiview</a:t>
            </a:r>
            <a:r>
              <a:rPr lang="en-US" baseline="0" dirty="0" smtClean="0"/>
              <a:t> object tracker. First, our method is able to track the 2D location of the target in videos from a single camera. Second, it is able to estimate the continuous viewpoint of the target in time. Third, it also localizes the 3D aspect parts of the target in time.</a:t>
            </a:r>
            <a:endParaRPr lang="en-US" dirty="0" smtClean="0"/>
          </a:p>
        </p:txBody>
      </p:sp>
      <p:sp>
        <p:nvSpPr>
          <p:cNvPr id="4" name="Slide Number Placeholder 3"/>
          <p:cNvSpPr>
            <a:spLocks noGrp="1"/>
          </p:cNvSpPr>
          <p:nvPr>
            <p:ph type="sldNum" sz="quarter" idx="10"/>
          </p:nvPr>
        </p:nvSpPr>
        <p:spPr/>
        <p:txBody>
          <a:bodyPr/>
          <a:lstStyle/>
          <a:p>
            <a:fld id="{F291074C-3135-4A25-BEF9-4A37E9C8D995}" type="slidenum">
              <a:rPr lang="en-US" smtClean="0"/>
              <a:t>35</a:t>
            </a:fld>
            <a:endParaRPr lang="en-US"/>
          </a:p>
        </p:txBody>
      </p:sp>
    </p:spTree>
    <p:extLst>
      <p:ext uri="{BB962C8B-B14F-4D97-AF65-F5344CB8AC3E}">
        <p14:creationId xmlns:p14="http://schemas.microsoft.com/office/powerpoint/2010/main" val="305578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compare our </a:t>
            </a:r>
            <a:r>
              <a:rPr lang="en-US" baseline="0" dirty="0" err="1" smtClean="0"/>
              <a:t>mulitview</a:t>
            </a:r>
            <a:r>
              <a:rPr lang="en-US" baseline="0" dirty="0" smtClean="0"/>
              <a:t> tracker with four state-of-the-art single object trackers. As you can see from these results videos, when the car changes its viewpoint, all the four single object trackers fail to track the car, since they are not able to handle the viewpoint variation. While our multi-view object tracker successfully track the car, and estimate the continuous viewpoint transformation.</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36</a:t>
            </a:fld>
            <a:endParaRPr lang="en-US"/>
          </a:p>
        </p:txBody>
      </p:sp>
    </p:spTree>
    <p:extLst>
      <p:ext uri="{BB962C8B-B14F-4D97-AF65-F5344CB8AC3E}">
        <p14:creationId xmlns:p14="http://schemas.microsoft.com/office/powerpoint/2010/main" val="1006421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 am</a:t>
            </a:r>
            <a:r>
              <a:rPr lang="en-US" baseline="0" dirty="0" smtClean="0"/>
              <a:t> going to talk about the 3D </a:t>
            </a:r>
            <a:r>
              <a:rPr lang="en-US" baseline="0" dirty="0" err="1" smtClean="0"/>
              <a:t>aspectlet</a:t>
            </a:r>
            <a:r>
              <a:rPr lang="en-US" baseline="0" dirty="0" smtClean="0"/>
              <a:t> representation.</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37</a:t>
            </a:fld>
            <a:endParaRPr lang="en-US"/>
          </a:p>
        </p:txBody>
      </p:sp>
    </p:spTree>
    <p:extLst>
      <p:ext uri="{BB962C8B-B14F-4D97-AF65-F5344CB8AC3E}">
        <p14:creationId xmlns:p14="http://schemas.microsoft.com/office/powerpoint/2010/main" val="706227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first consider occlusions</a:t>
            </a:r>
            <a:r>
              <a:rPr lang="en-US" baseline="0" dirty="0" smtClean="0"/>
              <a:t> in object recognition. Given this test image, our aspect layout model is able to detect the white car and the black car confidently. But for the blue car, it may get confused. The reason is that the blue car is occluded, its appearance is not like the cars in the training images. Occlusion changes the appearances of objects. Modeling occlusion in object recognition is important.</a:t>
            </a:r>
            <a:endParaRPr lang="en-US"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38</a:t>
            </a:fld>
            <a:endParaRPr lang="en-US"/>
          </a:p>
        </p:txBody>
      </p:sp>
    </p:spTree>
    <p:extLst>
      <p:ext uri="{BB962C8B-B14F-4D97-AF65-F5344CB8AC3E}">
        <p14:creationId xmlns:p14="http://schemas.microsoft.com/office/powerpoint/2010/main" val="1219648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 have introduced the 3D aspect part representation. 3D </a:t>
            </a:r>
            <a:r>
              <a:rPr lang="en-US" sz="1200" dirty="0" smtClean="0"/>
              <a:t>Aspect part is good at handling self-occlusion, but not good for occlusions between objects. The reason is that, in real</a:t>
            </a:r>
            <a:r>
              <a:rPr lang="en-US" sz="1200" baseline="0" dirty="0" smtClean="0"/>
              <a:t> world scenes,</a:t>
            </a:r>
            <a:r>
              <a:rPr lang="en-US" sz="1200" dirty="0" smtClean="0"/>
              <a:t> a</a:t>
            </a:r>
            <a:r>
              <a:rPr lang="en-US" sz="1200" baseline="0" dirty="0" smtClean="0"/>
              <a:t> 3D</a:t>
            </a:r>
            <a:r>
              <a:rPr lang="en-US" sz="1200" dirty="0" smtClean="0"/>
              <a:t> aspect</a:t>
            </a:r>
            <a:r>
              <a:rPr lang="en-US" sz="1200" baseline="0" dirty="0" smtClean="0"/>
              <a:t> part is usually partially occluded. As a results, some features for detecting the aspect part can be missing.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we propose to decompose</a:t>
            </a:r>
            <a:r>
              <a:rPr lang="en-US" baseline="0" dirty="0" smtClean="0"/>
              <a:t> an 3D aspect part into several smaller parts that we call atomic 3D aspect parts. As a result, we can approximately treat each atomic 3D aspect parts as either occluded or visible.</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39</a:t>
            </a:fld>
            <a:endParaRPr lang="en-US"/>
          </a:p>
        </p:txBody>
      </p:sp>
    </p:spTree>
    <p:extLst>
      <p:ext uri="{BB962C8B-B14F-4D97-AF65-F5344CB8AC3E}">
        <p14:creationId xmlns:p14="http://schemas.microsoft.com/office/powerpoint/2010/main" val="3124607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atomic</a:t>
            </a:r>
            <a:r>
              <a:rPr lang="en-US" baseline="0" dirty="0" smtClean="0"/>
              <a:t> 3D aspect parts are harder to detect, since we may lack of enough visual features to detect them. We propose to group atomic 3D aspect parts to form bigger parts, which we call 3D </a:t>
            </a:r>
            <a:r>
              <a:rPr lang="en-US" baseline="0" dirty="0" err="1" smtClean="0"/>
              <a:t>aspectlets</a:t>
            </a:r>
            <a:r>
              <a:rPr lang="en-US" baseline="0" dirty="0" smtClean="0"/>
              <a:t>. Then we train a detector for each 3D </a:t>
            </a:r>
            <a:r>
              <a:rPr lang="en-US" baseline="0" dirty="0" err="1" smtClean="0"/>
              <a:t>aspectlet</a:t>
            </a:r>
            <a:r>
              <a:rPr lang="en-US" baseline="0" dirty="0" smtClean="0"/>
              <a:t>. Here are some detection results from our 3D </a:t>
            </a:r>
            <a:r>
              <a:rPr lang="en-US" baseline="0" dirty="0" err="1" smtClean="0"/>
              <a:t>aspectlet</a:t>
            </a:r>
            <a:r>
              <a:rPr lang="en-US" baseline="0" dirty="0" smtClean="0"/>
              <a:t> detectors.</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40</a:t>
            </a:fld>
            <a:endParaRPr lang="en-US"/>
          </a:p>
        </p:txBody>
      </p:sp>
    </p:spTree>
    <p:extLst>
      <p:ext uri="{BB962C8B-B14F-4D97-AF65-F5344CB8AC3E}">
        <p14:creationId xmlns:p14="http://schemas.microsoft.com/office/powerpoint/2010/main" val="1683794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examples on bed, chair, sofa and table.</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41</a:t>
            </a:fld>
            <a:endParaRPr lang="en-US"/>
          </a:p>
        </p:txBody>
      </p:sp>
    </p:spTree>
    <p:extLst>
      <p:ext uri="{BB962C8B-B14F-4D97-AF65-F5344CB8AC3E}">
        <p14:creationId xmlns:p14="http://schemas.microsoft.com/office/powerpoint/2010/main" val="28776229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terms of experiments,</a:t>
            </a:r>
            <a:r>
              <a:rPr lang="en-US" baseline="0" dirty="0" smtClean="0"/>
              <a:t> we have evaluated our 3D </a:t>
            </a:r>
            <a:r>
              <a:rPr lang="en-US" baseline="0" dirty="0" err="1" smtClean="0"/>
              <a:t>aspectlet</a:t>
            </a:r>
            <a:r>
              <a:rPr lang="en-US" baseline="0" dirty="0" smtClean="0"/>
              <a:t> representation based approach on a outdoor scene dataset for car detection, and an indoor scene dataset for detecting bed, chair, sofa and table. We evaluate the detection performance according to different degrees of occlusion. Compare to our aspect layout model and the deformable part model, we achieve better detection accuracy in different occlusion levels. The margin of the severe occlusion case is much more significant.</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42</a:t>
            </a:fld>
            <a:endParaRPr lang="en-US"/>
          </a:p>
        </p:txBody>
      </p:sp>
    </p:spTree>
    <p:extLst>
      <p:ext uri="{BB962C8B-B14F-4D97-AF65-F5344CB8AC3E}">
        <p14:creationId xmlns:p14="http://schemas.microsoft.com/office/powerpoint/2010/main" val="2014127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scenarios where we need to detect objects in the 3D world from input images, such as in autonomous driving, robotics, virtual reality and gaming. All these applications need to interact with the 3D world. That is why we need to detect objects and localize them in 3D. We argument that any application that interacts with the 3D world requires 3D object detection.</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4</a:t>
            </a:fld>
            <a:endParaRPr lang="en-US"/>
          </a:p>
        </p:txBody>
      </p:sp>
    </p:spTree>
    <p:extLst>
      <p:ext uri="{BB962C8B-B14F-4D97-AF65-F5344CB8AC3E}">
        <p14:creationId xmlns:p14="http://schemas.microsoft.com/office/powerpoint/2010/main" val="3313887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let’s me talk</a:t>
            </a:r>
            <a:r>
              <a:rPr lang="en-US" baseline="0" dirty="0" smtClean="0"/>
              <a:t> about the 3D voxel pattern representation.</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44</a:t>
            </a:fld>
            <a:endParaRPr lang="en-US"/>
          </a:p>
        </p:txBody>
      </p:sp>
    </p:spTree>
    <p:extLst>
      <p:ext uri="{BB962C8B-B14F-4D97-AF65-F5344CB8AC3E}">
        <p14:creationId xmlns:p14="http://schemas.microsoft.com/office/powerpoint/2010/main" val="1693579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may have noticed, 3D aspect parts are not</a:t>
            </a:r>
            <a:r>
              <a:rPr lang="en-US" baseline="0" dirty="0" smtClean="0"/>
              <a:t> good at representing objects with complex geometry. For example, for </a:t>
            </a:r>
            <a:r>
              <a:rPr lang="en-US" baseline="0" dirty="0" err="1" smtClean="0"/>
              <a:t>aeroplane</a:t>
            </a:r>
            <a:r>
              <a:rPr lang="en-US" baseline="0" dirty="0" smtClean="0"/>
              <a:t> and bottle, it is not easy to come up with their 3D aspect part representation. A more general way to represent 3D shape is to use voxels.</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45</a:t>
            </a:fld>
            <a:endParaRPr lang="en-US"/>
          </a:p>
        </p:txBody>
      </p:sp>
    </p:spTree>
    <p:extLst>
      <p:ext uri="{BB962C8B-B14F-4D97-AF65-F5344CB8AC3E}">
        <p14:creationId xmlns:p14="http://schemas.microsoft.com/office/powerpoint/2010/main" val="1519261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introduce a novel 3D voxel pattern representation. It enables us to not only detect the objects in the image, but also segment the boundary of the object, estimate the occluded regions of the object, and finally localize objects in 3D. For each car in this example, it has an associated 3D voxel pattern. In this representation, green voxels are visible, red voxels are occluded by other objects, and cyan voxels are truncated by image borders. All these patterns are discovered in a data-driven way, and used for recognition.</a:t>
            </a:r>
          </a:p>
        </p:txBody>
      </p:sp>
      <p:sp>
        <p:nvSpPr>
          <p:cNvPr id="4" name="Slide Number Placeholder 3"/>
          <p:cNvSpPr>
            <a:spLocks noGrp="1"/>
          </p:cNvSpPr>
          <p:nvPr>
            <p:ph type="sldNum" sz="quarter" idx="10"/>
          </p:nvPr>
        </p:nvSpPr>
        <p:spPr/>
        <p:txBody>
          <a:bodyPr/>
          <a:lstStyle/>
          <a:p>
            <a:fld id="{AA8318A0-652C-4073-8A94-4BA1D4297438}" type="slidenum">
              <a:rPr lang="en-US" smtClean="0"/>
              <a:t>46</a:t>
            </a:fld>
            <a:endParaRPr lang="en-US"/>
          </a:p>
        </p:txBody>
      </p:sp>
    </p:spTree>
    <p:extLst>
      <p:ext uri="{BB962C8B-B14F-4D97-AF65-F5344CB8AC3E}">
        <p14:creationId xmlns:p14="http://schemas.microsoft.com/office/powerpoint/2010/main" val="2207234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our</a:t>
            </a:r>
            <a:r>
              <a:rPr lang="en-US" baseline="0" dirty="0" smtClean="0"/>
              <a:t> training pipeline, we first align objects in 2D images with 3D CAD models.</a:t>
            </a:r>
          </a:p>
          <a:p>
            <a:r>
              <a:rPr lang="en-US" dirty="0" smtClean="0"/>
              <a:t>Using the 2D-3D alignment, we introduce a new representation</a:t>
            </a:r>
            <a:r>
              <a:rPr lang="en-US" baseline="0" dirty="0" smtClean="0"/>
              <a:t> called 3D voxel exemplar for the object, which</a:t>
            </a:r>
            <a:r>
              <a:rPr lang="en-US" sz="1200" b="0" i="0" u="none" strike="noStrike" kern="1200" baseline="0" dirty="0" smtClean="0">
                <a:solidFill>
                  <a:schemeClr val="tx1"/>
                </a:solidFill>
                <a:latin typeface="+mn-lt"/>
                <a:ea typeface="+mn-ea"/>
                <a:cs typeface="+mn-cs"/>
              </a:rPr>
              <a:t> encodes information about the 2D appearance,  3D shape and 3D pose, truncation and occlusion of the object.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Then we cluster 3D voxel exemplars</a:t>
            </a:r>
            <a:r>
              <a:rPr lang="en-US" baseline="0" dirty="0" smtClean="0"/>
              <a:t> in the 3D voxel space to group objects with similar visibility pattern, and we call each cluster a 3D voxel pattern (3DVP).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Finally,</a:t>
            </a:r>
            <a:r>
              <a:rPr lang="en-US" baseline="0" dirty="0" smtClean="0"/>
              <a:t> we train a detector for each 3D voxel pattern. Our 3D voxel representation enables us to discover subcategories with compact 2D appearance. So we can train a good detector for each pattern.</a:t>
            </a:r>
            <a:endParaRPr lang="en-US" dirty="0" smtClean="0"/>
          </a:p>
        </p:txBody>
      </p:sp>
      <p:sp>
        <p:nvSpPr>
          <p:cNvPr id="4" name="Slide Number Placeholder 3"/>
          <p:cNvSpPr>
            <a:spLocks noGrp="1"/>
          </p:cNvSpPr>
          <p:nvPr>
            <p:ph type="sldNum" sz="quarter" idx="10"/>
          </p:nvPr>
        </p:nvSpPr>
        <p:spPr/>
        <p:txBody>
          <a:bodyPr/>
          <a:lstStyle/>
          <a:p>
            <a:fld id="{AA8318A0-652C-4073-8A94-4BA1D4297438}" type="slidenum">
              <a:rPr lang="en-US" smtClean="0"/>
              <a:t>47</a:t>
            </a:fld>
            <a:endParaRPr lang="en-US"/>
          </a:p>
        </p:txBody>
      </p:sp>
    </p:spTree>
    <p:extLst>
      <p:ext uri="{BB962C8B-B14F-4D97-AF65-F5344CB8AC3E}">
        <p14:creationId xmlns:p14="http://schemas.microsoft.com/office/powerpoint/2010/main" val="469718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first </a:t>
            </a:r>
            <a:r>
              <a:rPr lang="en-US" baseline="0" dirty="0" smtClean="0"/>
              <a:t>align objects in 2D images with corresponding 3D CAD models in order to build our 3D voxel representation.</a:t>
            </a:r>
            <a:endParaRPr lang="en-US" dirty="0" smtClean="0"/>
          </a:p>
          <a:p>
            <a:r>
              <a:rPr lang="en-US" dirty="0" smtClean="0"/>
              <a:t>We </a:t>
            </a:r>
            <a:r>
              <a:rPr lang="en-US" baseline="0" dirty="0" smtClean="0"/>
              <a:t>illustrate our recognition pipelines with the KITTI benchmark for car recognition.</a:t>
            </a:r>
          </a:p>
          <a:p>
            <a:r>
              <a:rPr lang="en-US" baseline="0" dirty="0" smtClean="0"/>
              <a:t>In training, e</a:t>
            </a:r>
            <a:r>
              <a:rPr lang="en-US" dirty="0" smtClean="0"/>
              <a:t>ach</a:t>
            </a:r>
            <a:r>
              <a:rPr lang="en-US" baseline="0" dirty="0" smtClean="0"/>
              <a:t> car in KITTI is annotated by a 3D cuboid. So we automatically choose a 3D car model and fit it into the 3D cuboid to align 2D objects with 3D CAD models. After the alignment, we project all the 3D car models using the ground truth camera parameters provided by KITTI as well. So we obtain the depth ordering of all the objects in the scene.</a:t>
            </a:r>
            <a:endParaRPr lang="en-US" dirty="0"/>
          </a:p>
        </p:txBody>
      </p:sp>
      <p:sp>
        <p:nvSpPr>
          <p:cNvPr id="4" name="Slide Number Placeholder 3"/>
          <p:cNvSpPr>
            <a:spLocks noGrp="1"/>
          </p:cNvSpPr>
          <p:nvPr>
            <p:ph type="sldNum" sz="quarter" idx="10"/>
          </p:nvPr>
        </p:nvSpPr>
        <p:spPr/>
        <p:txBody>
          <a:bodyPr/>
          <a:lstStyle/>
          <a:p>
            <a:fld id="{AA8318A0-652C-4073-8A94-4BA1D4297438}" type="slidenum">
              <a:rPr lang="en-US" smtClean="0"/>
              <a:t>48</a:t>
            </a:fld>
            <a:endParaRPr lang="en-US"/>
          </a:p>
        </p:txBody>
      </p:sp>
    </p:spTree>
    <p:extLst>
      <p:ext uri="{BB962C8B-B14F-4D97-AF65-F5344CB8AC3E}">
        <p14:creationId xmlns:p14="http://schemas.microsoft.com/office/powerpoint/2010/main" val="3716388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Using</a:t>
            </a:r>
            <a:r>
              <a:rPr lang="en-US" baseline="0" dirty="0" smtClean="0"/>
              <a:t> the 2D-3D alignment, we build 3D voxel exemplars to encode different properties of objects.</a:t>
            </a:r>
            <a:endParaRPr lang="en-US" dirty="0" smtClean="0"/>
          </a:p>
          <a:p>
            <a:r>
              <a:rPr lang="en-US" dirty="0" smtClean="0"/>
              <a:t>From the depth ordering map, we automatically</a:t>
            </a:r>
            <a:r>
              <a:rPr lang="en-US" baseline="0" dirty="0" smtClean="0"/>
              <a:t> classify each pixel of a car into visible, occluded or truncated.</a:t>
            </a:r>
          </a:p>
          <a:p>
            <a:r>
              <a:rPr lang="en-US" baseline="0" dirty="0" smtClean="0"/>
              <a:t>In 3D, we </a:t>
            </a:r>
            <a:r>
              <a:rPr lang="en-US" baseline="0" dirty="0" err="1" smtClean="0"/>
              <a:t>voxelize</a:t>
            </a:r>
            <a:r>
              <a:rPr lang="en-US" baseline="0" dirty="0" smtClean="0"/>
              <a:t> the 3D car model, and transfer the labeling from the 2D mask to the 3D voxel model.</a:t>
            </a:r>
          </a:p>
          <a:p>
            <a:r>
              <a:rPr lang="en-US" baseline="0" dirty="0" smtClean="0"/>
              <a:t>As in the 2D mask labeling, we use green to label visible voxels, red to label occluded voxels, and cyan to label truncated voxels.</a:t>
            </a:r>
          </a:p>
          <a:p>
            <a:r>
              <a:rPr lang="en-US" baseline="0" dirty="0" smtClean="0"/>
              <a:t>In addition, we color voxels which are self-occluded by blue.</a:t>
            </a:r>
          </a:p>
          <a:p>
            <a:r>
              <a:rPr lang="en-US" sz="1200" b="0" i="0" u="none" strike="noStrike" kern="1200" baseline="0" dirty="0" smtClean="0">
                <a:solidFill>
                  <a:schemeClr val="tx1"/>
                </a:solidFill>
                <a:latin typeface="+mn-lt"/>
                <a:ea typeface="+mn-ea"/>
                <a:cs typeface="+mn-cs"/>
              </a:rPr>
              <a:t>As a result, our voxel labeling encodes information about the 3D shape and 3D pose, truncation and occlusion of the object in a unified 3D space.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8318A0-652C-4073-8A94-4BA1D4297438}" type="slidenum">
              <a:rPr lang="en-US" smtClean="0"/>
              <a:t>49</a:t>
            </a:fld>
            <a:endParaRPr lang="en-US"/>
          </a:p>
        </p:txBody>
      </p:sp>
    </p:spTree>
    <p:extLst>
      <p:ext uri="{BB962C8B-B14F-4D97-AF65-F5344CB8AC3E}">
        <p14:creationId xmlns:p14="http://schemas.microsoft.com/office/powerpoint/2010/main" val="1683461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construct a 3D voxel exemplar for each object,</a:t>
            </a:r>
            <a:r>
              <a:rPr lang="en-US" baseline="0" dirty="0" smtClean="0"/>
              <a:t> which is a triplet of the 2D image, the 2D segmentation mask and the 3D voxel model of the object.</a:t>
            </a:r>
          </a:p>
        </p:txBody>
      </p:sp>
      <p:sp>
        <p:nvSpPr>
          <p:cNvPr id="4" name="Slide Number Placeholder 3"/>
          <p:cNvSpPr>
            <a:spLocks noGrp="1"/>
          </p:cNvSpPr>
          <p:nvPr>
            <p:ph type="sldNum" sz="quarter" idx="10"/>
          </p:nvPr>
        </p:nvSpPr>
        <p:spPr/>
        <p:txBody>
          <a:bodyPr/>
          <a:lstStyle/>
          <a:p>
            <a:fld id="{AA8318A0-652C-4073-8A94-4BA1D4297438}" type="slidenum">
              <a:rPr lang="en-US" smtClean="0"/>
              <a:t>50</a:t>
            </a:fld>
            <a:endParaRPr lang="en-US"/>
          </a:p>
        </p:txBody>
      </p:sp>
    </p:spTree>
    <p:extLst>
      <p:ext uri="{BB962C8B-B14F-4D97-AF65-F5344CB8AC3E}">
        <p14:creationId xmlns:p14="http://schemas.microsoft.com/office/powerpoint/2010/main" val="3649573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From the training set,</a:t>
            </a:r>
            <a:r>
              <a:rPr lang="en-US" baseline="0" dirty="0" smtClean="0"/>
              <a:t> we construct a large number of 3D voxel exemplars. </a:t>
            </a:r>
            <a:r>
              <a:rPr lang="en-US" dirty="0" smtClean="0"/>
              <a:t>Then</a:t>
            </a:r>
            <a:r>
              <a:rPr lang="en-US" baseline="0" dirty="0" smtClean="0"/>
              <a:t> we cluster them to discover 3D voxel patterns.</a:t>
            </a:r>
          </a:p>
          <a:p>
            <a:r>
              <a:rPr lang="en-US" dirty="0" smtClean="0"/>
              <a:t>The clustering is performed in the 3D voxel space</a:t>
            </a:r>
            <a:r>
              <a:rPr lang="en-US" baseline="0" dirty="0" smtClean="0"/>
              <a:t> using the voxel labeling.</a:t>
            </a:r>
          </a:p>
          <a:p>
            <a:r>
              <a:rPr lang="en-US" baseline="0" dirty="0" smtClean="0"/>
              <a:t>As a result, our clustering algorithm groups objects with similar visibility patterns, and we call each cluster a 3D voxel pattern (3DVP).</a:t>
            </a:r>
          </a:p>
          <a:p>
            <a:r>
              <a:rPr lang="en-US" baseline="0" dirty="0" smtClean="0"/>
              <a:t>From the KITTI training set, we have discovered more than 57,000 3D voxel exemplars,  and cluster them into more than 200 clusters.</a:t>
            </a:r>
          </a:p>
        </p:txBody>
      </p:sp>
      <p:sp>
        <p:nvSpPr>
          <p:cNvPr id="4" name="Slide Number Placeholder 3"/>
          <p:cNvSpPr>
            <a:spLocks noGrp="1"/>
          </p:cNvSpPr>
          <p:nvPr>
            <p:ph type="sldNum" sz="quarter" idx="10"/>
          </p:nvPr>
        </p:nvSpPr>
        <p:spPr/>
        <p:txBody>
          <a:bodyPr/>
          <a:lstStyle/>
          <a:p>
            <a:fld id="{AA8318A0-652C-4073-8A94-4BA1D4297438}" type="slidenum">
              <a:rPr lang="en-US" smtClean="0"/>
              <a:t>51</a:t>
            </a:fld>
            <a:endParaRPr lang="en-US"/>
          </a:p>
        </p:txBody>
      </p:sp>
    </p:spTree>
    <p:extLst>
      <p:ext uri="{BB962C8B-B14F-4D97-AF65-F5344CB8AC3E}">
        <p14:creationId xmlns:p14="http://schemas.microsoft.com/office/powerpoint/2010/main" val="4017589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last</a:t>
            </a:r>
            <a:r>
              <a:rPr lang="en-US" baseline="0" dirty="0" smtClean="0"/>
              <a:t> </a:t>
            </a:r>
            <a:r>
              <a:rPr lang="en-US" dirty="0" smtClean="0"/>
              <a:t>stage</a:t>
            </a:r>
            <a:r>
              <a:rPr lang="en-US" baseline="0" dirty="0" smtClean="0"/>
              <a:t> of our training pipeline is to train 3DVP detectors. </a:t>
            </a:r>
            <a:endParaRPr lang="en-US" dirty="0" smtClean="0"/>
          </a:p>
          <a:p>
            <a:r>
              <a:rPr lang="en-US" dirty="0" smtClean="0"/>
              <a:t>We </a:t>
            </a:r>
            <a:r>
              <a:rPr lang="en-US" baseline="0" dirty="0" smtClean="0"/>
              <a:t>train a detector for each 3DVP such that the detector is designed to detect that specific pattern.</a:t>
            </a:r>
          </a:p>
          <a:p>
            <a:r>
              <a:rPr lang="en-US" baseline="0" dirty="0" smtClean="0"/>
              <a:t>Each 3DVP has compact 2D appearance, which enables us to train a good detector for it.</a:t>
            </a:r>
          </a:p>
          <a:p>
            <a:r>
              <a:rPr lang="en-US" baseline="0" dirty="0" smtClean="0"/>
              <a:t>Specifically, we employ the ACF detector proposed by Dollar et al, which works well on the KITTI benchmark for car recognition.</a:t>
            </a:r>
          </a:p>
        </p:txBody>
      </p:sp>
      <p:sp>
        <p:nvSpPr>
          <p:cNvPr id="4" name="Slide Number Placeholder 3"/>
          <p:cNvSpPr>
            <a:spLocks noGrp="1"/>
          </p:cNvSpPr>
          <p:nvPr>
            <p:ph type="sldNum" sz="quarter" idx="10"/>
          </p:nvPr>
        </p:nvSpPr>
        <p:spPr/>
        <p:txBody>
          <a:bodyPr/>
          <a:lstStyle/>
          <a:p>
            <a:fld id="{AA8318A0-652C-4073-8A94-4BA1D4297438}" type="slidenum">
              <a:rPr lang="en-US" smtClean="0"/>
              <a:t>52</a:t>
            </a:fld>
            <a:endParaRPr lang="en-US"/>
          </a:p>
        </p:txBody>
      </p:sp>
    </p:spTree>
    <p:extLst>
      <p:ext uri="{BB962C8B-B14F-4D97-AF65-F5344CB8AC3E}">
        <p14:creationId xmlns:p14="http://schemas.microsoft.com/office/powerpoint/2010/main" val="3392371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training a ACF</a:t>
            </a:r>
            <a:r>
              <a:rPr lang="en-US" baseline="0" dirty="0" smtClean="0"/>
              <a:t> detector for each 3D voxel pattern, recently, we proposed to train a </a:t>
            </a:r>
            <a:r>
              <a:rPr lang="en-US" sz="1200" dirty="0" smtClean="0"/>
              <a:t>Convolutional Neural Network (CNN) to</a:t>
            </a:r>
            <a:r>
              <a:rPr lang="en-US" sz="1200" baseline="0" dirty="0" smtClean="0"/>
              <a:t> detect 3DVPs. The CNN-based approach is more efficient and achieves better detection accuracy.</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53</a:t>
            </a:fld>
            <a:endParaRPr lang="en-US"/>
          </a:p>
        </p:txBody>
      </p:sp>
    </p:spTree>
    <p:extLst>
      <p:ext uri="{BB962C8B-B14F-4D97-AF65-F5344CB8AC3E}">
        <p14:creationId xmlns:p14="http://schemas.microsoft.com/office/powerpoint/2010/main" val="186600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2D</a:t>
            </a:r>
            <a:r>
              <a:rPr lang="en-US" baseline="0" dirty="0" smtClean="0"/>
              <a:t> image is a projection of the 3D world. O</a:t>
            </a:r>
            <a:r>
              <a:rPr lang="en-US" dirty="0" smtClean="0"/>
              <a:t>ur</a:t>
            </a:r>
            <a:r>
              <a:rPr lang="en-US" baseline="0" dirty="0" smtClean="0"/>
              <a:t> goal is to infer the 3D world behind the scene. We focus on detecting objects and estimating their 3D poses that enables us to localize objects in 3D. 3D object detection is important if we want to interact with the 3D world, or conduct tasks such as control, decision making or navigation in 3D .</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5</a:t>
            </a:fld>
            <a:endParaRPr lang="en-US"/>
          </a:p>
        </p:txBody>
      </p:sp>
    </p:spTree>
    <p:extLst>
      <p:ext uri="{BB962C8B-B14F-4D97-AF65-F5344CB8AC3E}">
        <p14:creationId xmlns:p14="http://schemas.microsoft.com/office/powerpoint/2010/main" val="855721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our testing pipeline, given a</a:t>
            </a:r>
            <a:r>
              <a:rPr lang="en-US" baseline="0" dirty="0" smtClean="0"/>
              <a:t> single</a:t>
            </a:r>
            <a:r>
              <a:rPr lang="en-US" dirty="0" smtClean="0"/>
              <a:t> input image, we first apply</a:t>
            </a:r>
            <a:r>
              <a:rPr lang="en-US" baseline="0" dirty="0" smtClean="0"/>
              <a:t> all the trained 3DVP detectors to the image.</a:t>
            </a:r>
          </a:p>
          <a:p>
            <a:r>
              <a:rPr lang="en-US" dirty="0" smtClean="0"/>
              <a:t>After</a:t>
            </a:r>
            <a:r>
              <a:rPr lang="en-US" baseline="0" dirty="0" smtClean="0"/>
              <a:t> detecting the objects, 3DVP enables us to transfer meta-data to the detect objects and perform occlusion reasoning to improve object detection. </a:t>
            </a:r>
            <a:r>
              <a:rPr lang="en-US" dirty="0" smtClean="0"/>
              <a:t>Finally,</a:t>
            </a:r>
            <a:r>
              <a:rPr lang="en-US" baseline="0" dirty="0" smtClean="0"/>
              <a:t> we back-project the 2D detections into 3D, and localize the objects in the 3D space.</a:t>
            </a:r>
            <a:endParaRPr lang="en-US" dirty="0" smtClean="0"/>
          </a:p>
          <a:p>
            <a:endParaRPr lang="en-US" dirty="0"/>
          </a:p>
        </p:txBody>
      </p:sp>
      <p:sp>
        <p:nvSpPr>
          <p:cNvPr id="4" name="Slide Number Placeholder 3"/>
          <p:cNvSpPr>
            <a:spLocks noGrp="1"/>
          </p:cNvSpPr>
          <p:nvPr>
            <p:ph type="sldNum" sz="quarter" idx="10"/>
          </p:nvPr>
        </p:nvSpPr>
        <p:spPr/>
        <p:txBody>
          <a:bodyPr/>
          <a:lstStyle/>
          <a:p>
            <a:fld id="{AA8318A0-652C-4073-8A94-4BA1D4297438}" type="slidenum">
              <a:rPr lang="en-US" smtClean="0"/>
              <a:t>54</a:t>
            </a:fld>
            <a:endParaRPr lang="en-US"/>
          </a:p>
        </p:txBody>
      </p:sp>
    </p:spTree>
    <p:extLst>
      <p:ext uri="{BB962C8B-B14F-4D97-AF65-F5344CB8AC3E}">
        <p14:creationId xmlns:p14="http://schemas.microsoft.com/office/powerpoint/2010/main" val="128539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example, given this input image</a:t>
            </a:r>
            <a:endParaRPr lang="en-US" dirty="0"/>
          </a:p>
        </p:txBody>
      </p:sp>
      <p:sp>
        <p:nvSpPr>
          <p:cNvPr id="4" name="Slide Number Placeholder 3"/>
          <p:cNvSpPr>
            <a:spLocks noGrp="1"/>
          </p:cNvSpPr>
          <p:nvPr>
            <p:ph type="sldNum" sz="quarter" idx="10"/>
          </p:nvPr>
        </p:nvSpPr>
        <p:spPr/>
        <p:txBody>
          <a:bodyPr/>
          <a:lstStyle/>
          <a:p>
            <a:fld id="{AA8318A0-652C-4073-8A94-4BA1D4297438}" type="slidenum">
              <a:rPr lang="en-US" smtClean="0"/>
              <a:t>55</a:t>
            </a:fld>
            <a:endParaRPr lang="en-US"/>
          </a:p>
        </p:txBody>
      </p:sp>
    </p:spTree>
    <p:extLst>
      <p:ext uri="{BB962C8B-B14F-4D97-AF65-F5344CB8AC3E}">
        <p14:creationId xmlns:p14="http://schemas.microsoft.com/office/powerpoint/2010/main" val="3665294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3DVP</a:t>
            </a:r>
            <a:r>
              <a:rPr lang="en-US" baseline="0" dirty="0" smtClean="0"/>
              <a:t> detectors are able to detect cars in different configurations with 2D bounding boxes.</a:t>
            </a:r>
            <a:endParaRPr lang="en-US" dirty="0"/>
          </a:p>
        </p:txBody>
      </p:sp>
      <p:sp>
        <p:nvSpPr>
          <p:cNvPr id="4" name="Slide Number Placeholder 3"/>
          <p:cNvSpPr>
            <a:spLocks noGrp="1"/>
          </p:cNvSpPr>
          <p:nvPr>
            <p:ph type="sldNum" sz="quarter" idx="10"/>
          </p:nvPr>
        </p:nvSpPr>
        <p:spPr/>
        <p:txBody>
          <a:bodyPr/>
          <a:lstStyle/>
          <a:p>
            <a:fld id="{AA8318A0-652C-4073-8A94-4BA1D4297438}" type="slidenum">
              <a:rPr lang="en-US" smtClean="0"/>
              <a:t>56</a:t>
            </a:fld>
            <a:endParaRPr lang="en-US"/>
          </a:p>
        </p:txBody>
      </p:sp>
    </p:spTree>
    <p:extLst>
      <p:ext uri="{BB962C8B-B14F-4D97-AF65-F5344CB8AC3E}">
        <p14:creationId xmlns:p14="http://schemas.microsoft.com/office/powerpoint/2010/main" val="33993565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Then we are able to</a:t>
            </a:r>
            <a:r>
              <a:rPr lang="en-US" baseline="0" dirty="0" smtClean="0"/>
              <a:t> transfer meta-data carried by the 3DVP to the detected objects.</a:t>
            </a:r>
          </a:p>
          <a:p>
            <a:r>
              <a:rPr lang="en-US" baseline="0" dirty="0" smtClean="0"/>
              <a:t>Specifically, we transfer the 3D pose, 2D segmentation mask and occlusion boundary from the cluster center to the detected object.</a:t>
            </a:r>
            <a:endParaRPr lang="en-US" dirty="0"/>
          </a:p>
        </p:txBody>
      </p:sp>
      <p:sp>
        <p:nvSpPr>
          <p:cNvPr id="4" name="Slide Number Placeholder 3"/>
          <p:cNvSpPr>
            <a:spLocks noGrp="1"/>
          </p:cNvSpPr>
          <p:nvPr>
            <p:ph type="sldNum" sz="quarter" idx="10"/>
          </p:nvPr>
        </p:nvSpPr>
        <p:spPr/>
        <p:txBody>
          <a:bodyPr/>
          <a:lstStyle/>
          <a:p>
            <a:fld id="{AA8318A0-652C-4073-8A94-4BA1D4297438}" type="slidenum">
              <a:rPr lang="en-US" smtClean="0"/>
              <a:t>57</a:t>
            </a:fld>
            <a:endParaRPr lang="en-US"/>
          </a:p>
        </p:txBody>
      </p:sp>
    </p:spTree>
    <p:extLst>
      <p:ext uri="{BB962C8B-B14F-4D97-AF65-F5344CB8AC3E}">
        <p14:creationId xmlns:p14="http://schemas.microsoft.com/office/powerpoint/2010/main" val="21969687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result,</a:t>
            </a:r>
            <a:r>
              <a:rPr lang="en-US" baseline="0" dirty="0" smtClean="0"/>
              <a:t> our method is able to segment the boundary of the object, estimate the 3D pose and the occluded region of the detected object.</a:t>
            </a:r>
            <a:endParaRPr lang="en-US" dirty="0"/>
          </a:p>
        </p:txBody>
      </p:sp>
      <p:sp>
        <p:nvSpPr>
          <p:cNvPr id="4" name="Slide Number Placeholder 3"/>
          <p:cNvSpPr>
            <a:spLocks noGrp="1"/>
          </p:cNvSpPr>
          <p:nvPr>
            <p:ph type="sldNum" sz="quarter" idx="10"/>
          </p:nvPr>
        </p:nvSpPr>
        <p:spPr/>
        <p:txBody>
          <a:bodyPr/>
          <a:lstStyle/>
          <a:p>
            <a:fld id="{AA8318A0-652C-4073-8A94-4BA1D4297438}" type="slidenum">
              <a:rPr lang="en-US" smtClean="0"/>
              <a:t>58</a:t>
            </a:fld>
            <a:endParaRPr lang="en-US"/>
          </a:p>
        </p:txBody>
      </p:sp>
    </p:spTree>
    <p:extLst>
      <p:ext uri="{BB962C8B-B14F-4D97-AF65-F5344CB8AC3E}">
        <p14:creationId xmlns:p14="http://schemas.microsoft.com/office/powerpoint/2010/main" val="2881017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baseline="0" dirty="0" smtClean="0"/>
              <a:t>transferred meta-data also enables us to perform occlusion reasoning.</a:t>
            </a:r>
          </a:p>
          <a:p>
            <a:r>
              <a:rPr lang="en-US" baseline="0" dirty="0" smtClean="0"/>
              <a:t>W</a:t>
            </a:r>
            <a:r>
              <a:rPr lang="en-US" dirty="0" smtClean="0"/>
              <a:t>e propose a new</a:t>
            </a:r>
            <a:r>
              <a:rPr lang="en-US" baseline="0" dirty="0" smtClean="0"/>
              <a:t> contextual CRF model to reason about occlusions between objects so as to improve object detection.</a:t>
            </a:r>
          </a:p>
          <a:p>
            <a:r>
              <a:rPr lang="en-US" baseline="0" dirty="0" smtClean="0"/>
              <a:t>The energy function of the CRF encodes detection score, truncation compatibility and occlusion compatibility.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maximize the energy function to find a set of visibility-compatible detections.</a:t>
            </a:r>
          </a:p>
          <a:p>
            <a:endParaRPr lang="en-US" dirty="0"/>
          </a:p>
        </p:txBody>
      </p:sp>
      <p:sp>
        <p:nvSpPr>
          <p:cNvPr id="4" name="Slide Number Placeholder 3"/>
          <p:cNvSpPr>
            <a:spLocks noGrp="1"/>
          </p:cNvSpPr>
          <p:nvPr>
            <p:ph type="sldNum" sz="quarter" idx="10"/>
          </p:nvPr>
        </p:nvSpPr>
        <p:spPr/>
        <p:txBody>
          <a:bodyPr/>
          <a:lstStyle/>
          <a:p>
            <a:fld id="{AA8318A0-652C-4073-8A94-4BA1D4297438}" type="slidenum">
              <a:rPr lang="en-US" smtClean="0"/>
              <a:t>59</a:t>
            </a:fld>
            <a:endParaRPr lang="en-US"/>
          </a:p>
        </p:txBody>
      </p:sp>
    </p:spTree>
    <p:extLst>
      <p:ext uri="{BB962C8B-B14F-4D97-AF65-F5344CB8AC3E}">
        <p14:creationId xmlns:p14="http://schemas.microsoft.com/office/powerpoint/2010/main" val="399357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example, our 3DVP detectors output three true positives, but also generate one overlapping false alarm.</a:t>
            </a:r>
          </a:p>
          <a:p>
            <a:r>
              <a:rPr lang="en-US" baseline="0" dirty="0" smtClean="0"/>
              <a:t>If we check the 3D voxel patterns of the detections, we can see that the false alarm has incompatible visibility pattern with respect to its </a:t>
            </a:r>
            <a:r>
              <a:rPr lang="en-US" baseline="0" dirty="0" err="1" smtClean="0"/>
              <a:t>occluder</a:t>
            </a:r>
            <a:r>
              <a:rPr lang="en-US" baseline="0" dirty="0" smtClean="0"/>
              <a:t>. </a:t>
            </a:r>
          </a:p>
          <a:p>
            <a:r>
              <a:rPr lang="en-US" baseline="0" dirty="0" smtClean="0"/>
              <a:t>This car should be partially occluded but not fully visible if it is a true positive.</a:t>
            </a:r>
          </a:p>
        </p:txBody>
      </p:sp>
      <p:sp>
        <p:nvSpPr>
          <p:cNvPr id="4" name="Slide Number Placeholder 3"/>
          <p:cNvSpPr>
            <a:spLocks noGrp="1"/>
          </p:cNvSpPr>
          <p:nvPr>
            <p:ph type="sldNum" sz="quarter" idx="10"/>
          </p:nvPr>
        </p:nvSpPr>
        <p:spPr/>
        <p:txBody>
          <a:bodyPr/>
          <a:lstStyle/>
          <a:p>
            <a:fld id="{AA8318A0-652C-4073-8A94-4BA1D4297438}" type="slidenum">
              <a:rPr lang="en-US" smtClean="0"/>
              <a:t>60</a:t>
            </a:fld>
            <a:endParaRPr lang="en-US"/>
          </a:p>
        </p:txBody>
      </p:sp>
    </p:spTree>
    <p:extLst>
      <p:ext uri="{BB962C8B-B14F-4D97-AF65-F5344CB8AC3E}">
        <p14:creationId xmlns:p14="http://schemas.microsoft.com/office/powerpoint/2010/main" val="40881052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example, our contextual CRF model successfully removes the false alarm by occlusion reasoning.</a:t>
            </a:r>
          </a:p>
        </p:txBody>
      </p:sp>
      <p:sp>
        <p:nvSpPr>
          <p:cNvPr id="4" name="Slide Number Placeholder 3"/>
          <p:cNvSpPr>
            <a:spLocks noGrp="1"/>
          </p:cNvSpPr>
          <p:nvPr>
            <p:ph type="sldNum" sz="quarter" idx="10"/>
          </p:nvPr>
        </p:nvSpPr>
        <p:spPr/>
        <p:txBody>
          <a:bodyPr/>
          <a:lstStyle/>
          <a:p>
            <a:fld id="{AA8318A0-652C-4073-8A94-4BA1D4297438}" type="slidenum">
              <a:rPr lang="en-US" smtClean="0"/>
              <a:t>61</a:t>
            </a:fld>
            <a:endParaRPr lang="en-US"/>
          </a:p>
        </p:txBody>
      </p:sp>
    </p:spTree>
    <p:extLst>
      <p:ext uri="{BB962C8B-B14F-4D97-AF65-F5344CB8AC3E}">
        <p14:creationId xmlns:p14="http://schemas.microsoft.com/office/powerpoint/2010/main" val="1635791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stage of our testing pipeline,</a:t>
            </a:r>
            <a:r>
              <a:rPr lang="en-US" baseline="0" dirty="0" smtClean="0"/>
              <a:t> we </a:t>
            </a:r>
            <a:r>
              <a:rPr lang="en-US" baseline="0" dirty="0" err="1" smtClean="0"/>
              <a:t>backproject</a:t>
            </a:r>
            <a:r>
              <a:rPr lang="en-US" baseline="0" dirty="0" smtClean="0"/>
              <a:t> the 2D detections into 3D using the ground truth camera parameters.</a:t>
            </a:r>
          </a:p>
        </p:txBody>
      </p:sp>
      <p:sp>
        <p:nvSpPr>
          <p:cNvPr id="4" name="Slide Number Placeholder 3"/>
          <p:cNvSpPr>
            <a:spLocks noGrp="1"/>
          </p:cNvSpPr>
          <p:nvPr>
            <p:ph type="sldNum" sz="quarter" idx="10"/>
          </p:nvPr>
        </p:nvSpPr>
        <p:spPr/>
        <p:txBody>
          <a:bodyPr/>
          <a:lstStyle/>
          <a:p>
            <a:fld id="{AA8318A0-652C-4073-8A94-4BA1D4297438}" type="slidenum">
              <a:rPr lang="en-US" smtClean="0"/>
              <a:t>62</a:t>
            </a:fld>
            <a:endParaRPr lang="en-US"/>
          </a:p>
        </p:txBody>
      </p:sp>
    </p:spTree>
    <p:extLst>
      <p:ext uri="{BB962C8B-B14F-4D97-AF65-F5344CB8AC3E}">
        <p14:creationId xmlns:p14="http://schemas.microsoft.com/office/powerpoint/2010/main" val="6683593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a:t>
            </a:r>
            <a:r>
              <a:rPr lang="en-US" baseline="0" dirty="0" smtClean="0"/>
              <a:t> evaluate the performance of our method on car detection and orientation estimation. KITTI considers three levels of difficulty in evaluation: easy, moderate and hard. Recently, different approaches have been proposed and evaluated on the dataset.</a:t>
            </a:r>
          </a:p>
          <a:p>
            <a:r>
              <a:rPr lang="en-US" baseline="0" dirty="0" smtClean="0"/>
              <a:t>For car detection, we achieve state-of-the-art results, and improve the hard case by notable margin, thanks to the ability of 3DVP in detecting occluded and truncated objects.</a:t>
            </a:r>
          </a:p>
          <a:p>
            <a:r>
              <a:rPr lang="en-US" baseline="0" dirty="0" smtClean="0"/>
              <a:t>For joint detection and orientation estimation, we outperform all the previous methods in all three test cases.</a:t>
            </a:r>
          </a:p>
          <a:p>
            <a:r>
              <a:rPr lang="en-US" baseline="0" dirty="0" smtClean="0"/>
              <a:t>In addition, we also demonstrate the advantages of our contextual model for occlusion reasoning by comparing it to our non-maximum suppression baseline.</a:t>
            </a:r>
            <a:endParaRPr lang="en-US" dirty="0"/>
          </a:p>
        </p:txBody>
      </p:sp>
      <p:sp>
        <p:nvSpPr>
          <p:cNvPr id="4" name="Slide Number Placeholder 3"/>
          <p:cNvSpPr>
            <a:spLocks noGrp="1"/>
          </p:cNvSpPr>
          <p:nvPr>
            <p:ph type="sldNum" sz="quarter" idx="10"/>
          </p:nvPr>
        </p:nvSpPr>
        <p:spPr/>
        <p:txBody>
          <a:bodyPr/>
          <a:lstStyle/>
          <a:p>
            <a:fld id="{AA8318A0-652C-4073-8A94-4BA1D4297438}" type="slidenum">
              <a:rPr lang="en-US" smtClean="0"/>
              <a:t>63</a:t>
            </a:fld>
            <a:endParaRPr lang="en-US"/>
          </a:p>
        </p:txBody>
      </p:sp>
    </p:spTree>
    <p:extLst>
      <p:ext uri="{BB962C8B-B14F-4D97-AF65-F5344CB8AC3E}">
        <p14:creationId xmlns:p14="http://schemas.microsoft.com/office/powerpoint/2010/main" val="3736227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smtClean="0"/>
              <a:t>have</a:t>
            </a:r>
            <a:r>
              <a:rPr lang="en-US" baseline="0" dirty="0" smtClean="0"/>
              <a:t> developed object recognition methods that are able </a:t>
            </a:r>
            <a:r>
              <a:rPr lang="en-US" baseline="0" smtClean="0"/>
              <a:t>to </a:t>
            </a:r>
            <a:r>
              <a:rPr lang="en-US" baseline="0" smtClean="0"/>
              <a:t>accomplish </a:t>
            </a:r>
            <a:r>
              <a:rPr lang="en-US" baseline="0" dirty="0" smtClean="0"/>
              <a:t>the following tasks. Given a single input image</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6</a:t>
            </a:fld>
            <a:endParaRPr lang="en-US"/>
          </a:p>
        </p:txBody>
      </p:sp>
    </p:spTree>
    <p:extLst>
      <p:ext uri="{BB962C8B-B14F-4D97-AF65-F5344CB8AC3E}">
        <p14:creationId xmlns:p14="http://schemas.microsoft.com/office/powerpoint/2010/main" val="479378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performing</a:t>
            </a:r>
            <a:r>
              <a:rPr lang="en-US" baseline="0" dirty="0" smtClean="0"/>
              <a:t> occlusion reasoning, we further boost the performance.</a:t>
            </a:r>
            <a:endParaRPr lang="en-US" dirty="0"/>
          </a:p>
        </p:txBody>
      </p:sp>
      <p:sp>
        <p:nvSpPr>
          <p:cNvPr id="4" name="Slide Number Placeholder 3"/>
          <p:cNvSpPr>
            <a:spLocks noGrp="1"/>
          </p:cNvSpPr>
          <p:nvPr>
            <p:ph type="sldNum" sz="quarter" idx="10"/>
          </p:nvPr>
        </p:nvSpPr>
        <p:spPr/>
        <p:txBody>
          <a:bodyPr/>
          <a:lstStyle/>
          <a:p>
            <a:fld id="{AA8318A0-652C-4073-8A94-4BA1D4297438}" type="slidenum">
              <a:rPr lang="en-US" smtClean="0"/>
              <a:t>64</a:t>
            </a:fld>
            <a:endParaRPr lang="en-US"/>
          </a:p>
        </p:txBody>
      </p:sp>
    </p:spTree>
    <p:extLst>
      <p:ext uri="{BB962C8B-B14F-4D97-AF65-F5344CB8AC3E}">
        <p14:creationId xmlns:p14="http://schemas.microsoft.com/office/powerpoint/2010/main" val="30157059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our CNN-based method achieves</a:t>
            </a:r>
            <a:r>
              <a:rPr lang="en-US" baseline="0" dirty="0" smtClean="0"/>
              <a:t> the best detection and pose estimation performance.</a:t>
            </a:r>
            <a:endParaRPr lang="en-US" dirty="0"/>
          </a:p>
        </p:txBody>
      </p:sp>
      <p:sp>
        <p:nvSpPr>
          <p:cNvPr id="4" name="Slide Number Placeholder 3"/>
          <p:cNvSpPr>
            <a:spLocks noGrp="1"/>
          </p:cNvSpPr>
          <p:nvPr>
            <p:ph type="sldNum" sz="quarter" idx="10"/>
          </p:nvPr>
        </p:nvSpPr>
        <p:spPr/>
        <p:txBody>
          <a:bodyPr/>
          <a:lstStyle/>
          <a:p>
            <a:fld id="{AA8318A0-652C-4073-8A94-4BA1D4297438}" type="slidenum">
              <a:rPr lang="en-US" smtClean="0"/>
              <a:t>65</a:t>
            </a:fld>
            <a:endParaRPr lang="en-US"/>
          </a:p>
        </p:txBody>
      </p:sp>
    </p:spTree>
    <p:extLst>
      <p:ext uri="{BB962C8B-B14F-4D97-AF65-F5344CB8AC3E}">
        <p14:creationId xmlns:p14="http://schemas.microsoft.com/office/powerpoint/2010/main" val="196847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also discovered 3D voxel patterns from the PASCAL3D+ dataset. Here is an example of one occluded pattern for motorbike, and some other examples for other categories. There are total 12 rigid categories in this dataset.</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66</a:t>
            </a:fld>
            <a:endParaRPr lang="en-US"/>
          </a:p>
        </p:txBody>
      </p:sp>
    </p:spTree>
    <p:extLst>
      <p:ext uri="{BB962C8B-B14F-4D97-AF65-F5344CB8AC3E}">
        <p14:creationId xmlns:p14="http://schemas.microsoft.com/office/powerpoint/2010/main" val="40815610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74</a:t>
            </a:fld>
            <a:endParaRPr lang="en-US"/>
          </a:p>
        </p:txBody>
      </p:sp>
    </p:spTree>
    <p:extLst>
      <p:ext uri="{BB962C8B-B14F-4D97-AF65-F5344CB8AC3E}">
        <p14:creationId xmlns:p14="http://schemas.microsoft.com/office/powerpoint/2010/main" val="630946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method is able to detect objects in the image with 2D bounding boxes</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7</a:t>
            </a:fld>
            <a:endParaRPr lang="en-US"/>
          </a:p>
        </p:txBody>
      </p:sp>
    </p:spTree>
    <p:extLst>
      <p:ext uri="{BB962C8B-B14F-4D97-AF65-F5344CB8AC3E}">
        <p14:creationId xmlns:p14="http://schemas.microsoft.com/office/powerpoint/2010/main" val="697893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 the boundaries of the objects</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8</a:t>
            </a:fld>
            <a:endParaRPr lang="en-US"/>
          </a:p>
        </p:txBody>
      </p:sp>
    </p:spTree>
    <p:extLst>
      <p:ext uri="{BB962C8B-B14F-4D97-AF65-F5344CB8AC3E}">
        <p14:creationId xmlns:p14="http://schemas.microsoft.com/office/powerpoint/2010/main" val="1319604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reason</a:t>
            </a:r>
            <a:r>
              <a:rPr lang="en-US" baseline="0" dirty="0" smtClean="0"/>
              <a:t> about occlusions between objects</a:t>
            </a:r>
            <a:endParaRPr lang="en-US" dirty="0"/>
          </a:p>
        </p:txBody>
      </p:sp>
      <p:sp>
        <p:nvSpPr>
          <p:cNvPr id="4" name="Slide Number Placeholder 3"/>
          <p:cNvSpPr>
            <a:spLocks noGrp="1"/>
          </p:cNvSpPr>
          <p:nvPr>
            <p:ph type="sldNum" sz="quarter" idx="10"/>
          </p:nvPr>
        </p:nvSpPr>
        <p:spPr/>
        <p:txBody>
          <a:bodyPr/>
          <a:lstStyle/>
          <a:p>
            <a:fld id="{E937F89A-6D6F-48D1-9BC2-46FCAB0F0FDA}" type="slidenum">
              <a:rPr lang="en-US" smtClean="0"/>
              <a:t>9</a:t>
            </a:fld>
            <a:endParaRPr lang="en-US"/>
          </a:p>
        </p:txBody>
      </p:sp>
    </p:spTree>
    <p:extLst>
      <p:ext uri="{BB962C8B-B14F-4D97-AF65-F5344CB8AC3E}">
        <p14:creationId xmlns:p14="http://schemas.microsoft.com/office/powerpoint/2010/main" val="205610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46EF42-E64A-43A3-A306-6939F0C4095C}" type="datetime1">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B852B-FCF0-48F3-89AD-35EE9A2AAEEC}" type="slidenum">
              <a:rPr lang="en-US" smtClean="0"/>
              <a:t>‹#›</a:t>
            </a:fld>
            <a:endParaRPr lang="en-US"/>
          </a:p>
        </p:txBody>
      </p:sp>
    </p:spTree>
    <p:extLst>
      <p:ext uri="{BB962C8B-B14F-4D97-AF65-F5344CB8AC3E}">
        <p14:creationId xmlns:p14="http://schemas.microsoft.com/office/powerpoint/2010/main" val="2901524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75DE4E-4044-4D48-BA2B-23A00BAA8408}" type="datetime1">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B852B-FCF0-48F3-89AD-35EE9A2AAEEC}" type="slidenum">
              <a:rPr lang="en-US" smtClean="0"/>
              <a:t>‹#›</a:t>
            </a:fld>
            <a:endParaRPr lang="en-US"/>
          </a:p>
        </p:txBody>
      </p:sp>
    </p:spTree>
    <p:extLst>
      <p:ext uri="{BB962C8B-B14F-4D97-AF65-F5344CB8AC3E}">
        <p14:creationId xmlns:p14="http://schemas.microsoft.com/office/powerpoint/2010/main" val="408194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333BBD-B68D-415F-81CE-D34192791E58}" type="datetime1">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B852B-FCF0-48F3-89AD-35EE9A2AAEEC}" type="slidenum">
              <a:rPr lang="en-US" smtClean="0"/>
              <a:t>‹#›</a:t>
            </a:fld>
            <a:endParaRPr lang="en-US"/>
          </a:p>
        </p:txBody>
      </p:sp>
    </p:spTree>
    <p:extLst>
      <p:ext uri="{BB962C8B-B14F-4D97-AF65-F5344CB8AC3E}">
        <p14:creationId xmlns:p14="http://schemas.microsoft.com/office/powerpoint/2010/main" val="101042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en-US" smtClean="0"/>
              <a:t>Click to edit Master title style</a:t>
            </a:r>
            <a:endParaRPr lang="en-US"/>
          </a:p>
        </p:txBody>
      </p:sp>
      <p:sp>
        <p:nvSpPr>
          <p:cNvPr id="3" name="Content Placeholder 2"/>
          <p:cNvSpPr>
            <a:spLocks noGrp="1"/>
          </p:cNvSpPr>
          <p:nvPr>
            <p:ph idx="1"/>
          </p:nvPr>
        </p:nvSpPr>
        <p:spPr>
          <a:xfrm>
            <a:off x="838200" y="1485900"/>
            <a:ext cx="10515600" cy="46910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EBE220E-4C57-48B0-B9BD-CA779A51CADD}" type="datetime1">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B852B-FCF0-48F3-89AD-35EE9A2AAEEC}" type="slidenum">
              <a:rPr lang="en-US" smtClean="0"/>
              <a:t>‹#›</a:t>
            </a:fld>
            <a:endParaRPr lang="en-US"/>
          </a:p>
        </p:txBody>
      </p:sp>
    </p:spTree>
    <p:extLst>
      <p:ext uri="{BB962C8B-B14F-4D97-AF65-F5344CB8AC3E}">
        <p14:creationId xmlns:p14="http://schemas.microsoft.com/office/powerpoint/2010/main" val="26222551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0B1520-2F2B-4C01-867C-B47F99939E2F}" type="datetime1">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B852B-FCF0-48F3-89AD-35EE9A2AAEEC}" type="slidenum">
              <a:rPr lang="en-US" smtClean="0"/>
              <a:t>‹#›</a:t>
            </a:fld>
            <a:endParaRPr lang="en-US"/>
          </a:p>
        </p:txBody>
      </p:sp>
    </p:spTree>
    <p:extLst>
      <p:ext uri="{BB962C8B-B14F-4D97-AF65-F5344CB8AC3E}">
        <p14:creationId xmlns:p14="http://schemas.microsoft.com/office/powerpoint/2010/main" val="23489133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85178C-7382-4A02-974C-620E8C1F9DD4}" type="datetime1">
              <a:rPr lang="en-US" smtClean="0"/>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B852B-FCF0-48F3-89AD-35EE9A2AAEEC}" type="slidenum">
              <a:rPr lang="en-US" smtClean="0"/>
              <a:t>‹#›</a:t>
            </a:fld>
            <a:endParaRPr lang="en-US"/>
          </a:p>
        </p:txBody>
      </p:sp>
    </p:spTree>
    <p:extLst>
      <p:ext uri="{BB962C8B-B14F-4D97-AF65-F5344CB8AC3E}">
        <p14:creationId xmlns:p14="http://schemas.microsoft.com/office/powerpoint/2010/main" val="2844471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C6318D-622C-4330-9286-EEC423BF060B}" type="datetime1">
              <a:rPr lang="en-US" smtClean="0"/>
              <a:t>12/16/2015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2B852B-FCF0-48F3-89AD-35EE9A2AAEEC}" type="slidenum">
              <a:rPr lang="en-US" smtClean="0"/>
              <a:t>‹#›</a:t>
            </a:fld>
            <a:endParaRPr lang="en-US"/>
          </a:p>
        </p:txBody>
      </p:sp>
    </p:spTree>
    <p:extLst>
      <p:ext uri="{BB962C8B-B14F-4D97-AF65-F5344CB8AC3E}">
        <p14:creationId xmlns:p14="http://schemas.microsoft.com/office/powerpoint/2010/main" val="3593258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E039B3-158B-4FBD-BEEE-FD21FF498C66}" type="datetime1">
              <a:rPr lang="en-US" smtClean="0"/>
              <a:t>12/16/2015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2B852B-FCF0-48F3-89AD-35EE9A2AAEEC}" type="slidenum">
              <a:rPr lang="en-US" smtClean="0"/>
              <a:t>‹#›</a:t>
            </a:fld>
            <a:endParaRPr lang="en-US"/>
          </a:p>
        </p:txBody>
      </p:sp>
    </p:spTree>
    <p:extLst>
      <p:ext uri="{BB962C8B-B14F-4D97-AF65-F5344CB8AC3E}">
        <p14:creationId xmlns:p14="http://schemas.microsoft.com/office/powerpoint/2010/main" val="166476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7C0A8C-4DE3-467A-AB40-628AE820AA64}" type="datetime1">
              <a:rPr lang="en-US" smtClean="0"/>
              <a:t>12/16/2015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2B852B-FCF0-48F3-89AD-35EE9A2AAEEC}" type="slidenum">
              <a:rPr lang="en-US" smtClean="0"/>
              <a:t>‹#›</a:t>
            </a:fld>
            <a:endParaRPr lang="en-US"/>
          </a:p>
        </p:txBody>
      </p:sp>
    </p:spTree>
    <p:extLst>
      <p:ext uri="{BB962C8B-B14F-4D97-AF65-F5344CB8AC3E}">
        <p14:creationId xmlns:p14="http://schemas.microsoft.com/office/powerpoint/2010/main" val="1257719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C2FEFB-ED5E-4879-BF75-0A6B7216D2C4}" type="datetime1">
              <a:rPr lang="en-US" smtClean="0"/>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B852B-FCF0-48F3-89AD-35EE9A2AAEEC}" type="slidenum">
              <a:rPr lang="en-US" smtClean="0"/>
              <a:t>‹#›</a:t>
            </a:fld>
            <a:endParaRPr lang="en-US"/>
          </a:p>
        </p:txBody>
      </p:sp>
    </p:spTree>
    <p:extLst>
      <p:ext uri="{BB962C8B-B14F-4D97-AF65-F5344CB8AC3E}">
        <p14:creationId xmlns:p14="http://schemas.microsoft.com/office/powerpoint/2010/main" val="2079226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D9C29-5B1B-48E9-90BC-E7B27D4E239D}" type="datetime1">
              <a:rPr lang="en-US" smtClean="0"/>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B852B-FCF0-48F3-89AD-35EE9A2AAEEC}" type="slidenum">
              <a:rPr lang="en-US" smtClean="0"/>
              <a:t>‹#›</a:t>
            </a:fld>
            <a:endParaRPr lang="en-US"/>
          </a:p>
        </p:txBody>
      </p:sp>
    </p:spTree>
    <p:extLst>
      <p:ext uri="{BB962C8B-B14F-4D97-AF65-F5344CB8AC3E}">
        <p14:creationId xmlns:p14="http://schemas.microsoft.com/office/powerpoint/2010/main" val="482457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9F60C8-6CBD-460C-8B1C-34AAEC8B37E2}" type="datetime1">
              <a:rPr lang="en-US" smtClean="0"/>
              <a:t>12/16/2015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B852B-FCF0-48F3-89AD-35EE9A2AAEEC}" type="slidenum">
              <a:rPr lang="en-US" smtClean="0"/>
              <a:t>‹#›</a:t>
            </a:fld>
            <a:endParaRPr lang="en-US"/>
          </a:p>
        </p:txBody>
      </p:sp>
    </p:spTree>
    <p:extLst>
      <p:ext uri="{BB962C8B-B14F-4D97-AF65-F5344CB8AC3E}">
        <p14:creationId xmlns:p14="http://schemas.microsoft.com/office/powerpoint/2010/main" val="3917159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3.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4.w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3" Type="http://schemas.openxmlformats.org/officeDocument/2006/relationships/notesSlide" Target="../notesSlides/notesSlide27.xml"/><Relationship Id="rId7" Type="http://schemas.openxmlformats.org/officeDocument/2006/relationships/image" Target="../media/image40.jpeg"/><Relationship Id="rId12" Type="http://schemas.openxmlformats.org/officeDocument/2006/relationships/image" Target="../media/image45.jpeg"/><Relationship Id="rId17"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oleObject" Target="../embeddings/oleObject3.bin"/><Relationship Id="rId1" Type="http://schemas.openxmlformats.org/officeDocument/2006/relationships/vmlDrawing" Target="../drawings/vmlDrawing3.v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jpeg"/><Relationship Id="rId14" Type="http://schemas.openxmlformats.org/officeDocument/2006/relationships/image" Target="../media/image47.jpeg"/></Relationships>
</file>

<file path=ppt/slides/_rels/slide28.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28.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3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microsoft.com/office/2007/relationships/media" Target="../media/media3.mp4"/><Relationship Id="rId7" Type="http://schemas.openxmlformats.org/officeDocument/2006/relationships/image" Target="../media/image7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JPEG"/><Relationship Id="rId7"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JPEG"/></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47.xml.rels><?xml version="1.0" encoding="UTF-8" standalone="yes"?>
<Relationships xmlns="http://schemas.openxmlformats.org/package/2006/relationships"><Relationship Id="rId8" Type="http://schemas.openxmlformats.org/officeDocument/2006/relationships/image" Target="../media/image106.jpe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43.xml"/><Relationship Id="rId16"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4.jpe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jpe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5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notesSlide" Target="../notesSlides/notesSlide47.xml"/><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52.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4.png"/><Relationship Id="rId7"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67.png"/><Relationship Id="rId5" Type="http://schemas.openxmlformats.org/officeDocument/2006/relationships/image" Target="../media/image146.png"/><Relationship Id="rId10" Type="http://schemas.openxmlformats.org/officeDocument/2006/relationships/image" Target="../media/image660.png"/><Relationship Id="rId4" Type="http://schemas.openxmlformats.org/officeDocument/2006/relationships/image" Target="../media/image145.pn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60.png"/><Relationship Id="rId18" Type="http://schemas.microsoft.com/office/2007/relationships/hdphoto" Target="../media/hdphoto6.wdp"/><Relationship Id="rId3" Type="http://schemas.openxmlformats.org/officeDocument/2006/relationships/image" Target="../media/image153.png"/><Relationship Id="rId7" Type="http://schemas.openxmlformats.org/officeDocument/2006/relationships/image" Target="../media/image156.png"/><Relationship Id="rId12" Type="http://schemas.openxmlformats.org/officeDocument/2006/relationships/image" Target="../media/image159.png"/><Relationship Id="rId17" Type="http://schemas.openxmlformats.org/officeDocument/2006/relationships/image" Target="../media/image162.png"/><Relationship Id="rId2" Type="http://schemas.openxmlformats.org/officeDocument/2006/relationships/notesSlide" Target="../notesSlides/notesSlide53.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55.png"/><Relationship Id="rId15" Type="http://schemas.openxmlformats.org/officeDocument/2006/relationships/image" Target="../media/image161.png"/><Relationship Id="rId10" Type="http://schemas.openxmlformats.org/officeDocument/2006/relationships/image" Target="../media/image158.png"/><Relationship Id="rId19" Type="http://schemas.openxmlformats.org/officeDocument/2006/relationships/image" Target="../media/image163.png"/><Relationship Id="rId4" Type="http://schemas.openxmlformats.org/officeDocument/2006/relationships/image" Target="../media/image154.png"/><Relationship Id="rId9" Type="http://schemas.openxmlformats.org/officeDocument/2006/relationships/image" Target="../media/image157.png"/><Relationship Id="rId14" Type="http://schemas.microsoft.com/office/2007/relationships/hdphoto" Target="../media/hdphoto4.wdp"/></Relationships>
</file>

<file path=ppt/slides/_rels/slide5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5.png"/><Relationship Id="rId7"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8.png"/><Relationship Id="rId5" Type="http://schemas.openxmlformats.org/officeDocument/2006/relationships/image" Target="../media/image167.png"/><Relationship Id="rId10" Type="http://schemas.microsoft.com/office/2007/relationships/hdphoto" Target="../media/hdphoto5.wdp"/><Relationship Id="rId4" Type="http://schemas.openxmlformats.org/officeDocument/2006/relationships/image" Target="../media/image166.png"/><Relationship Id="rId9" Type="http://schemas.openxmlformats.org/officeDocument/2006/relationships/image" Target="../media/image161.png"/></Relationships>
</file>

<file path=ppt/slides/_rels/slide6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69.png"/><Relationship Id="rId7" Type="http://schemas.openxmlformats.org/officeDocument/2006/relationships/image" Target="../media/image16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71.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3" Type="http://schemas.microsoft.com/office/2007/relationships/media" Target="../media/media6.mp4"/><Relationship Id="rId7" Type="http://schemas.openxmlformats.org/officeDocument/2006/relationships/slideLayout" Target="../slideLayouts/slideLayout2.xml"/><Relationship Id="rId12" Type="http://schemas.openxmlformats.org/officeDocument/2006/relationships/image" Target="../media/image18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187.png"/><Relationship Id="rId5" Type="http://schemas.microsoft.com/office/2007/relationships/media" Target="../media/media7.mp4"/><Relationship Id="rId10" Type="http://schemas.openxmlformats.org/officeDocument/2006/relationships/image" Target="../media/image186.png"/><Relationship Id="rId4" Type="http://schemas.openxmlformats.org/officeDocument/2006/relationships/video" Target="../media/media6.mp4"/><Relationship Id="rId9" Type="http://schemas.openxmlformats.org/officeDocument/2006/relationships/image" Target="../media/image185.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192.jpeg"/><Relationship Id="rId4" Type="http://schemas.openxmlformats.org/officeDocument/2006/relationships/image" Target="../media/image82.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31238"/>
            <a:ext cx="9144000" cy="1811792"/>
          </a:xfrm>
        </p:spPr>
        <p:txBody>
          <a:bodyPr>
            <a:noAutofit/>
          </a:bodyPr>
          <a:lstStyle/>
          <a:p>
            <a:r>
              <a:rPr lang="en-US" sz="6600" dirty="0" smtClean="0"/>
              <a:t>3D Object Detection and Pose Estimation</a:t>
            </a:r>
            <a:endParaRPr lang="en-US" sz="6600" dirty="0"/>
          </a:p>
        </p:txBody>
      </p:sp>
      <p:sp>
        <p:nvSpPr>
          <p:cNvPr id="3" name="Subtitle 2"/>
          <p:cNvSpPr>
            <a:spLocks noGrp="1"/>
          </p:cNvSpPr>
          <p:nvPr>
            <p:ph type="subTitle" idx="1"/>
          </p:nvPr>
        </p:nvSpPr>
        <p:spPr>
          <a:xfrm>
            <a:off x="1524000" y="3631486"/>
            <a:ext cx="9144000" cy="2296347"/>
          </a:xfrm>
        </p:spPr>
        <p:txBody>
          <a:bodyPr>
            <a:noAutofit/>
          </a:bodyPr>
          <a:lstStyle/>
          <a:p>
            <a:r>
              <a:rPr lang="en-US" sz="3200" dirty="0" smtClean="0"/>
              <a:t>Yu Xiang</a:t>
            </a:r>
          </a:p>
          <a:p>
            <a:r>
              <a:rPr lang="en-US" sz="3200" dirty="0" smtClean="0"/>
              <a:t>University of Michigan</a:t>
            </a:r>
          </a:p>
          <a:p>
            <a:r>
              <a:rPr lang="en-US" sz="3200" dirty="0" smtClean="0"/>
              <a:t>1st Workshop on Recovering 6D Object Pose</a:t>
            </a:r>
          </a:p>
          <a:p>
            <a:r>
              <a:rPr lang="en-US" sz="3200" dirty="0" smtClean="0"/>
              <a:t>12/17/2015</a:t>
            </a:r>
            <a:endParaRPr lang="en-US" sz="3200" dirty="0"/>
          </a:p>
        </p:txBody>
      </p:sp>
      <p:sp>
        <p:nvSpPr>
          <p:cNvPr id="4" name="Slide Number Placeholder 3"/>
          <p:cNvSpPr>
            <a:spLocks noGrp="1"/>
          </p:cNvSpPr>
          <p:nvPr>
            <p:ph type="sldNum" sz="quarter" idx="12"/>
          </p:nvPr>
        </p:nvSpPr>
        <p:spPr/>
        <p:txBody>
          <a:bodyPr/>
          <a:lstStyle/>
          <a:p>
            <a:fld id="{372B852B-FCF0-48F3-89AD-35EE9A2AAEEC}" type="slidenum">
              <a:rPr lang="en-US" smtClean="0"/>
              <a:t>1</a:t>
            </a:fld>
            <a:endParaRPr lang="en-US"/>
          </a:p>
        </p:txBody>
      </p:sp>
    </p:spTree>
    <p:extLst>
      <p:ext uri="{BB962C8B-B14F-4D97-AF65-F5344CB8AC3E}">
        <p14:creationId xmlns:p14="http://schemas.microsoft.com/office/powerpoint/2010/main" val="23920267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Work: </a:t>
            </a:r>
            <a:r>
              <a:rPr lang="en-US" dirty="0" smtClean="0"/>
              <a:t>Occlusion Reasoning</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10</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65376"/>
            <a:ext cx="12177815" cy="3981541"/>
          </a:xfrm>
        </p:spPr>
      </p:pic>
    </p:spTree>
    <p:extLst>
      <p:ext uri="{BB962C8B-B14F-4D97-AF65-F5344CB8AC3E}">
        <p14:creationId xmlns:p14="http://schemas.microsoft.com/office/powerpoint/2010/main" val="3517875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Work: 3D Localization</a:t>
            </a:r>
          </a:p>
        </p:txBody>
      </p:sp>
      <p:sp>
        <p:nvSpPr>
          <p:cNvPr id="4" name="Slide Number Placeholder 3"/>
          <p:cNvSpPr>
            <a:spLocks noGrp="1"/>
          </p:cNvSpPr>
          <p:nvPr>
            <p:ph type="sldNum" sz="quarter" idx="12"/>
          </p:nvPr>
        </p:nvSpPr>
        <p:spPr/>
        <p:txBody>
          <a:bodyPr/>
          <a:lstStyle/>
          <a:p>
            <a:fld id="{372B852B-FCF0-48F3-89AD-35EE9A2AAEEC}" type="slidenum">
              <a:rPr lang="en-US" smtClean="0"/>
              <a:t>11</a:t>
            </a:fld>
            <a:endParaRPr lang="en-US"/>
          </a:p>
        </p:txBody>
      </p:sp>
      <p:pic>
        <p:nvPicPr>
          <p:cNvPr id="8" name="Content Placeholder 7"/>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0" y="1865376"/>
            <a:ext cx="12177815" cy="3981541"/>
          </a:xfrm>
        </p:spPr>
      </p:pic>
      <p:pic>
        <p:nvPicPr>
          <p:cNvPr id="5" name="002738_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1174" y="1860396"/>
            <a:ext cx="6500826" cy="3719973"/>
          </a:xfrm>
          <a:prstGeom prst="rect">
            <a:avLst/>
          </a:prstGeom>
        </p:spPr>
      </p:pic>
    </p:spTree>
    <p:extLst>
      <p:ext uri="{BB962C8B-B14F-4D97-AF65-F5344CB8AC3E}">
        <p14:creationId xmlns:p14="http://schemas.microsoft.com/office/powerpoint/2010/main" val="31649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8"/>
                                        </p:tgtEl>
                                      </p:cBhvr>
                                      <p:by x="50000" y="50000"/>
                                    </p:animScale>
                                  </p:childTnLst>
                                </p:cTn>
                              </p:par>
                              <p:par>
                                <p:cTn id="7" presetID="42" presetClass="path" presetSubtype="0" accel="50000" decel="50000" fill="hold" nodeType="withEffect">
                                  <p:stCondLst>
                                    <p:cond delay="0"/>
                                  </p:stCondLst>
                                  <p:childTnLst>
                                    <p:animMotion origin="layout" path="M 1.04167E-6 1.48148E-6 L -0.25534 0.00717 " pathEditMode="relative" rAng="0" ptsTypes="AA">
                                      <p:cBhvr>
                                        <p:cTn id="8" dur="1000" fill="hold"/>
                                        <p:tgtEl>
                                          <p:spTgt spid="8"/>
                                        </p:tgtEl>
                                        <p:attrNameLst>
                                          <p:attrName>ppt_x</p:attrName>
                                          <p:attrName>ppt_y</p:attrName>
                                        </p:attrNameLst>
                                      </p:cBhvr>
                                      <p:rCtr x="-12773" y="347"/>
                                    </p:animMotion>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1" presetClass="mediacall" presetSubtype="0" fill="hold" nodeType="withEffect">
                                  <p:stCondLst>
                                    <p:cond delay="0"/>
                                  </p:stCondLst>
                                  <p:childTnLst>
                                    <p:cmd type="call" cmd="playFrom(0.0)">
                                      <p:cBhvr>
                                        <p:cTn id="15" dur="10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 3D Object Representations</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12</a:t>
            </a:fld>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5401" t="4381" r="5153" b="8590"/>
          <a:stretch/>
        </p:blipFill>
        <p:spPr>
          <a:xfrm>
            <a:off x="128336" y="3170238"/>
            <a:ext cx="6047874" cy="1923919"/>
          </a:xfr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0074" t="19316" r="8109" b="16041"/>
          <a:stretch/>
        </p:blipFill>
        <p:spPr>
          <a:xfrm>
            <a:off x="6538656" y="2776639"/>
            <a:ext cx="5541049" cy="2711117"/>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32864" b="34084"/>
          <a:stretch/>
        </p:blipFill>
        <p:spPr>
          <a:xfrm>
            <a:off x="4292521" y="2011569"/>
            <a:ext cx="4129825" cy="1023732"/>
          </a:xfrm>
          <a:prstGeom prst="rect">
            <a:avLst/>
          </a:prstGeom>
        </p:spPr>
      </p:pic>
      <p:sp>
        <p:nvSpPr>
          <p:cNvPr id="9" name="TextBox 8"/>
          <p:cNvSpPr txBox="1"/>
          <p:nvPr/>
        </p:nvSpPr>
        <p:spPr>
          <a:xfrm>
            <a:off x="2110257" y="5229094"/>
            <a:ext cx="2084032" cy="584775"/>
          </a:xfrm>
          <a:prstGeom prst="rect">
            <a:avLst/>
          </a:prstGeom>
          <a:noFill/>
        </p:spPr>
        <p:txBody>
          <a:bodyPr wrap="none" rtlCol="0">
            <a:spAutoFit/>
          </a:bodyPr>
          <a:lstStyle/>
          <a:p>
            <a:r>
              <a:rPr lang="en-US" sz="3200" dirty="0"/>
              <a:t>A </a:t>
            </a:r>
            <a:r>
              <a:rPr lang="en-US" sz="3200" dirty="0" smtClean="0"/>
              <a:t>2D image</a:t>
            </a:r>
            <a:endParaRPr lang="en-US" sz="3200" dirty="0"/>
          </a:p>
        </p:txBody>
      </p:sp>
      <p:sp>
        <p:nvSpPr>
          <p:cNvPr id="3" name="TextBox 2"/>
          <p:cNvSpPr txBox="1"/>
          <p:nvPr/>
        </p:nvSpPr>
        <p:spPr>
          <a:xfrm>
            <a:off x="3991817" y="1479025"/>
            <a:ext cx="4731232" cy="584775"/>
          </a:xfrm>
          <a:prstGeom prst="rect">
            <a:avLst/>
          </a:prstGeom>
          <a:noFill/>
        </p:spPr>
        <p:txBody>
          <a:bodyPr wrap="none" rtlCol="0">
            <a:spAutoFit/>
          </a:bodyPr>
          <a:lstStyle/>
          <a:p>
            <a:r>
              <a:rPr lang="en-US" sz="3200" dirty="0" smtClean="0"/>
              <a:t>3D Object Representation </a:t>
            </a:r>
            <a:endParaRPr lang="en-US" sz="3200" dirty="0"/>
          </a:p>
        </p:txBody>
      </p:sp>
      <p:sp>
        <p:nvSpPr>
          <p:cNvPr id="10" name="TextBox 9"/>
          <p:cNvSpPr txBox="1"/>
          <p:nvPr/>
        </p:nvSpPr>
        <p:spPr>
          <a:xfrm>
            <a:off x="8378126" y="5407721"/>
            <a:ext cx="2412263" cy="584775"/>
          </a:xfrm>
          <a:prstGeom prst="rect">
            <a:avLst/>
          </a:prstGeom>
          <a:noFill/>
        </p:spPr>
        <p:txBody>
          <a:bodyPr wrap="none" rtlCol="0">
            <a:spAutoFit/>
          </a:bodyPr>
          <a:lstStyle/>
          <a:p>
            <a:r>
              <a:rPr lang="en-US" sz="3200" dirty="0" smtClean="0"/>
              <a:t>The </a:t>
            </a:r>
            <a:r>
              <a:rPr lang="en-US" sz="3200" dirty="0"/>
              <a:t>3</a:t>
            </a:r>
            <a:r>
              <a:rPr lang="en-US" sz="3200" dirty="0" smtClean="0"/>
              <a:t>D world</a:t>
            </a:r>
            <a:endParaRPr lang="en-US" sz="3200" dirty="0"/>
          </a:p>
        </p:txBody>
      </p:sp>
    </p:spTree>
    <p:extLst>
      <p:ext uri="{BB962C8B-B14F-4D97-AF65-F5344CB8AC3E}">
        <p14:creationId xmlns:p14="http://schemas.microsoft.com/office/powerpoint/2010/main" val="316976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2D Object Representations</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13</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696" t="2479" r="50766" b="56015"/>
          <a:stretch/>
        </p:blipFill>
        <p:spPr>
          <a:xfrm>
            <a:off x="1245828" y="1453899"/>
            <a:ext cx="4323992" cy="3017291"/>
          </a:xfrm>
          <a:prstGeom prst="rect">
            <a:avLst/>
          </a:prstGeom>
        </p:spPr>
      </p:pic>
      <p:sp>
        <p:nvSpPr>
          <p:cNvPr id="6" name="TextBox 5"/>
          <p:cNvSpPr txBox="1"/>
          <p:nvPr/>
        </p:nvSpPr>
        <p:spPr>
          <a:xfrm>
            <a:off x="1945052" y="4516913"/>
            <a:ext cx="2925544" cy="646331"/>
          </a:xfrm>
          <a:prstGeom prst="rect">
            <a:avLst/>
          </a:prstGeom>
          <a:noFill/>
        </p:spPr>
        <p:txBody>
          <a:bodyPr wrap="none" rtlCol="0">
            <a:spAutoFit/>
          </a:bodyPr>
          <a:lstStyle/>
          <a:p>
            <a:pPr algn="ctr"/>
            <a:r>
              <a:rPr lang="en-US" dirty="0" smtClean="0"/>
              <a:t>Deformable part</a:t>
            </a:r>
            <a:r>
              <a:rPr lang="en-US" sz="1800" dirty="0" smtClean="0"/>
              <a:t> model</a:t>
            </a:r>
          </a:p>
          <a:p>
            <a:pPr algn="ctr"/>
            <a:r>
              <a:rPr lang="en-US" sz="1800" dirty="0" err="1" smtClean="0"/>
              <a:t>Felzenszwalb</a:t>
            </a:r>
            <a:r>
              <a:rPr lang="en-US" sz="1800" dirty="0" smtClean="0"/>
              <a:t> et al., TPAMI’10</a:t>
            </a:r>
            <a:endParaRPr lang="en-US" sz="1800" dirty="0"/>
          </a:p>
        </p:txBody>
      </p:sp>
      <p:sp>
        <p:nvSpPr>
          <p:cNvPr id="7" name="TextBox 6"/>
          <p:cNvSpPr txBox="1"/>
          <p:nvPr/>
        </p:nvSpPr>
        <p:spPr>
          <a:xfrm>
            <a:off x="1429801" y="5417632"/>
            <a:ext cx="2353016" cy="1077218"/>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stStyle>
          <a:p>
            <a:r>
              <a:rPr lang="en-US" sz="1600" dirty="0" smtClean="0"/>
              <a:t>Viola &amp; Jones, IJCV’01</a:t>
            </a:r>
          </a:p>
          <a:p>
            <a:r>
              <a:rPr lang="en-US" sz="1600" dirty="0" smtClean="0"/>
              <a:t>Fergus </a:t>
            </a:r>
            <a:r>
              <a:rPr lang="en-US" sz="1600" dirty="0"/>
              <a:t>et al. </a:t>
            </a:r>
            <a:r>
              <a:rPr lang="en-US" sz="1600" dirty="0" smtClean="0"/>
              <a:t>, CVPR’03</a:t>
            </a:r>
          </a:p>
          <a:p>
            <a:r>
              <a:rPr lang="en-US" sz="1600" dirty="0" err="1" smtClean="0"/>
              <a:t>Leibe</a:t>
            </a:r>
            <a:r>
              <a:rPr lang="en-US" sz="1600" dirty="0" smtClean="0"/>
              <a:t> et al., ECCVW’04</a:t>
            </a:r>
          </a:p>
          <a:p>
            <a:r>
              <a:rPr lang="en-US" sz="1600" dirty="0" err="1" smtClean="0"/>
              <a:t>Hoiem</a:t>
            </a:r>
            <a:r>
              <a:rPr lang="en-US" sz="1600" dirty="0" smtClean="0"/>
              <a:t> et al., CVPR’06</a:t>
            </a:r>
            <a:endParaRPr lang="en-US" sz="1600" dirty="0"/>
          </a:p>
        </p:txBody>
      </p:sp>
      <p:sp>
        <p:nvSpPr>
          <p:cNvPr id="8" name="TextBox 7"/>
          <p:cNvSpPr txBox="1"/>
          <p:nvPr/>
        </p:nvSpPr>
        <p:spPr>
          <a:xfrm>
            <a:off x="7063778" y="1765232"/>
            <a:ext cx="3382401" cy="2554545"/>
          </a:xfrm>
          <a:prstGeom prst="rect">
            <a:avLst/>
          </a:prstGeom>
          <a:noFill/>
        </p:spPr>
        <p:txBody>
          <a:bodyPr wrap="none" rtlCol="0">
            <a:spAutoFit/>
          </a:bodyPr>
          <a:lstStyle/>
          <a:p>
            <a:r>
              <a:rPr lang="en-US" sz="4000" b="1" dirty="0">
                <a:solidFill>
                  <a:srgbClr val="00B050"/>
                </a:solidFill>
                <a:sym typeface="Wingdings"/>
              </a:rPr>
              <a:t> </a:t>
            </a:r>
            <a:r>
              <a:rPr lang="en-US" sz="4000" dirty="0" smtClean="0"/>
              <a:t>2D detection</a:t>
            </a:r>
          </a:p>
          <a:p>
            <a:r>
              <a:rPr lang="en-US" sz="4000" b="1" dirty="0" smtClean="0">
                <a:solidFill>
                  <a:srgbClr val="FF0000"/>
                </a:solidFill>
                <a:sym typeface="Wingdings"/>
              </a:rPr>
              <a:t></a:t>
            </a:r>
            <a:r>
              <a:rPr lang="en-US" sz="4000" dirty="0" smtClean="0">
                <a:sym typeface="Wingdings"/>
              </a:rPr>
              <a:t> </a:t>
            </a:r>
            <a:r>
              <a:rPr lang="en-US" sz="4000" dirty="0" smtClean="0"/>
              <a:t>3D pose</a:t>
            </a:r>
          </a:p>
          <a:p>
            <a:r>
              <a:rPr lang="en-US" sz="4000" b="1" dirty="0">
                <a:solidFill>
                  <a:srgbClr val="FF0000"/>
                </a:solidFill>
                <a:sym typeface="Wingdings"/>
              </a:rPr>
              <a:t></a:t>
            </a:r>
            <a:r>
              <a:rPr lang="en-US" sz="4000" dirty="0">
                <a:sym typeface="Wingdings"/>
              </a:rPr>
              <a:t> </a:t>
            </a:r>
            <a:r>
              <a:rPr lang="en-US" sz="4000" dirty="0" smtClean="0"/>
              <a:t>Occlusion</a:t>
            </a:r>
          </a:p>
          <a:p>
            <a:r>
              <a:rPr lang="en-US" sz="4000" b="1" dirty="0">
                <a:solidFill>
                  <a:srgbClr val="FF0000"/>
                </a:solidFill>
                <a:sym typeface="Wingdings"/>
              </a:rPr>
              <a:t></a:t>
            </a:r>
            <a:r>
              <a:rPr lang="en-US" sz="4000" dirty="0">
                <a:sym typeface="Wingdings"/>
              </a:rPr>
              <a:t> </a:t>
            </a:r>
            <a:r>
              <a:rPr lang="en-US" sz="4000" dirty="0" smtClean="0"/>
              <a:t>3D location</a:t>
            </a:r>
            <a:endParaRPr lang="en-US" sz="4000" dirty="0"/>
          </a:p>
        </p:txBody>
      </p:sp>
      <p:sp>
        <p:nvSpPr>
          <p:cNvPr id="9" name="TextBox 8"/>
          <p:cNvSpPr txBox="1"/>
          <p:nvPr/>
        </p:nvSpPr>
        <p:spPr>
          <a:xfrm>
            <a:off x="4139267" y="5386854"/>
            <a:ext cx="2913362" cy="1107996"/>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stStyle>
          <a:p>
            <a:r>
              <a:rPr lang="en-US" sz="1600" dirty="0" err="1" smtClean="0"/>
              <a:t>Vedaldi</a:t>
            </a:r>
            <a:r>
              <a:rPr lang="en-US" sz="1600" dirty="0" smtClean="0"/>
              <a:t> et al., ICCV’09</a:t>
            </a:r>
          </a:p>
          <a:p>
            <a:r>
              <a:rPr lang="en-US" sz="1600" dirty="0" err="1" smtClean="0"/>
              <a:t>Maji</a:t>
            </a:r>
            <a:r>
              <a:rPr lang="en-US" sz="1600" dirty="0" smtClean="0"/>
              <a:t> &amp; Malik, CVPR’09</a:t>
            </a:r>
            <a:endParaRPr lang="en-US" sz="1600" dirty="0"/>
          </a:p>
          <a:p>
            <a:r>
              <a:rPr lang="en-US" sz="1600" dirty="0" err="1"/>
              <a:t>Felzenszwalb</a:t>
            </a:r>
            <a:r>
              <a:rPr lang="en-US" sz="1600" dirty="0"/>
              <a:t> et al., TPAMI’10</a:t>
            </a:r>
          </a:p>
          <a:p>
            <a:r>
              <a:rPr lang="en-US" sz="1600" dirty="0" err="1" smtClean="0"/>
              <a:t>Malisiewicz</a:t>
            </a:r>
            <a:r>
              <a:rPr lang="en-US" sz="1600" dirty="0" smtClean="0"/>
              <a:t> </a:t>
            </a:r>
            <a:r>
              <a:rPr lang="en-US" sz="1600" dirty="0"/>
              <a:t>et al., </a:t>
            </a:r>
            <a:r>
              <a:rPr lang="en-US" sz="1600" dirty="0" smtClean="0"/>
              <a:t>ICCV’11</a:t>
            </a:r>
          </a:p>
        </p:txBody>
      </p:sp>
      <p:sp>
        <p:nvSpPr>
          <p:cNvPr id="10" name="TextBox 9"/>
          <p:cNvSpPr txBox="1"/>
          <p:nvPr/>
        </p:nvSpPr>
        <p:spPr>
          <a:xfrm>
            <a:off x="7232617" y="5386854"/>
            <a:ext cx="2506712" cy="861774"/>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stStyle>
          <a:p>
            <a:r>
              <a:rPr lang="en-US" sz="1600" dirty="0" err="1" smtClean="0"/>
              <a:t>Divvala</a:t>
            </a:r>
            <a:r>
              <a:rPr lang="en-US" sz="1600" dirty="0" smtClean="0"/>
              <a:t> </a:t>
            </a:r>
            <a:r>
              <a:rPr lang="en-US" sz="1600" dirty="0"/>
              <a:t>et al., </a:t>
            </a:r>
            <a:r>
              <a:rPr lang="en-US" sz="1600" dirty="0" smtClean="0"/>
              <a:t>ECCVW’12</a:t>
            </a:r>
          </a:p>
          <a:p>
            <a:r>
              <a:rPr lang="en-US" sz="1600" dirty="0" err="1" smtClean="0"/>
              <a:t>Dolla´r</a:t>
            </a:r>
            <a:r>
              <a:rPr lang="en-US" sz="1600" dirty="0" smtClean="0"/>
              <a:t> et al., TPAMI’14</a:t>
            </a:r>
          </a:p>
          <a:p>
            <a:pPr marL="0" indent="0">
              <a:buNone/>
            </a:pPr>
            <a:r>
              <a:rPr lang="en-US" sz="1600" dirty="0" smtClean="0"/>
              <a:t>Etc.</a:t>
            </a:r>
            <a:endParaRPr lang="en-US" sz="1600" dirty="0"/>
          </a:p>
        </p:txBody>
      </p:sp>
    </p:spTree>
    <p:extLst>
      <p:ext uri="{BB962C8B-B14F-4D97-AF65-F5344CB8AC3E}">
        <p14:creationId xmlns:p14="http://schemas.microsoft.com/office/powerpoint/2010/main" val="3550560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 </a:t>
            </a:r>
            <a:r>
              <a:rPr lang="en-US" dirty="0" smtClean="0"/>
              <a:t>2.5D </a:t>
            </a:r>
            <a:r>
              <a:rPr lang="en-US" dirty="0"/>
              <a:t>Object Representations</a:t>
            </a:r>
          </a:p>
        </p:txBody>
      </p:sp>
      <p:sp>
        <p:nvSpPr>
          <p:cNvPr id="4" name="Slide Number Placeholder 3"/>
          <p:cNvSpPr>
            <a:spLocks noGrp="1"/>
          </p:cNvSpPr>
          <p:nvPr>
            <p:ph type="sldNum" sz="quarter" idx="12"/>
          </p:nvPr>
        </p:nvSpPr>
        <p:spPr/>
        <p:txBody>
          <a:bodyPr/>
          <a:lstStyle/>
          <a:p>
            <a:fld id="{372B852B-FCF0-48F3-89AD-35EE9A2AAEEC}" type="slidenum">
              <a:rPr lang="en-US" smtClean="0"/>
              <a:t>14</a:t>
            </a:fld>
            <a:endParaRPr lang="en-US"/>
          </a:p>
        </p:txBody>
      </p:sp>
      <p:pic>
        <p:nvPicPr>
          <p:cNvPr id="5" name="Picture 3"/>
          <p:cNvPicPr>
            <a:picLocks noChangeAspect="1" noChangeArrowheads="1"/>
          </p:cNvPicPr>
          <p:nvPr/>
        </p:nvPicPr>
        <p:blipFill rotWithShape="1">
          <a:blip r:embed="rId3" cstate="print"/>
          <a:srcRect r="45654" b="2197"/>
          <a:stretch/>
        </p:blipFill>
        <p:spPr bwMode="auto">
          <a:xfrm>
            <a:off x="1626396" y="2383805"/>
            <a:ext cx="2057797" cy="1631558"/>
          </a:xfrm>
          <a:prstGeom prst="rect">
            <a:avLst/>
          </a:prstGeom>
          <a:noFill/>
          <a:ln w="9525">
            <a:noFill/>
            <a:miter lim="800000"/>
            <a:headEnd/>
            <a:tailEnd/>
          </a:ln>
        </p:spPr>
      </p:pic>
      <p:sp>
        <p:nvSpPr>
          <p:cNvPr id="6" name="文字方塊 26"/>
          <p:cNvSpPr txBox="1"/>
          <p:nvPr/>
        </p:nvSpPr>
        <p:spPr>
          <a:xfrm>
            <a:off x="2526958" y="4086024"/>
            <a:ext cx="2720745" cy="369332"/>
          </a:xfrm>
          <a:prstGeom prst="rect">
            <a:avLst/>
          </a:prstGeom>
          <a:noFill/>
        </p:spPr>
        <p:txBody>
          <a:bodyPr wrap="none" rtlCol="0">
            <a:spAutoFit/>
          </a:bodyPr>
          <a:lstStyle/>
          <a:p>
            <a:pPr algn="ctr"/>
            <a:r>
              <a:rPr lang="en-US" dirty="0" err="1" smtClean="0"/>
              <a:t>Savarese</a:t>
            </a:r>
            <a:r>
              <a:rPr lang="en-US" dirty="0" smtClean="0"/>
              <a:t> &amp; </a:t>
            </a:r>
            <a:r>
              <a:rPr lang="en-US" dirty="0" err="1" smtClean="0"/>
              <a:t>Fei-Fei</a:t>
            </a:r>
            <a:r>
              <a:rPr lang="en-US" dirty="0" smtClean="0"/>
              <a:t>  ICCV’07</a:t>
            </a:r>
            <a:endParaRPr lang="en-US" dirty="0"/>
          </a:p>
        </p:txBody>
      </p:sp>
      <p:pic>
        <p:nvPicPr>
          <p:cNvPr id="7" name="Picture 6"/>
          <p:cNvPicPr>
            <a:picLocks noChangeAspect="1"/>
          </p:cNvPicPr>
          <p:nvPr/>
        </p:nvPicPr>
        <p:blipFill>
          <a:blip r:embed="rId4"/>
          <a:stretch>
            <a:fillRect/>
          </a:stretch>
        </p:blipFill>
        <p:spPr>
          <a:xfrm>
            <a:off x="3684193" y="2348475"/>
            <a:ext cx="2591368" cy="1702219"/>
          </a:xfrm>
          <a:prstGeom prst="rect">
            <a:avLst/>
          </a:prstGeom>
        </p:spPr>
      </p:pic>
      <p:sp>
        <p:nvSpPr>
          <p:cNvPr id="8" name="文字方塊 26"/>
          <p:cNvSpPr txBox="1"/>
          <p:nvPr/>
        </p:nvSpPr>
        <p:spPr>
          <a:xfrm>
            <a:off x="3002198" y="5312006"/>
            <a:ext cx="2725233"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t>Thomas et al., </a:t>
            </a:r>
            <a:r>
              <a:rPr lang="en-US" sz="1600" dirty="0" smtClean="0"/>
              <a:t>CVPR’06</a:t>
            </a:r>
          </a:p>
          <a:p>
            <a:pPr marL="285750" indent="-285750">
              <a:buFont typeface="Arial" panose="020B0604020202020204" pitchFamily="34" charset="0"/>
              <a:buChar char="•"/>
            </a:pPr>
            <a:r>
              <a:rPr lang="en-US" sz="1600" dirty="0" err="1" smtClean="0"/>
              <a:t>Savarese</a:t>
            </a:r>
            <a:r>
              <a:rPr lang="en-US" sz="1600" dirty="0" smtClean="0"/>
              <a:t> &amp; </a:t>
            </a:r>
            <a:r>
              <a:rPr lang="en-US" sz="1600" dirty="0" err="1" smtClean="0"/>
              <a:t>Fei-Fei</a:t>
            </a:r>
            <a:r>
              <a:rPr lang="en-US" sz="1600" dirty="0" smtClean="0"/>
              <a:t>  ICCV’07</a:t>
            </a:r>
          </a:p>
          <a:p>
            <a:pPr marL="285750" indent="-285750">
              <a:buFont typeface="Arial" panose="020B0604020202020204" pitchFamily="34" charset="0"/>
              <a:buChar char="•"/>
            </a:pPr>
            <a:r>
              <a:rPr lang="en-US" sz="1600" dirty="0" err="1"/>
              <a:t>Kushal</a:t>
            </a:r>
            <a:r>
              <a:rPr lang="en-US" sz="1600" dirty="0"/>
              <a:t> et al., </a:t>
            </a:r>
            <a:r>
              <a:rPr lang="en-US" sz="1600" dirty="0" smtClean="0"/>
              <a:t>CVPR’07</a:t>
            </a:r>
            <a:endParaRPr lang="en-US" sz="1600" dirty="0"/>
          </a:p>
        </p:txBody>
      </p:sp>
      <p:sp>
        <p:nvSpPr>
          <p:cNvPr id="9" name="TextBox 8"/>
          <p:cNvSpPr txBox="1"/>
          <p:nvPr/>
        </p:nvSpPr>
        <p:spPr>
          <a:xfrm>
            <a:off x="7226524" y="2054212"/>
            <a:ext cx="3382401" cy="2554545"/>
          </a:xfrm>
          <a:prstGeom prst="rect">
            <a:avLst/>
          </a:prstGeom>
          <a:noFill/>
        </p:spPr>
        <p:txBody>
          <a:bodyPr wrap="none" rtlCol="0">
            <a:spAutoFit/>
          </a:bodyPr>
          <a:lstStyle/>
          <a:p>
            <a:r>
              <a:rPr lang="en-US" sz="4000" b="1" dirty="0">
                <a:solidFill>
                  <a:srgbClr val="00B050"/>
                </a:solidFill>
                <a:sym typeface="Wingdings"/>
              </a:rPr>
              <a:t> </a:t>
            </a:r>
            <a:r>
              <a:rPr lang="en-US" sz="4000" dirty="0" smtClean="0"/>
              <a:t>2D detection</a:t>
            </a:r>
          </a:p>
          <a:p>
            <a:r>
              <a:rPr lang="en-US" sz="4000" b="1" dirty="0">
                <a:solidFill>
                  <a:srgbClr val="00B050"/>
                </a:solidFill>
                <a:sym typeface="Wingdings"/>
              </a:rPr>
              <a:t></a:t>
            </a:r>
            <a:r>
              <a:rPr lang="en-US" sz="4000" dirty="0" smtClean="0">
                <a:sym typeface="Wingdings"/>
              </a:rPr>
              <a:t> </a:t>
            </a:r>
            <a:r>
              <a:rPr lang="en-US" sz="4000" dirty="0" smtClean="0"/>
              <a:t>3D pose</a:t>
            </a:r>
          </a:p>
          <a:p>
            <a:r>
              <a:rPr lang="en-US" sz="4000" b="1" dirty="0">
                <a:solidFill>
                  <a:srgbClr val="FF0000"/>
                </a:solidFill>
                <a:sym typeface="Wingdings"/>
              </a:rPr>
              <a:t></a:t>
            </a:r>
            <a:r>
              <a:rPr lang="en-US" sz="4000" dirty="0">
                <a:sym typeface="Wingdings"/>
              </a:rPr>
              <a:t> </a:t>
            </a:r>
            <a:r>
              <a:rPr lang="en-US" sz="4000" dirty="0" smtClean="0"/>
              <a:t>Occlusion</a:t>
            </a:r>
          </a:p>
          <a:p>
            <a:r>
              <a:rPr lang="en-US" sz="4000" b="1" dirty="0">
                <a:solidFill>
                  <a:srgbClr val="FF0000"/>
                </a:solidFill>
                <a:sym typeface="Wingdings"/>
              </a:rPr>
              <a:t></a:t>
            </a:r>
            <a:r>
              <a:rPr lang="en-US" sz="4000" dirty="0">
                <a:sym typeface="Wingdings"/>
              </a:rPr>
              <a:t> </a:t>
            </a:r>
            <a:r>
              <a:rPr lang="en-US" sz="4000" dirty="0" smtClean="0"/>
              <a:t>3D location</a:t>
            </a:r>
            <a:endParaRPr lang="en-US" sz="4000" dirty="0"/>
          </a:p>
        </p:txBody>
      </p:sp>
      <p:sp>
        <p:nvSpPr>
          <p:cNvPr id="10" name="文字方塊 26"/>
          <p:cNvSpPr txBox="1"/>
          <p:nvPr/>
        </p:nvSpPr>
        <p:spPr>
          <a:xfrm>
            <a:off x="6275561" y="5312006"/>
            <a:ext cx="2043060"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t>Su </a:t>
            </a:r>
            <a:r>
              <a:rPr lang="en-US" sz="1600" dirty="0"/>
              <a:t>et al., </a:t>
            </a:r>
            <a:r>
              <a:rPr lang="en-US" sz="1600" dirty="0" smtClean="0"/>
              <a:t>ICCV’09</a:t>
            </a:r>
          </a:p>
          <a:p>
            <a:pPr marL="285750" indent="-285750">
              <a:buFont typeface="Arial" panose="020B0604020202020204" pitchFamily="34" charset="0"/>
              <a:buChar char="•"/>
            </a:pPr>
            <a:r>
              <a:rPr lang="en-US" sz="1600" dirty="0" smtClean="0"/>
              <a:t>Sun et al., CVPR’10</a:t>
            </a:r>
          </a:p>
          <a:p>
            <a:pPr marL="285750" indent="-285750">
              <a:buFont typeface="Arial" panose="020B0604020202020204" pitchFamily="34" charset="0"/>
              <a:buChar char="•"/>
            </a:pPr>
            <a:r>
              <a:rPr lang="en-US" sz="1600" dirty="0" smtClean="0"/>
              <a:t>Etc.</a:t>
            </a:r>
            <a:endParaRPr lang="en-US" sz="1600" dirty="0"/>
          </a:p>
        </p:txBody>
      </p:sp>
    </p:spTree>
    <p:extLst>
      <p:ext uri="{BB962C8B-B14F-4D97-AF65-F5344CB8AC3E}">
        <p14:creationId xmlns:p14="http://schemas.microsoft.com/office/powerpoint/2010/main" val="26769284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 </a:t>
            </a:r>
            <a:r>
              <a:rPr lang="en-US" dirty="0" smtClean="0"/>
              <a:t>3D </a:t>
            </a:r>
            <a:r>
              <a:rPr lang="en-US" dirty="0"/>
              <a:t>Object Representations</a:t>
            </a:r>
          </a:p>
        </p:txBody>
      </p:sp>
      <p:sp>
        <p:nvSpPr>
          <p:cNvPr id="4" name="Slide Number Placeholder 3"/>
          <p:cNvSpPr>
            <a:spLocks noGrp="1"/>
          </p:cNvSpPr>
          <p:nvPr>
            <p:ph type="sldNum" sz="quarter" idx="12"/>
          </p:nvPr>
        </p:nvSpPr>
        <p:spPr/>
        <p:txBody>
          <a:bodyPr/>
          <a:lstStyle/>
          <a:p>
            <a:fld id="{372B852B-FCF0-48F3-89AD-35EE9A2AAEEC}" type="slidenum">
              <a:rPr lang="en-US" smtClean="0"/>
              <a:t>15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15" y="2164207"/>
            <a:ext cx="5439836" cy="2121385"/>
          </a:xfrm>
          <a:prstGeom prst="rect">
            <a:avLst/>
          </a:prstGeom>
        </p:spPr>
      </p:pic>
      <p:sp>
        <p:nvSpPr>
          <p:cNvPr id="6" name="TextBox 5"/>
          <p:cNvSpPr txBox="1"/>
          <p:nvPr/>
        </p:nvSpPr>
        <p:spPr>
          <a:xfrm>
            <a:off x="2165207" y="4285592"/>
            <a:ext cx="2112053" cy="646331"/>
          </a:xfrm>
          <a:prstGeom prst="rect">
            <a:avLst/>
          </a:prstGeom>
          <a:noFill/>
        </p:spPr>
        <p:txBody>
          <a:bodyPr wrap="none" rtlCol="0">
            <a:spAutoFit/>
          </a:bodyPr>
          <a:lstStyle/>
          <a:p>
            <a:pPr algn="ctr"/>
            <a:r>
              <a:rPr lang="en-US" sz="1800" dirty="0" smtClean="0"/>
              <a:t>3DDPM</a:t>
            </a:r>
          </a:p>
          <a:p>
            <a:pPr algn="ctr"/>
            <a:r>
              <a:rPr lang="en-US" sz="1800" dirty="0" err="1" smtClean="0"/>
              <a:t>Pepik</a:t>
            </a:r>
            <a:r>
              <a:rPr lang="en-US" sz="1800" dirty="0" smtClean="0"/>
              <a:t> et al., CVPR’12</a:t>
            </a:r>
            <a:endParaRPr lang="en-US" sz="1800" dirty="0"/>
          </a:p>
        </p:txBody>
      </p:sp>
      <p:sp>
        <p:nvSpPr>
          <p:cNvPr id="7" name="TextBox 6"/>
          <p:cNvSpPr txBox="1"/>
          <p:nvPr/>
        </p:nvSpPr>
        <p:spPr>
          <a:xfrm>
            <a:off x="7226524" y="2054212"/>
            <a:ext cx="3382401" cy="2554545"/>
          </a:xfrm>
          <a:prstGeom prst="rect">
            <a:avLst/>
          </a:prstGeom>
          <a:noFill/>
        </p:spPr>
        <p:txBody>
          <a:bodyPr wrap="none" rtlCol="0">
            <a:spAutoFit/>
          </a:bodyPr>
          <a:lstStyle/>
          <a:p>
            <a:r>
              <a:rPr lang="en-US" sz="4000" b="1" dirty="0">
                <a:solidFill>
                  <a:srgbClr val="00B050"/>
                </a:solidFill>
                <a:sym typeface="Wingdings"/>
              </a:rPr>
              <a:t> </a:t>
            </a:r>
            <a:r>
              <a:rPr lang="en-US" sz="4000" dirty="0" smtClean="0"/>
              <a:t>2D detection</a:t>
            </a:r>
          </a:p>
          <a:p>
            <a:r>
              <a:rPr lang="en-US" sz="4000" b="1" dirty="0">
                <a:solidFill>
                  <a:srgbClr val="00B050"/>
                </a:solidFill>
                <a:sym typeface="Wingdings"/>
              </a:rPr>
              <a:t></a:t>
            </a:r>
            <a:r>
              <a:rPr lang="en-US" sz="4000" dirty="0" smtClean="0">
                <a:sym typeface="Wingdings"/>
              </a:rPr>
              <a:t> </a:t>
            </a:r>
            <a:r>
              <a:rPr lang="en-US" sz="4000" dirty="0" smtClean="0"/>
              <a:t>3D pose</a:t>
            </a:r>
          </a:p>
          <a:p>
            <a:r>
              <a:rPr lang="en-US" sz="4000" b="1" dirty="0">
                <a:solidFill>
                  <a:srgbClr val="FF0000"/>
                </a:solidFill>
                <a:sym typeface="Wingdings"/>
              </a:rPr>
              <a:t></a:t>
            </a:r>
            <a:r>
              <a:rPr lang="en-US" sz="4000" dirty="0">
                <a:sym typeface="Wingdings"/>
              </a:rPr>
              <a:t> </a:t>
            </a:r>
            <a:r>
              <a:rPr lang="en-US" sz="4000" dirty="0" smtClean="0"/>
              <a:t>Occlusion</a:t>
            </a:r>
          </a:p>
          <a:p>
            <a:r>
              <a:rPr lang="en-US" sz="4000" b="1" dirty="0">
                <a:solidFill>
                  <a:srgbClr val="FF0000"/>
                </a:solidFill>
                <a:sym typeface="Wingdings"/>
              </a:rPr>
              <a:t></a:t>
            </a:r>
            <a:r>
              <a:rPr lang="en-US" sz="4000" dirty="0">
                <a:sym typeface="Wingdings"/>
              </a:rPr>
              <a:t> </a:t>
            </a:r>
            <a:r>
              <a:rPr lang="en-US" sz="4000" dirty="0" smtClean="0"/>
              <a:t>3D location</a:t>
            </a:r>
            <a:endParaRPr lang="en-US" sz="4000" dirty="0"/>
          </a:p>
        </p:txBody>
      </p:sp>
      <p:sp>
        <p:nvSpPr>
          <p:cNvPr id="8" name="文字方塊 26"/>
          <p:cNvSpPr txBox="1"/>
          <p:nvPr/>
        </p:nvSpPr>
        <p:spPr>
          <a:xfrm>
            <a:off x="2849761" y="5322236"/>
            <a:ext cx="2600905"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t>Yan et al., ICCV’07</a:t>
            </a:r>
          </a:p>
          <a:p>
            <a:pPr marL="285750" indent="-285750">
              <a:buFont typeface="Arial" panose="020B0604020202020204" pitchFamily="34" charset="0"/>
              <a:buChar char="•"/>
            </a:pPr>
            <a:r>
              <a:rPr lang="en-US" sz="1600" dirty="0" err="1" smtClean="0"/>
              <a:t>Hoiem</a:t>
            </a:r>
            <a:r>
              <a:rPr lang="en-US" sz="1600" dirty="0" smtClean="0"/>
              <a:t> et al., CVPR’07</a:t>
            </a:r>
          </a:p>
          <a:p>
            <a:pPr marL="285750" indent="-285750">
              <a:buFont typeface="Arial" panose="020B0604020202020204" pitchFamily="34" charset="0"/>
              <a:buChar char="•"/>
            </a:pPr>
            <a:r>
              <a:rPr lang="en-US" sz="1600" dirty="0" err="1"/>
              <a:t>Liebelt</a:t>
            </a:r>
            <a:r>
              <a:rPr lang="en-US" sz="1600" dirty="0"/>
              <a:t> et al., CVPR’08, </a:t>
            </a:r>
            <a:r>
              <a:rPr lang="en-US" sz="1600" dirty="0" smtClean="0"/>
              <a:t>10</a:t>
            </a:r>
          </a:p>
          <a:p>
            <a:pPr marL="285750" indent="-285750">
              <a:buFont typeface="Arial" panose="020B0604020202020204" pitchFamily="34" charset="0"/>
              <a:buChar char="•"/>
            </a:pPr>
            <a:r>
              <a:rPr lang="en-US" sz="1600" dirty="0" err="1"/>
              <a:t>Glasner</a:t>
            </a:r>
            <a:r>
              <a:rPr lang="en-US" sz="1600" dirty="0"/>
              <a:t> et al. </a:t>
            </a:r>
            <a:r>
              <a:rPr lang="en-US" sz="1600" dirty="0" smtClean="0"/>
              <a:t>ICCV’11</a:t>
            </a:r>
            <a:endParaRPr lang="en-US" sz="1600" dirty="0"/>
          </a:p>
        </p:txBody>
      </p:sp>
      <p:sp>
        <p:nvSpPr>
          <p:cNvPr id="10" name="文字方塊 26"/>
          <p:cNvSpPr txBox="1"/>
          <p:nvPr/>
        </p:nvSpPr>
        <p:spPr>
          <a:xfrm>
            <a:off x="5820605" y="5312006"/>
            <a:ext cx="2789995" cy="1323439"/>
          </a:xfrm>
          <a:prstGeom prst="rect">
            <a:avLst/>
          </a:prstGeom>
          <a:noFill/>
        </p:spPr>
        <p:txBody>
          <a:bodyPr wrap="none" rtlCol="0">
            <a:spAutoFit/>
          </a:bodyPr>
          <a:lstStyle/>
          <a:p>
            <a:pPr marL="285750" indent="-285750">
              <a:buFont typeface="Arial" panose="020B0604020202020204" pitchFamily="34" charset="0"/>
              <a:buChar char="•"/>
            </a:pPr>
            <a:r>
              <a:rPr lang="en-US" sz="1600" dirty="0" err="1" smtClean="0"/>
              <a:t>Pepik</a:t>
            </a:r>
            <a:r>
              <a:rPr lang="en-US" sz="1600" dirty="0" smtClean="0"/>
              <a:t> </a:t>
            </a:r>
            <a:r>
              <a:rPr lang="en-US" sz="1600" dirty="0"/>
              <a:t>et al., CVPR’12</a:t>
            </a:r>
          </a:p>
          <a:p>
            <a:pPr marL="285750" indent="-285750">
              <a:buFont typeface="Arial" panose="020B0604020202020204" pitchFamily="34" charset="0"/>
              <a:buChar char="•"/>
            </a:pPr>
            <a:r>
              <a:rPr lang="en-US" sz="1600" dirty="0"/>
              <a:t>Xiang </a:t>
            </a:r>
            <a:r>
              <a:rPr lang="en-US" sz="1600" dirty="0" smtClean="0"/>
              <a:t>&amp; </a:t>
            </a:r>
            <a:r>
              <a:rPr lang="en-US" sz="1600" dirty="0" err="1" smtClean="0"/>
              <a:t>Savarese</a:t>
            </a:r>
            <a:r>
              <a:rPr lang="en-US" sz="1600" dirty="0" smtClean="0"/>
              <a:t>, CVPR’12</a:t>
            </a:r>
          </a:p>
          <a:p>
            <a:pPr marL="285750" indent="-285750">
              <a:buFont typeface="Arial" panose="020B0604020202020204" pitchFamily="34" charset="0"/>
              <a:buChar char="•"/>
            </a:pPr>
            <a:r>
              <a:rPr lang="en-US" sz="1600" dirty="0" err="1" smtClean="0"/>
              <a:t>Hejrati</a:t>
            </a:r>
            <a:r>
              <a:rPr lang="en-US" sz="1600" dirty="0" smtClean="0"/>
              <a:t> &amp; </a:t>
            </a:r>
            <a:r>
              <a:rPr lang="en-US" sz="1600" dirty="0" err="1" smtClean="0"/>
              <a:t>Ramanan</a:t>
            </a:r>
            <a:r>
              <a:rPr lang="en-US" sz="1600" dirty="0" smtClean="0"/>
              <a:t>, NIPS’12</a:t>
            </a:r>
          </a:p>
          <a:p>
            <a:pPr marL="285750" indent="-285750">
              <a:buFont typeface="Arial" panose="020B0604020202020204" pitchFamily="34" charset="0"/>
              <a:buChar char="•"/>
            </a:pPr>
            <a:r>
              <a:rPr lang="en-US" sz="1600" dirty="0" err="1"/>
              <a:t>Fidler</a:t>
            </a:r>
            <a:r>
              <a:rPr lang="en-US" sz="1600" dirty="0"/>
              <a:t> et al., NIPS’12</a:t>
            </a:r>
          </a:p>
          <a:p>
            <a:r>
              <a:rPr lang="en-US" sz="1600" dirty="0" err="1"/>
              <a:t>Etc</a:t>
            </a:r>
            <a:endParaRPr lang="en-US" sz="1600" dirty="0" smtClean="0"/>
          </a:p>
        </p:txBody>
      </p:sp>
    </p:spTree>
    <p:extLst>
      <p:ext uri="{BB962C8B-B14F-4D97-AF65-F5344CB8AC3E}">
        <p14:creationId xmlns:p14="http://schemas.microsoft.com/office/powerpoint/2010/main" val="3480021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 3D Object Representations</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16</a:t>
            </a:fld>
            <a:endParaRPr lang="en-US"/>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0074" t="19316" r="8109" b="16041"/>
          <a:stretch/>
        </p:blipFill>
        <p:spPr>
          <a:xfrm>
            <a:off x="1051508" y="3645232"/>
            <a:ext cx="5541049" cy="2711117"/>
          </a:xfrm>
          <a:prstGeom prst="rect">
            <a:avLst/>
          </a:prstGeom>
        </p:spPr>
      </p:pic>
      <p:pic>
        <p:nvPicPr>
          <p:cNvPr id="10" name="Content Placeholder 7"/>
          <p:cNvPicPr>
            <a:picLocks noGrp="1" noChangeAspect="1"/>
          </p:cNvPicPr>
          <p:nvPr>
            <p:ph idx="1"/>
          </p:nvPr>
        </p:nvPicPr>
        <p:blipFill rotWithShape="1">
          <a:blip r:embed="rId4">
            <a:extLst>
              <a:ext uri="{28A0092B-C50C-407E-A947-70E740481C1C}">
                <a14:useLocalDpi xmlns:a14="http://schemas.microsoft.com/office/drawing/2010/main" val="0"/>
              </a:ext>
            </a:extLst>
          </a:blip>
          <a:srcRect l="5137" t="3916" r="4759" b="9860"/>
          <a:stretch/>
        </p:blipFill>
        <p:spPr>
          <a:xfrm>
            <a:off x="838200" y="1564558"/>
            <a:ext cx="5967664" cy="1867077"/>
          </a:xfrm>
        </p:spPr>
      </p:pic>
      <p:sp>
        <p:nvSpPr>
          <p:cNvPr id="12" name="TextBox 11"/>
          <p:cNvSpPr txBox="1"/>
          <p:nvPr/>
        </p:nvSpPr>
        <p:spPr>
          <a:xfrm>
            <a:off x="7419029" y="2446246"/>
            <a:ext cx="3382401" cy="2554545"/>
          </a:xfrm>
          <a:prstGeom prst="rect">
            <a:avLst/>
          </a:prstGeom>
          <a:noFill/>
        </p:spPr>
        <p:txBody>
          <a:bodyPr wrap="none" rtlCol="0">
            <a:spAutoFit/>
          </a:bodyPr>
          <a:lstStyle/>
          <a:p>
            <a:r>
              <a:rPr lang="en-US" sz="4000" b="1" dirty="0">
                <a:solidFill>
                  <a:srgbClr val="00B050"/>
                </a:solidFill>
                <a:sym typeface="Wingdings"/>
              </a:rPr>
              <a:t> </a:t>
            </a:r>
            <a:r>
              <a:rPr lang="en-US" sz="4000" dirty="0" smtClean="0"/>
              <a:t>2D detection</a:t>
            </a:r>
          </a:p>
          <a:p>
            <a:r>
              <a:rPr lang="en-US" sz="4000" b="1" dirty="0">
                <a:solidFill>
                  <a:srgbClr val="00B050"/>
                </a:solidFill>
                <a:sym typeface="Wingdings"/>
              </a:rPr>
              <a:t></a:t>
            </a:r>
            <a:r>
              <a:rPr lang="en-US" sz="4000" dirty="0" smtClean="0">
                <a:sym typeface="Wingdings"/>
              </a:rPr>
              <a:t> </a:t>
            </a:r>
            <a:r>
              <a:rPr lang="en-US" sz="4000" dirty="0" smtClean="0"/>
              <a:t>3D pose</a:t>
            </a:r>
          </a:p>
          <a:p>
            <a:r>
              <a:rPr lang="en-US" sz="4000" b="1" dirty="0" smtClean="0">
                <a:solidFill>
                  <a:srgbClr val="00B050"/>
                </a:solidFill>
                <a:sym typeface="Wingdings"/>
              </a:rPr>
              <a:t> </a:t>
            </a:r>
            <a:r>
              <a:rPr lang="en-US" sz="4000" dirty="0" smtClean="0"/>
              <a:t>Occlusion</a:t>
            </a:r>
          </a:p>
          <a:p>
            <a:r>
              <a:rPr lang="en-US" sz="4000" b="1" dirty="0">
                <a:solidFill>
                  <a:srgbClr val="00B050"/>
                </a:solidFill>
                <a:sym typeface="Wingdings"/>
              </a:rPr>
              <a:t></a:t>
            </a:r>
            <a:r>
              <a:rPr lang="en-US" sz="4000" dirty="0" smtClean="0">
                <a:sym typeface="Wingdings"/>
              </a:rPr>
              <a:t> </a:t>
            </a:r>
            <a:r>
              <a:rPr lang="en-US" sz="4000" dirty="0" smtClean="0"/>
              <a:t>3D location</a:t>
            </a:r>
            <a:endParaRPr lang="en-US" sz="4000" dirty="0"/>
          </a:p>
        </p:txBody>
      </p:sp>
    </p:spTree>
    <p:extLst>
      <p:ext uri="{BB962C8B-B14F-4D97-AF65-F5344CB8AC3E}">
        <p14:creationId xmlns:p14="http://schemas.microsoft.com/office/powerpoint/2010/main" val="10444810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8200" y="1331494"/>
            <a:ext cx="9031014" cy="5197643"/>
          </a:xfrm>
        </p:spPr>
        <p:txBody>
          <a:bodyPr>
            <a:normAutofit/>
          </a:bodyPr>
          <a:lstStyle/>
          <a:p>
            <a:r>
              <a:rPr lang="en-US" sz="3600" dirty="0" smtClean="0"/>
              <a:t>3D Aspect Part Representation</a:t>
            </a:r>
          </a:p>
          <a:p>
            <a:endParaRPr lang="en-US" sz="3600" dirty="0"/>
          </a:p>
          <a:p>
            <a:r>
              <a:rPr lang="en-US" sz="3600" dirty="0" smtClean="0"/>
              <a:t>3D </a:t>
            </a:r>
            <a:r>
              <a:rPr lang="en-US" sz="3600" dirty="0" err="1" smtClean="0"/>
              <a:t>Aspectlet</a:t>
            </a:r>
            <a:r>
              <a:rPr lang="en-US" sz="3600" dirty="0" smtClean="0"/>
              <a:t> Representation</a:t>
            </a:r>
          </a:p>
          <a:p>
            <a:endParaRPr lang="en-US" sz="3600" dirty="0"/>
          </a:p>
          <a:p>
            <a:r>
              <a:rPr lang="en-US" sz="3600" dirty="0" smtClean="0"/>
              <a:t>3D Voxel Pattern Representation</a:t>
            </a:r>
          </a:p>
          <a:p>
            <a:pPr marL="0" indent="0">
              <a:buNone/>
            </a:pPr>
            <a:endParaRPr lang="en-US" sz="3600" dirty="0" smtClean="0"/>
          </a:p>
          <a:p>
            <a:r>
              <a:rPr lang="en-US" sz="3600" dirty="0" smtClean="0"/>
              <a:t>Conclusion and Future Work</a:t>
            </a:r>
            <a:endParaRPr lang="en-US" sz="3600" dirty="0"/>
          </a:p>
        </p:txBody>
      </p:sp>
      <p:sp>
        <p:nvSpPr>
          <p:cNvPr id="4" name="Slide Number Placeholder 3"/>
          <p:cNvSpPr>
            <a:spLocks noGrp="1"/>
          </p:cNvSpPr>
          <p:nvPr>
            <p:ph type="sldNum" sz="quarter" idx="12"/>
          </p:nvPr>
        </p:nvSpPr>
        <p:spPr/>
        <p:txBody>
          <a:bodyPr/>
          <a:lstStyle/>
          <a:p>
            <a:fld id="{372B852B-FCF0-48F3-89AD-35EE9A2AAEEC}" type="slidenum">
              <a:rPr lang="en-US" smtClean="0"/>
              <a:t>17</a:t>
            </a:fld>
            <a:endParaRPr lang="en-US"/>
          </a:p>
        </p:txBody>
      </p:sp>
    </p:spTree>
    <p:extLst>
      <p:ext uri="{BB962C8B-B14F-4D97-AF65-F5344CB8AC3E}">
        <p14:creationId xmlns:p14="http://schemas.microsoft.com/office/powerpoint/2010/main" val="217389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8200" y="1331494"/>
            <a:ext cx="9031014" cy="5197643"/>
          </a:xfrm>
        </p:spPr>
        <p:txBody>
          <a:bodyPr>
            <a:normAutofit/>
          </a:bodyPr>
          <a:lstStyle/>
          <a:p>
            <a:r>
              <a:rPr lang="en-US" sz="3600" dirty="0" smtClean="0"/>
              <a:t>3D Aspect Part Representation</a:t>
            </a:r>
          </a:p>
          <a:p>
            <a:endParaRPr lang="en-US" sz="3600" dirty="0"/>
          </a:p>
          <a:p>
            <a:r>
              <a:rPr lang="en-US" sz="3600" dirty="0" smtClean="0">
                <a:solidFill>
                  <a:schemeClr val="bg1">
                    <a:lumMod val="75000"/>
                  </a:schemeClr>
                </a:solidFill>
              </a:rPr>
              <a:t>3D </a:t>
            </a:r>
            <a:r>
              <a:rPr lang="en-US" sz="3600" dirty="0" err="1" smtClean="0">
                <a:solidFill>
                  <a:schemeClr val="bg1">
                    <a:lumMod val="75000"/>
                  </a:schemeClr>
                </a:solidFill>
              </a:rPr>
              <a:t>Aspectlet</a:t>
            </a:r>
            <a:r>
              <a:rPr lang="en-US" sz="3600" dirty="0" smtClean="0">
                <a:solidFill>
                  <a:schemeClr val="bg1">
                    <a:lumMod val="75000"/>
                  </a:schemeClr>
                </a:solidFill>
              </a:rPr>
              <a:t> Representation</a:t>
            </a:r>
          </a:p>
          <a:p>
            <a:endParaRPr lang="en-US" sz="3600" dirty="0">
              <a:solidFill>
                <a:schemeClr val="bg1">
                  <a:lumMod val="75000"/>
                </a:schemeClr>
              </a:solidFill>
            </a:endParaRPr>
          </a:p>
          <a:p>
            <a:r>
              <a:rPr lang="en-US" sz="3600" dirty="0" smtClean="0">
                <a:solidFill>
                  <a:schemeClr val="bg1">
                    <a:lumMod val="75000"/>
                  </a:schemeClr>
                </a:solidFill>
              </a:rPr>
              <a:t>3D Voxel Pattern Representation</a:t>
            </a:r>
          </a:p>
          <a:p>
            <a:pPr marL="0" indent="0">
              <a:buNone/>
            </a:pPr>
            <a:endParaRPr lang="en-US" sz="3600" dirty="0" smtClean="0">
              <a:solidFill>
                <a:schemeClr val="bg1">
                  <a:lumMod val="75000"/>
                </a:schemeClr>
              </a:solidFill>
            </a:endParaRPr>
          </a:p>
          <a:p>
            <a:r>
              <a:rPr lang="en-US" sz="3600" dirty="0" smtClean="0">
                <a:solidFill>
                  <a:schemeClr val="bg1">
                    <a:lumMod val="75000"/>
                  </a:schemeClr>
                </a:solidFill>
              </a:rPr>
              <a:t>Conclusion and Future Work</a:t>
            </a:r>
            <a:endParaRPr lang="en-US" sz="3600"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372B852B-FCF0-48F3-89AD-35EE9A2AAEEC}" type="slidenum">
              <a:rPr lang="en-US" smtClean="0"/>
              <a:t>18</a:t>
            </a:fld>
            <a:endParaRPr lang="en-US"/>
          </a:p>
        </p:txBody>
      </p:sp>
    </p:spTree>
    <p:extLst>
      <p:ext uri="{BB962C8B-B14F-4D97-AF65-F5344CB8AC3E}">
        <p14:creationId xmlns:p14="http://schemas.microsoft.com/office/powerpoint/2010/main" val="20741121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Aspect Part Representation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401" y="2780232"/>
            <a:ext cx="3369972" cy="25274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759755"/>
            <a:ext cx="3369972" cy="252747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0862" y="2831563"/>
            <a:ext cx="3369972" cy="2527479"/>
          </a:xfrm>
          <a:prstGeom prst="rect">
            <a:avLst/>
          </a:prstGeom>
        </p:spPr>
      </p:pic>
      <p:sp>
        <p:nvSpPr>
          <p:cNvPr id="7" name="Slide Number Placeholder 6"/>
          <p:cNvSpPr>
            <a:spLocks noGrp="1"/>
          </p:cNvSpPr>
          <p:nvPr>
            <p:ph type="sldNum" sz="quarter" idx="12"/>
          </p:nvPr>
        </p:nvSpPr>
        <p:spPr/>
        <p:txBody>
          <a:bodyPr/>
          <a:lstStyle/>
          <a:p>
            <a:fld id="{372B852B-FCF0-48F3-89AD-35EE9A2AAEEC}" type="slidenum">
              <a:rPr lang="en-US" smtClean="0"/>
              <a:t>19</a:t>
            </a:fld>
            <a:endParaRPr lang="en-US"/>
          </a:p>
        </p:txBody>
      </p:sp>
      <p:sp>
        <p:nvSpPr>
          <p:cNvPr id="8" name="TextBox 7"/>
          <p:cNvSpPr txBox="1"/>
          <p:nvPr/>
        </p:nvSpPr>
        <p:spPr>
          <a:xfrm>
            <a:off x="4090194" y="1768097"/>
            <a:ext cx="4011611" cy="646331"/>
          </a:xfrm>
          <a:prstGeom prst="rect">
            <a:avLst/>
          </a:prstGeom>
          <a:solidFill>
            <a:schemeClr val="bg1">
              <a:lumMod val="85000"/>
            </a:schemeClr>
          </a:solidFill>
        </p:spPr>
        <p:txBody>
          <a:bodyPr wrap="none" rtlCol="0">
            <a:spAutoFit/>
          </a:bodyPr>
          <a:lstStyle/>
          <a:p>
            <a:r>
              <a:rPr lang="en-US" sz="3600" dirty="0" smtClean="0"/>
              <a:t>Viewpoint Variation</a:t>
            </a:r>
            <a:endParaRPr lang="en-US" sz="3600" dirty="0"/>
          </a:p>
        </p:txBody>
      </p:sp>
    </p:spTree>
    <p:extLst>
      <p:ext uri="{BB962C8B-B14F-4D97-AF65-F5344CB8AC3E}">
        <p14:creationId xmlns:p14="http://schemas.microsoft.com/office/powerpoint/2010/main" val="22513930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Object Detection</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62886"/>
            <a:ext cx="12177815" cy="3981541"/>
          </a:xfrm>
        </p:spPr>
      </p:pic>
      <p:sp>
        <p:nvSpPr>
          <p:cNvPr id="4" name="Slide Number Placeholder 3"/>
          <p:cNvSpPr>
            <a:spLocks noGrp="1"/>
          </p:cNvSpPr>
          <p:nvPr>
            <p:ph type="sldNum" sz="quarter" idx="12"/>
          </p:nvPr>
        </p:nvSpPr>
        <p:spPr/>
        <p:txBody>
          <a:bodyPr/>
          <a:lstStyle/>
          <a:p>
            <a:fld id="{372B852B-FCF0-48F3-89AD-35EE9A2AAEEC}" type="slidenum">
              <a:rPr lang="en-US" smtClean="0"/>
              <a:t>2</a:t>
            </a:fld>
            <a:endParaRPr lang="en-US"/>
          </a:p>
        </p:txBody>
      </p:sp>
      <p:sp>
        <p:nvSpPr>
          <p:cNvPr id="10" name="Rectangle 9"/>
          <p:cNvSpPr/>
          <p:nvPr/>
        </p:nvSpPr>
        <p:spPr>
          <a:xfrm>
            <a:off x="6855623" y="3633535"/>
            <a:ext cx="784429" cy="57751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499939" y="3934326"/>
            <a:ext cx="2954124" cy="14437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70502" y="3595803"/>
            <a:ext cx="1423076" cy="102432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71256" y="3898230"/>
            <a:ext cx="3463859" cy="14798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66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2"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F83FBF5-8EE6-45CA-BE52-B8AEE92EA74A}" type="slidenum">
              <a:rPr lang="en-US" smtClean="0"/>
              <a:pPr/>
              <a:t>20</a:t>
            </a:fld>
            <a:endParaRPr lang="en-US"/>
          </a:p>
        </p:txBody>
      </p:sp>
      <p:pic>
        <p:nvPicPr>
          <p:cNvPr id="26625" name="Picture 1"/>
          <p:cNvPicPr>
            <a:picLocks noChangeAspect="1" noChangeArrowheads="1"/>
          </p:cNvPicPr>
          <p:nvPr/>
        </p:nvPicPr>
        <p:blipFill>
          <a:blip r:embed="rId3" cstate="print"/>
          <a:srcRect/>
          <a:stretch>
            <a:fillRect/>
          </a:stretch>
        </p:blipFill>
        <p:spPr bwMode="auto">
          <a:xfrm>
            <a:off x="1524001" y="2819400"/>
            <a:ext cx="2797513" cy="2209800"/>
          </a:xfrm>
          <a:prstGeom prst="rect">
            <a:avLst/>
          </a:prstGeom>
          <a:noFill/>
          <a:ln w="9525">
            <a:noFill/>
            <a:miter lim="800000"/>
            <a:headEnd/>
            <a:tailEnd/>
          </a:ln>
        </p:spPr>
      </p:pic>
      <p:pic>
        <p:nvPicPr>
          <p:cNvPr id="10" name="图片 9" descr="sofa_bb.jpg"/>
          <p:cNvPicPr>
            <a:picLocks noChangeAspect="1"/>
          </p:cNvPicPr>
          <p:nvPr/>
        </p:nvPicPr>
        <p:blipFill>
          <a:blip r:embed="rId4" cstate="print"/>
          <a:stretch>
            <a:fillRect/>
          </a:stretch>
        </p:blipFill>
        <p:spPr>
          <a:xfrm>
            <a:off x="5867400" y="2100756"/>
            <a:ext cx="4800600" cy="3614245"/>
          </a:xfrm>
          <a:prstGeom prst="rect">
            <a:avLst/>
          </a:prstGeom>
        </p:spPr>
      </p:pic>
      <p:pic>
        <p:nvPicPr>
          <p:cNvPr id="11" name="图片 10" descr="sofa_ALM.jpg"/>
          <p:cNvPicPr>
            <a:picLocks noChangeAspect="1"/>
          </p:cNvPicPr>
          <p:nvPr/>
        </p:nvPicPr>
        <p:blipFill>
          <a:blip r:embed="rId5" cstate="print"/>
          <a:stretch>
            <a:fillRect/>
          </a:stretch>
        </p:blipFill>
        <p:spPr>
          <a:xfrm>
            <a:off x="5870448" y="2103120"/>
            <a:ext cx="4800601" cy="3615415"/>
          </a:xfrm>
          <a:prstGeom prst="rect">
            <a:avLst/>
          </a:prstGeom>
        </p:spPr>
      </p:pic>
      <p:sp>
        <p:nvSpPr>
          <p:cNvPr id="12" name="矩形 11"/>
          <p:cNvSpPr/>
          <p:nvPr/>
        </p:nvSpPr>
        <p:spPr>
          <a:xfrm>
            <a:off x="6019800" y="1143001"/>
            <a:ext cx="4572000"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Viewpoint: Azimuth 315˚, Elevation 30˚, Distance 2</a:t>
            </a:r>
          </a:p>
        </p:txBody>
      </p:sp>
      <p:pic>
        <p:nvPicPr>
          <p:cNvPr id="26627" name="Picture 3"/>
          <p:cNvPicPr>
            <a:picLocks noChangeAspect="1" noChangeArrowheads="1"/>
          </p:cNvPicPr>
          <p:nvPr/>
        </p:nvPicPr>
        <p:blipFill>
          <a:blip r:embed="rId6" cstate="print"/>
          <a:srcRect/>
          <a:stretch>
            <a:fillRect/>
          </a:stretch>
        </p:blipFill>
        <p:spPr bwMode="auto">
          <a:xfrm>
            <a:off x="4419600" y="3657600"/>
            <a:ext cx="1371600" cy="552450"/>
          </a:xfrm>
          <a:prstGeom prst="rect">
            <a:avLst/>
          </a:prstGeom>
          <a:noFill/>
          <a:ln w="9525">
            <a:noFill/>
            <a:miter lim="800000"/>
            <a:headEnd/>
            <a:tailEnd/>
          </a:ln>
        </p:spPr>
      </p:pic>
      <p:sp>
        <p:nvSpPr>
          <p:cNvPr id="13" name="TextBox 12"/>
          <p:cNvSpPr txBox="1"/>
          <p:nvPr/>
        </p:nvSpPr>
        <p:spPr>
          <a:xfrm>
            <a:off x="1746385" y="6356350"/>
            <a:ext cx="9194332" cy="369332"/>
          </a:xfrm>
          <a:prstGeom prst="rect">
            <a:avLst/>
          </a:prstGeom>
          <a:noFill/>
        </p:spPr>
        <p:txBody>
          <a:bodyPr wrap="square" rtlCol="0">
            <a:spAutoFit/>
          </a:bodyPr>
          <a:lstStyle/>
          <a:p>
            <a:r>
              <a:rPr lang="en-US" dirty="0" smtClean="0"/>
              <a:t>Y. Xiang and S. </a:t>
            </a:r>
            <a:r>
              <a:rPr lang="en-US" dirty="0" err="1" smtClean="0"/>
              <a:t>Savarese</a:t>
            </a:r>
            <a:r>
              <a:rPr lang="en-US" dirty="0" smtClean="0"/>
              <a:t>. Estimating the aspect layout of object categories. In CVPR, 2012.</a:t>
            </a:r>
          </a:p>
        </p:txBody>
      </p:sp>
      <p:sp>
        <p:nvSpPr>
          <p:cNvPr id="15" name="Title 1"/>
          <p:cNvSpPr txBox="1">
            <a:spLocks/>
          </p:cNvSpPr>
          <p:nvPr/>
        </p:nvSpPr>
        <p:spPr>
          <a:xfrm>
            <a:off x="859510" y="348181"/>
            <a:ext cx="10320580" cy="8485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3D Aspect Part Representation</a:t>
            </a:r>
            <a:endParaRPr lang="en-US" dirty="0"/>
          </a:p>
        </p:txBody>
      </p:sp>
    </p:spTree>
    <p:extLst>
      <p:ext uri="{BB962C8B-B14F-4D97-AF65-F5344CB8AC3E}">
        <p14:creationId xmlns:p14="http://schemas.microsoft.com/office/powerpoint/2010/main" val="1370989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Aspect Parts from 3D CAD Models</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21</a:t>
            </a:fld>
            <a:endParaRPr lang="en-US"/>
          </a:p>
        </p:txBody>
      </p:sp>
      <p:sp>
        <p:nvSpPr>
          <p:cNvPr id="8" name="TextBox 7"/>
          <p:cNvSpPr txBox="1"/>
          <p:nvPr/>
        </p:nvSpPr>
        <p:spPr>
          <a:xfrm>
            <a:off x="7111762" y="1479760"/>
            <a:ext cx="715260" cy="1015663"/>
          </a:xfrm>
          <a:prstGeom prst="rect">
            <a:avLst/>
          </a:prstGeom>
          <a:noFill/>
        </p:spPr>
        <p:txBody>
          <a:bodyPr wrap="none" rtlCol="0">
            <a:spAutoFit/>
          </a:bodyPr>
          <a:lstStyle/>
          <a:p>
            <a:r>
              <a:rPr lang="en-US" sz="6000" dirty="0" smtClean="0"/>
              <a:t>…</a:t>
            </a:r>
            <a:endParaRPr lang="en-US" sz="6000"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4327" t="13631" r="4610" b="11940"/>
          <a:stretch/>
        </p:blipFill>
        <p:spPr>
          <a:xfrm>
            <a:off x="849254" y="2775756"/>
            <a:ext cx="2406805" cy="1475379"/>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5737" t="7616" r="3481" b="6677"/>
          <a:stretch/>
        </p:blipFill>
        <p:spPr>
          <a:xfrm>
            <a:off x="4010119" y="2698105"/>
            <a:ext cx="2302978" cy="1630680"/>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4610" t="15135" r="4891" b="9308"/>
          <a:stretch/>
        </p:blipFill>
        <p:spPr>
          <a:xfrm>
            <a:off x="8446370" y="2780879"/>
            <a:ext cx="2339840" cy="1465133"/>
          </a:xfrm>
          <a:prstGeom prst="rect">
            <a:avLst/>
          </a:prstGeom>
        </p:spPr>
      </p:pic>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l="4610" t="9496" r="4045" b="5925"/>
          <a:stretch/>
        </p:blipFill>
        <p:spPr>
          <a:xfrm>
            <a:off x="4430251" y="4686104"/>
            <a:ext cx="2952520" cy="2050361"/>
          </a:xfrm>
          <a:prstGeom prst="rect">
            <a:avLst/>
          </a:prstGeom>
        </p:spPr>
      </p:pic>
      <p:pic>
        <p:nvPicPr>
          <p:cNvPr id="17" name="图片 10" descr="3dor.jpg"/>
          <p:cNvPicPr>
            <a:picLocks noChangeAspect="1"/>
          </p:cNvPicPr>
          <p:nvPr/>
        </p:nvPicPr>
        <p:blipFill rotWithShape="1">
          <a:blip r:embed="rId7" cstate="print"/>
          <a:srcRect l="5557" t="9995" r="6024" b="3106"/>
          <a:stretch/>
        </p:blipFill>
        <p:spPr>
          <a:xfrm>
            <a:off x="8009090" y="4639197"/>
            <a:ext cx="2906793" cy="2144175"/>
          </a:xfrm>
          <a:prstGeom prst="rect">
            <a:avLst/>
          </a:prstGeom>
        </p:spPr>
      </p:pic>
      <p:sp>
        <p:nvSpPr>
          <p:cNvPr id="19" name="Left Brace 18"/>
          <p:cNvSpPr/>
          <p:nvPr/>
        </p:nvSpPr>
        <p:spPr>
          <a:xfrm rot="16200000">
            <a:off x="5887004" y="-29509"/>
            <a:ext cx="244747" cy="909266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0355" y="1209596"/>
            <a:ext cx="2344603" cy="1555991"/>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07684" y="1276324"/>
            <a:ext cx="2217212" cy="1422534"/>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59069" y="1206563"/>
            <a:ext cx="2205079" cy="1562057"/>
          </a:xfrm>
          <a:prstGeom prst="rect">
            <a:avLst/>
          </a:prstGeom>
        </p:spPr>
      </p:pic>
      <p:sp>
        <p:nvSpPr>
          <p:cNvPr id="20" name="TextBox 19"/>
          <p:cNvSpPr txBox="1"/>
          <p:nvPr/>
        </p:nvSpPr>
        <p:spPr>
          <a:xfrm>
            <a:off x="7111762" y="3005614"/>
            <a:ext cx="715260" cy="1015663"/>
          </a:xfrm>
          <a:prstGeom prst="rect">
            <a:avLst/>
          </a:prstGeom>
          <a:noFill/>
        </p:spPr>
        <p:txBody>
          <a:bodyPr wrap="none" rtlCol="0">
            <a:spAutoFit/>
          </a:bodyPr>
          <a:lstStyle/>
          <a:p>
            <a:r>
              <a:rPr lang="en-US" sz="6000" dirty="0" smtClean="0"/>
              <a:t>…</a:t>
            </a:r>
            <a:endParaRPr lang="en-US" sz="6000" dirty="0"/>
          </a:p>
        </p:txBody>
      </p:sp>
      <p:sp>
        <p:nvSpPr>
          <p:cNvPr id="21" name="Right Arrow 20"/>
          <p:cNvSpPr/>
          <p:nvPr/>
        </p:nvSpPr>
        <p:spPr>
          <a:xfrm>
            <a:off x="7306478" y="5561754"/>
            <a:ext cx="682559" cy="2990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541722" y="5629981"/>
            <a:ext cx="1745991" cy="461665"/>
          </a:xfrm>
          <a:prstGeom prst="rect">
            <a:avLst/>
          </a:prstGeom>
          <a:noFill/>
        </p:spPr>
        <p:txBody>
          <a:bodyPr wrap="none" rtlCol="0">
            <a:spAutoFit/>
          </a:bodyPr>
          <a:lstStyle/>
          <a:p>
            <a:r>
              <a:rPr lang="en-US" sz="2400" dirty="0" smtClean="0"/>
              <a:t>Mean Shape</a:t>
            </a:r>
            <a:endParaRPr lang="en-US" sz="2400" dirty="0"/>
          </a:p>
        </p:txBody>
      </p:sp>
    </p:spTree>
    <p:extLst>
      <p:ext uri="{BB962C8B-B14F-4D97-AF65-F5344CB8AC3E}">
        <p14:creationId xmlns:p14="http://schemas.microsoft.com/office/powerpoint/2010/main" val="70124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animBg="1"/>
      <p:bldP spid="20" grpId="0"/>
      <p:bldP spid="21"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Aspect Part Representation</a:t>
            </a:r>
            <a:endParaRPr lang="en-US" dirty="0"/>
          </a:p>
        </p:txBody>
      </p:sp>
      <p:sp>
        <p:nvSpPr>
          <p:cNvPr id="3" name="Slide Number Placeholder 2"/>
          <p:cNvSpPr>
            <a:spLocks noGrp="1"/>
          </p:cNvSpPr>
          <p:nvPr>
            <p:ph type="sldNum" sz="quarter" idx="12"/>
          </p:nvPr>
        </p:nvSpPr>
        <p:spPr/>
        <p:txBody>
          <a:bodyPr/>
          <a:lstStyle/>
          <a:p>
            <a:fld id="{372B852B-FCF0-48F3-89AD-35EE9A2AAEEC}" type="slidenum">
              <a:rPr lang="en-US" smtClean="0"/>
              <a:t>22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78" y="1479300"/>
            <a:ext cx="10828422" cy="4275792"/>
          </a:xfrm>
          <a:prstGeom prst="rect">
            <a:avLst/>
          </a:prstGeom>
        </p:spPr>
      </p:pic>
    </p:spTree>
    <p:extLst>
      <p:ext uri="{BB962C8B-B14F-4D97-AF65-F5344CB8AC3E}">
        <p14:creationId xmlns:p14="http://schemas.microsoft.com/office/powerpoint/2010/main" val="1977910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Aspect Layout Model</a:t>
            </a:r>
          </a:p>
        </p:txBody>
      </p:sp>
      <p:sp>
        <p:nvSpPr>
          <p:cNvPr id="4" name="Slide Number Placeholder 3"/>
          <p:cNvSpPr>
            <a:spLocks noGrp="1"/>
          </p:cNvSpPr>
          <p:nvPr>
            <p:ph type="sldNum" sz="quarter" idx="12"/>
          </p:nvPr>
        </p:nvSpPr>
        <p:spPr/>
        <p:txBody>
          <a:bodyPr/>
          <a:lstStyle/>
          <a:p>
            <a:fld id="{372B852B-FCF0-48F3-89AD-35EE9A2AAEEC}" type="slidenum">
              <a:rPr lang="en-US" smtClean="0"/>
              <a:t>23</a:t>
            </a:fld>
            <a:endParaRPr lang="en-US"/>
          </a:p>
        </p:txBody>
      </p:sp>
      <p:pic>
        <p:nvPicPr>
          <p:cNvPr id="5" name="Picture 1"/>
          <p:cNvPicPr>
            <a:picLocks noChangeAspect="1" noChangeArrowheads="1"/>
          </p:cNvPicPr>
          <p:nvPr/>
        </p:nvPicPr>
        <p:blipFill>
          <a:blip r:embed="rId3" cstate="print"/>
          <a:srcRect/>
          <a:stretch>
            <a:fillRect/>
          </a:stretch>
        </p:blipFill>
        <p:spPr bwMode="auto">
          <a:xfrm>
            <a:off x="1548023" y="1226999"/>
            <a:ext cx="2797513" cy="2209800"/>
          </a:xfrm>
          <a:prstGeom prst="rect">
            <a:avLst/>
          </a:prstGeom>
          <a:noFill/>
          <a:ln w="9525">
            <a:noFill/>
            <a:miter lim="800000"/>
            <a:headEnd/>
            <a:tailEnd/>
          </a:ln>
        </p:spPr>
      </p:pic>
      <p:pic>
        <p:nvPicPr>
          <p:cNvPr id="6" name="图片 10" descr="3dor.jpg"/>
          <p:cNvPicPr>
            <a:picLocks noChangeAspect="1"/>
          </p:cNvPicPr>
          <p:nvPr/>
        </p:nvPicPr>
        <p:blipFill rotWithShape="1">
          <a:blip r:embed="rId4" cstate="print"/>
          <a:srcRect l="5557" t="9995" r="6024" b="3106"/>
          <a:stretch/>
        </p:blipFill>
        <p:spPr>
          <a:xfrm>
            <a:off x="1367656" y="3836909"/>
            <a:ext cx="3158247" cy="2329658"/>
          </a:xfrm>
          <a:prstGeom prst="rect">
            <a:avLst/>
          </a:prstGeom>
        </p:spPr>
      </p:pic>
      <p:pic>
        <p:nvPicPr>
          <p:cNvPr id="7" name="图片 10" descr="sofa_ALM.jpg"/>
          <p:cNvPicPr>
            <a:picLocks noChangeAspect="1"/>
          </p:cNvPicPr>
          <p:nvPr/>
        </p:nvPicPr>
        <p:blipFill>
          <a:blip r:embed="rId5" cstate="print"/>
          <a:stretch>
            <a:fillRect/>
          </a:stretch>
        </p:blipFill>
        <p:spPr>
          <a:xfrm>
            <a:off x="8215483" y="2260324"/>
            <a:ext cx="3124280" cy="2352949"/>
          </a:xfrm>
          <a:prstGeom prst="rect">
            <a:avLst/>
          </a:prstGeom>
        </p:spPr>
      </p:pic>
      <p:sp>
        <p:nvSpPr>
          <p:cNvPr id="8" name="TextBox 7"/>
          <p:cNvSpPr txBox="1"/>
          <p:nvPr/>
        </p:nvSpPr>
        <p:spPr>
          <a:xfrm>
            <a:off x="1938833" y="3436799"/>
            <a:ext cx="2080057" cy="461665"/>
          </a:xfrm>
          <a:prstGeom prst="rect">
            <a:avLst/>
          </a:prstGeom>
          <a:noFill/>
        </p:spPr>
        <p:txBody>
          <a:bodyPr wrap="none" rtlCol="0">
            <a:spAutoFit/>
          </a:bodyPr>
          <a:lstStyle/>
          <a:p>
            <a:r>
              <a:rPr lang="en-US" sz="2400" dirty="0" smtClean="0"/>
              <a:t>An input image</a:t>
            </a:r>
            <a:endParaRPr lang="en-US" sz="2400" dirty="0"/>
          </a:p>
        </p:txBody>
      </p:sp>
      <p:sp>
        <p:nvSpPr>
          <p:cNvPr id="9" name="TextBox 8"/>
          <p:cNvSpPr txBox="1"/>
          <p:nvPr/>
        </p:nvSpPr>
        <p:spPr>
          <a:xfrm>
            <a:off x="1169265" y="6058632"/>
            <a:ext cx="3921266" cy="461665"/>
          </a:xfrm>
          <a:prstGeom prst="rect">
            <a:avLst/>
          </a:prstGeom>
          <a:noFill/>
        </p:spPr>
        <p:txBody>
          <a:bodyPr wrap="none" rtlCol="0">
            <a:spAutoFit/>
          </a:bodyPr>
          <a:lstStyle/>
          <a:p>
            <a:r>
              <a:rPr lang="en-US" sz="2400" dirty="0" smtClean="0"/>
              <a:t>3D aspect part representation</a:t>
            </a:r>
            <a:endParaRPr lang="en-US" sz="2400" dirty="0"/>
          </a:p>
        </p:txBody>
      </p:sp>
      <p:sp>
        <p:nvSpPr>
          <p:cNvPr id="11" name="Rounded Rectangle 10"/>
          <p:cNvSpPr/>
          <p:nvPr/>
        </p:nvSpPr>
        <p:spPr>
          <a:xfrm>
            <a:off x="4918999" y="2722453"/>
            <a:ext cx="2588708" cy="1432451"/>
          </a:xfrm>
          <a:prstGeom prst="round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Aspect Layout Model</a:t>
            </a:r>
            <a:endParaRPr lang="en-US" sz="3200" dirty="0"/>
          </a:p>
        </p:txBody>
      </p:sp>
      <p:cxnSp>
        <p:nvCxnSpPr>
          <p:cNvPr id="13" name="Straight Arrow Connector 12"/>
          <p:cNvCxnSpPr>
            <a:stCxn id="5" idx="3"/>
            <a:endCxn id="11" idx="1"/>
          </p:cNvCxnSpPr>
          <p:nvPr/>
        </p:nvCxnSpPr>
        <p:spPr>
          <a:xfrm>
            <a:off x="4345536" y="2331899"/>
            <a:ext cx="573463" cy="11067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1" idx="1"/>
          </p:cNvCxnSpPr>
          <p:nvPr/>
        </p:nvCxnSpPr>
        <p:spPr>
          <a:xfrm flipV="1">
            <a:off x="4345535" y="3438679"/>
            <a:ext cx="573464" cy="11067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3"/>
            <a:endCxn id="7" idx="1"/>
          </p:cNvCxnSpPr>
          <p:nvPr/>
        </p:nvCxnSpPr>
        <p:spPr>
          <a:xfrm flipV="1">
            <a:off x="7507707" y="3436799"/>
            <a:ext cx="707776" cy="18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11"/>
          <p:cNvSpPr/>
          <p:nvPr/>
        </p:nvSpPr>
        <p:spPr>
          <a:xfrm>
            <a:off x="7491623" y="1264463"/>
            <a:ext cx="4572000"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smtClean="0"/>
              <a:t>Viewpoint: Azimuth 315˚, Elevation 30˚, Distance 2</a:t>
            </a:r>
            <a:endParaRPr lang="en-US" sz="2800" dirty="0"/>
          </a:p>
        </p:txBody>
      </p:sp>
      <p:sp>
        <p:nvSpPr>
          <p:cNvPr id="23" name="TextBox 22"/>
          <p:cNvSpPr txBox="1"/>
          <p:nvPr/>
        </p:nvSpPr>
        <p:spPr>
          <a:xfrm>
            <a:off x="9311791" y="4613273"/>
            <a:ext cx="1079142" cy="461665"/>
          </a:xfrm>
          <a:prstGeom prst="rect">
            <a:avLst/>
          </a:prstGeom>
          <a:noFill/>
        </p:spPr>
        <p:txBody>
          <a:bodyPr wrap="none" rtlCol="0">
            <a:spAutoFit/>
          </a:bodyPr>
          <a:lstStyle/>
          <a:p>
            <a:r>
              <a:rPr lang="en-US" sz="2400" dirty="0" smtClean="0"/>
              <a:t>Output</a:t>
            </a:r>
            <a:endParaRPr lang="en-US" sz="2400" dirty="0"/>
          </a:p>
        </p:txBody>
      </p:sp>
    </p:spTree>
    <p:extLst>
      <p:ext uri="{BB962C8B-B14F-4D97-AF65-F5344CB8AC3E}">
        <p14:creationId xmlns:p14="http://schemas.microsoft.com/office/powerpoint/2010/main" val="155262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Layout Model</a:t>
            </a:r>
            <a:endParaRPr lang="en-US" dirty="0"/>
          </a:p>
        </p:txBody>
      </p:sp>
      <p:sp>
        <p:nvSpPr>
          <p:cNvPr id="3" name="Content Placeholder 2"/>
          <p:cNvSpPr>
            <a:spLocks noGrp="1"/>
          </p:cNvSpPr>
          <p:nvPr>
            <p:ph idx="1"/>
          </p:nvPr>
        </p:nvSpPr>
        <p:spPr/>
        <p:txBody>
          <a:bodyPr>
            <a:normAutofit/>
          </a:bodyPr>
          <a:lstStyle/>
          <a:p>
            <a:pPr lvl="0"/>
            <a:r>
              <a:rPr lang="en-US" sz="3600" dirty="0" smtClean="0"/>
              <a:t>Posterior distribution</a:t>
            </a:r>
            <a:endParaRPr lang="en-US" sz="3600" dirty="0"/>
          </a:p>
        </p:txBody>
      </p:sp>
      <p:sp>
        <p:nvSpPr>
          <p:cNvPr id="5" name="TextBox 4"/>
          <p:cNvSpPr txBox="1"/>
          <p:nvPr/>
        </p:nvSpPr>
        <p:spPr>
          <a:xfrm>
            <a:off x="347730" y="4293602"/>
            <a:ext cx="1641796" cy="461665"/>
          </a:xfrm>
          <a:prstGeom prst="rect">
            <a:avLst/>
          </a:prstGeom>
          <a:ln w="381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t>o</a:t>
            </a:r>
            <a:r>
              <a:rPr lang="en-US" sz="2400" dirty="0" smtClean="0"/>
              <a:t>bject label</a:t>
            </a:r>
            <a:endParaRPr lang="en-US" sz="2400" dirty="0"/>
          </a:p>
        </p:txBody>
      </p:sp>
      <p:sp>
        <p:nvSpPr>
          <p:cNvPr id="6" name="TextBox 5"/>
          <p:cNvSpPr txBox="1"/>
          <p:nvPr/>
        </p:nvSpPr>
        <p:spPr>
          <a:xfrm>
            <a:off x="2350277" y="4108936"/>
            <a:ext cx="1989840" cy="830997"/>
          </a:xfrm>
          <a:prstGeom prst="rect">
            <a:avLst/>
          </a:prstGeom>
          <a:ln w="381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2D part center</a:t>
            </a:r>
          </a:p>
          <a:p>
            <a:r>
              <a:rPr lang="en-US" sz="2400" dirty="0" smtClean="0"/>
              <a:t> coordinates</a:t>
            </a:r>
            <a:endParaRPr lang="en-US" sz="2400" dirty="0"/>
          </a:p>
        </p:txBody>
      </p:sp>
      <p:sp>
        <p:nvSpPr>
          <p:cNvPr id="7" name="TextBox 6"/>
          <p:cNvSpPr txBox="1"/>
          <p:nvPr/>
        </p:nvSpPr>
        <p:spPr>
          <a:xfrm>
            <a:off x="4700868" y="4293602"/>
            <a:ext cx="1382110" cy="461665"/>
          </a:xfrm>
          <a:prstGeom prst="rect">
            <a:avLst/>
          </a:prstGeom>
          <a:ln w="381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3D object</a:t>
            </a:r>
            <a:endParaRPr lang="en-US" sz="2400" dirty="0"/>
          </a:p>
        </p:txBody>
      </p:sp>
      <p:sp>
        <p:nvSpPr>
          <p:cNvPr id="8" name="TextBox 7"/>
          <p:cNvSpPr txBox="1"/>
          <p:nvPr/>
        </p:nvSpPr>
        <p:spPr>
          <a:xfrm>
            <a:off x="6443730" y="4293602"/>
            <a:ext cx="1422634" cy="461665"/>
          </a:xfrm>
          <a:prstGeom prst="rect">
            <a:avLst/>
          </a:prstGeom>
          <a:ln w="381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viewpoint</a:t>
            </a:r>
            <a:endParaRPr lang="en-US" sz="2400" dirty="0"/>
          </a:p>
        </p:txBody>
      </p:sp>
      <p:cxnSp>
        <p:nvCxnSpPr>
          <p:cNvPr id="9" name="直接箭头连接符 9"/>
          <p:cNvCxnSpPr/>
          <p:nvPr/>
        </p:nvCxnSpPr>
        <p:spPr>
          <a:xfrm flipV="1">
            <a:off x="1168628" y="3106572"/>
            <a:ext cx="1701686" cy="1179826"/>
          </a:xfrm>
          <a:prstGeom prst="straightConnector1">
            <a:avLst/>
          </a:prstGeom>
          <a:ln w="57150">
            <a:solidFill>
              <a:schemeClr val="tx1"/>
            </a:solidFill>
            <a:tailEnd type="arrow"/>
          </a:ln>
        </p:spPr>
        <p:style>
          <a:lnRef idx="3">
            <a:schemeClr val="accent1"/>
          </a:lnRef>
          <a:fillRef idx="0">
            <a:schemeClr val="accent1"/>
          </a:fillRef>
          <a:effectRef idx="2">
            <a:schemeClr val="accent1"/>
          </a:effectRef>
          <a:fontRef idx="minor">
            <a:schemeClr val="tx1"/>
          </a:fontRef>
        </p:style>
      </p:cxnSp>
      <p:cxnSp>
        <p:nvCxnSpPr>
          <p:cNvPr id="10" name="直接箭头连接符 11"/>
          <p:cNvCxnSpPr/>
          <p:nvPr/>
        </p:nvCxnSpPr>
        <p:spPr>
          <a:xfrm flipV="1">
            <a:off x="3345197" y="3106572"/>
            <a:ext cx="134717" cy="995160"/>
          </a:xfrm>
          <a:prstGeom prst="straightConnector1">
            <a:avLst/>
          </a:prstGeom>
          <a:ln w="57150">
            <a:solidFill>
              <a:schemeClr val="tx1"/>
            </a:solidFill>
            <a:tailEnd type="arrow"/>
          </a:ln>
        </p:spPr>
        <p:style>
          <a:lnRef idx="3">
            <a:schemeClr val="accent1"/>
          </a:lnRef>
          <a:fillRef idx="0">
            <a:schemeClr val="accent1"/>
          </a:fillRef>
          <a:effectRef idx="2">
            <a:schemeClr val="accent1"/>
          </a:effectRef>
          <a:fontRef idx="minor">
            <a:schemeClr val="tx1"/>
          </a:fontRef>
        </p:style>
      </p:cxnSp>
      <p:cxnSp>
        <p:nvCxnSpPr>
          <p:cNvPr id="11" name="直接箭头连接符 12"/>
          <p:cNvCxnSpPr/>
          <p:nvPr/>
        </p:nvCxnSpPr>
        <p:spPr>
          <a:xfrm flipH="1" flipV="1">
            <a:off x="4051963" y="3052395"/>
            <a:ext cx="1339961" cy="1234003"/>
          </a:xfrm>
          <a:prstGeom prst="straightConnector1">
            <a:avLst/>
          </a:prstGeom>
          <a:ln w="57150">
            <a:solidFill>
              <a:schemeClr val="tx1"/>
            </a:solidFill>
            <a:tailEnd type="arrow"/>
          </a:ln>
        </p:spPr>
        <p:style>
          <a:lnRef idx="3">
            <a:schemeClr val="accent1"/>
          </a:lnRef>
          <a:fillRef idx="0">
            <a:schemeClr val="accent1"/>
          </a:fillRef>
          <a:effectRef idx="2">
            <a:schemeClr val="accent1"/>
          </a:effectRef>
          <a:fontRef idx="minor">
            <a:schemeClr val="tx1"/>
          </a:fontRef>
        </p:style>
      </p:cxnSp>
      <p:cxnSp>
        <p:nvCxnSpPr>
          <p:cNvPr id="12" name="直接箭头连接符 13"/>
          <p:cNvCxnSpPr/>
          <p:nvPr/>
        </p:nvCxnSpPr>
        <p:spPr>
          <a:xfrm flipH="1" flipV="1">
            <a:off x="4619293" y="3052395"/>
            <a:ext cx="2535755" cy="1234003"/>
          </a:xfrm>
          <a:prstGeom prst="straightConnector1">
            <a:avLst/>
          </a:prstGeom>
          <a:ln w="57150">
            <a:solidFill>
              <a:schemeClr val="tx1"/>
            </a:solidFill>
            <a:tailEnd type="arrow"/>
          </a:ln>
        </p:spPr>
        <p:style>
          <a:lnRef idx="3">
            <a:schemeClr val="accent1"/>
          </a:lnRef>
          <a:fillRef idx="0">
            <a:schemeClr val="accent1"/>
          </a:fillRef>
          <a:effectRef idx="2">
            <a:schemeClr val="accent1"/>
          </a:effectRef>
          <a:fontRef idx="minor">
            <a:schemeClr val="tx1"/>
          </a:fontRef>
        </p:style>
      </p:cxnSp>
      <p:pic>
        <p:nvPicPr>
          <p:cNvPr id="14" name="图片 10" descr="sofa_ALM.jpg"/>
          <p:cNvPicPr>
            <a:picLocks noChangeAspect="1"/>
          </p:cNvPicPr>
          <p:nvPr/>
        </p:nvPicPr>
        <p:blipFill>
          <a:blip r:embed="rId3" cstate="print"/>
          <a:stretch>
            <a:fillRect/>
          </a:stretch>
        </p:blipFill>
        <p:spPr>
          <a:xfrm>
            <a:off x="8236282" y="3736865"/>
            <a:ext cx="3607988" cy="2717238"/>
          </a:xfrm>
          <a:prstGeom prst="rect">
            <a:avLst/>
          </a:prstGeom>
        </p:spPr>
      </p:pic>
      <p:sp>
        <p:nvSpPr>
          <p:cNvPr id="15" name="Slide Number Placeholder 14"/>
          <p:cNvSpPr>
            <a:spLocks noGrp="1"/>
          </p:cNvSpPr>
          <p:nvPr>
            <p:ph type="sldNum" sz="quarter" idx="12"/>
          </p:nvPr>
        </p:nvSpPr>
        <p:spPr/>
        <p:txBody>
          <a:bodyPr/>
          <a:lstStyle/>
          <a:p>
            <a:fld id="{372B852B-FCF0-48F3-89AD-35EE9A2AAEEC}" type="slidenum">
              <a:rPr lang="en-US" smtClean="0"/>
              <a:t>24</a:t>
            </a:fld>
            <a:endParaRPr lang="en-US"/>
          </a:p>
        </p:txBody>
      </p:sp>
      <mc:AlternateContent xmlns:mc="http://schemas.openxmlformats.org/markup-compatibility/2006" xmlns:a14="http://schemas.microsoft.com/office/drawing/2010/main">
        <mc:Choice Requires="a14">
          <p:sp>
            <p:nvSpPr>
              <p:cNvPr id="16" name="Rectangle 15"/>
              <p:cNvSpPr/>
              <p:nvPr/>
            </p:nvSpPr>
            <p:spPr>
              <a:xfrm>
                <a:off x="2190503" y="2426392"/>
                <a:ext cx="341478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4000" i="1">
                              <a:latin typeface="Cambria Math" panose="02040503050406030204" pitchFamily="18" charset="0"/>
                            </a:rPr>
                          </m:ctrlPr>
                        </m:dPr>
                        <m:e>
                          <m:r>
                            <a:rPr lang="en-US" sz="4000" i="1">
                              <a:latin typeface="Cambria Math" panose="02040503050406030204" pitchFamily="18" charset="0"/>
                            </a:rPr>
                            <m:t>𝑃</m:t>
                          </m:r>
                          <m:r>
                            <a:rPr lang="en-US" sz="4000" i="0">
                              <a:latin typeface="Cambria Math" panose="02040503050406030204" pitchFamily="18" charset="0"/>
                            </a:rPr>
                            <m:t>(</m:t>
                          </m:r>
                          <m:r>
                            <a:rPr lang="en-US" sz="4000" i="1">
                              <a:latin typeface="Cambria Math" panose="02040503050406030204" pitchFamily="18" charset="0"/>
                            </a:rPr>
                            <m:t>𝑌</m:t>
                          </m:r>
                          <m:r>
                            <a:rPr lang="en-US" sz="4000" i="0">
                              <a:latin typeface="Cambria Math" panose="02040503050406030204" pitchFamily="18" charset="0"/>
                            </a:rPr>
                            <m:t>,</m:t>
                          </m:r>
                          <m:r>
                            <a:rPr lang="en-US" sz="4000" i="1">
                              <a:latin typeface="Cambria Math" panose="02040503050406030204" pitchFamily="18" charset="0"/>
                            </a:rPr>
                            <m:t>𝐿</m:t>
                          </m:r>
                          <m:r>
                            <a:rPr lang="en-US" sz="4000" i="0">
                              <a:latin typeface="Cambria Math" panose="02040503050406030204" pitchFamily="18" charset="0"/>
                            </a:rPr>
                            <m:t>,</m:t>
                          </m:r>
                          <m:r>
                            <a:rPr lang="en-US" sz="4000" i="1">
                              <a:latin typeface="Cambria Math" panose="02040503050406030204" pitchFamily="18" charset="0"/>
                            </a:rPr>
                            <m:t>𝑂</m:t>
                          </m:r>
                          <m:r>
                            <a:rPr lang="en-US" sz="4000" i="0">
                              <a:latin typeface="Cambria Math" panose="02040503050406030204" pitchFamily="18" charset="0"/>
                            </a:rPr>
                            <m:t>,</m:t>
                          </m:r>
                          <m:r>
                            <a:rPr lang="en-US" sz="4000" i="1">
                              <a:latin typeface="Cambria Math" panose="02040503050406030204" pitchFamily="18" charset="0"/>
                            </a:rPr>
                            <m:t>𝑉</m:t>
                          </m:r>
                          <m:r>
                            <a:rPr lang="en-US" sz="4000" i="0">
                              <a:latin typeface="Cambria Math" panose="02040503050406030204" pitchFamily="18" charset="0"/>
                            </a:rPr>
                            <m:t>|</m:t>
                          </m:r>
                          <m:r>
                            <a:rPr lang="en-US" sz="4000" i="1">
                              <a:latin typeface="Cambria Math" panose="02040503050406030204" pitchFamily="18" charset="0"/>
                            </a:rPr>
                            <m:t>𝐼</m:t>
                          </m:r>
                          <m:r>
                            <a:rPr lang="en-US" sz="4000" i="1" smtClean="0">
                              <a:latin typeface="Cambria Math" panose="02040503050406030204" pitchFamily="18" charset="0"/>
                            </a:rPr>
                            <m:t> </m:t>
                          </m:r>
                        </m:e>
                      </m:d>
                    </m:oMath>
                  </m:oMathPara>
                </a14:m>
                <a:endParaRPr lang="en-US" sz="4000" dirty="0"/>
              </a:p>
            </p:txBody>
          </p:sp>
        </mc:Choice>
        <mc:Fallback xmlns="">
          <p:sp>
            <p:nvSpPr>
              <p:cNvPr id="16" name="Rectangle 15"/>
              <p:cNvSpPr>
                <a:spLocks noRot="1" noChangeAspect="1" noMove="1" noResize="1" noEditPoints="1" noAdjustHandles="1" noChangeArrowheads="1" noChangeShapeType="1" noTextEdit="1"/>
              </p:cNvSpPr>
              <p:nvPr/>
            </p:nvSpPr>
            <p:spPr>
              <a:xfrm>
                <a:off x="2190503" y="2426392"/>
                <a:ext cx="3414781" cy="70788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391923" y="2396909"/>
                <a:ext cx="5049716"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4000" i="1">
                              <a:latin typeface="Cambria Math" panose="02040503050406030204" pitchFamily="18" charset="0"/>
                            </a:rPr>
                          </m:ctrlPr>
                        </m:dPr>
                        <m:e>
                          <m:r>
                            <a:rPr lang="en-US" sz="4000" i="0" smtClean="0">
                              <a:latin typeface="Cambria Math" panose="02040503050406030204" pitchFamily="18" charset="0"/>
                            </a:rPr>
                            <m:t>∝</m:t>
                          </m:r>
                          <m:r>
                            <m:rPr>
                              <m:sty m:val="p"/>
                            </m:rPr>
                            <a:rPr lang="en-US" sz="4000" i="0">
                              <a:latin typeface="Cambria Math" panose="02040503050406030204" pitchFamily="18" charset="0"/>
                            </a:rPr>
                            <m:t>exp</m:t>
                          </m:r>
                          <m:r>
                            <a:rPr lang="en-US" sz="4000" i="0">
                              <a:latin typeface="Cambria Math" panose="02040503050406030204" pitchFamily="18" charset="0"/>
                            </a:rPr>
                            <m:t>(</m:t>
                          </m:r>
                          <m:r>
                            <a:rPr lang="en-US" sz="4000" i="1">
                              <a:latin typeface="Cambria Math" panose="02040503050406030204" pitchFamily="18" charset="0"/>
                            </a:rPr>
                            <m:t>𝐸</m:t>
                          </m:r>
                          <m:r>
                            <a:rPr lang="en-US" sz="4000" i="0">
                              <a:latin typeface="Cambria Math" panose="02040503050406030204" pitchFamily="18" charset="0"/>
                            </a:rPr>
                            <m:t>(</m:t>
                          </m:r>
                          <m:r>
                            <a:rPr lang="en-US" sz="4000" i="1">
                              <a:latin typeface="Cambria Math" panose="02040503050406030204" pitchFamily="18" charset="0"/>
                            </a:rPr>
                            <m:t>𝑌</m:t>
                          </m:r>
                          <m:r>
                            <a:rPr lang="en-US" sz="4000" i="0">
                              <a:latin typeface="Cambria Math" panose="02040503050406030204" pitchFamily="18" charset="0"/>
                            </a:rPr>
                            <m:t>,</m:t>
                          </m:r>
                          <m:r>
                            <a:rPr lang="en-US" sz="4000" i="1">
                              <a:latin typeface="Cambria Math" panose="02040503050406030204" pitchFamily="18" charset="0"/>
                            </a:rPr>
                            <m:t>𝐿</m:t>
                          </m:r>
                          <m:r>
                            <a:rPr lang="en-US" sz="4000" i="0">
                              <a:latin typeface="Cambria Math" panose="02040503050406030204" pitchFamily="18" charset="0"/>
                            </a:rPr>
                            <m:t>,</m:t>
                          </m:r>
                          <m:r>
                            <a:rPr lang="en-US" sz="4000" i="1">
                              <a:latin typeface="Cambria Math" panose="02040503050406030204" pitchFamily="18" charset="0"/>
                            </a:rPr>
                            <m:t>𝑂</m:t>
                          </m:r>
                          <m:r>
                            <a:rPr lang="en-US" sz="4000" i="0">
                              <a:latin typeface="Cambria Math" panose="02040503050406030204" pitchFamily="18" charset="0"/>
                            </a:rPr>
                            <m:t>,</m:t>
                          </m:r>
                          <m:r>
                            <a:rPr lang="en-US" sz="4000" i="1">
                              <a:latin typeface="Cambria Math" panose="02040503050406030204" pitchFamily="18" charset="0"/>
                            </a:rPr>
                            <m:t>𝑉</m:t>
                          </m:r>
                          <m:r>
                            <a:rPr lang="en-US" sz="4000" i="0">
                              <a:latin typeface="Cambria Math" panose="02040503050406030204" pitchFamily="18" charset="0"/>
                            </a:rPr>
                            <m:t>,</m:t>
                          </m:r>
                          <m:r>
                            <a:rPr lang="en-US" sz="4000" i="1">
                              <a:latin typeface="Cambria Math" panose="02040503050406030204" pitchFamily="18" charset="0"/>
                            </a:rPr>
                            <m:t>𝐼</m:t>
                          </m:r>
                          <m:r>
                            <a:rPr lang="en-US" sz="4000" i="0">
                              <a:latin typeface="Cambria Math" panose="02040503050406030204" pitchFamily="18" charset="0"/>
                            </a:rPr>
                            <m:t>)</m:t>
                          </m:r>
                        </m:e>
                      </m:d>
                    </m:oMath>
                  </m:oMathPara>
                </a14:m>
                <a:endParaRPr lang="en-US" sz="4000" dirty="0"/>
              </a:p>
            </p:txBody>
          </p:sp>
        </mc:Choice>
        <mc:Fallback xmlns="">
          <p:sp>
            <p:nvSpPr>
              <p:cNvPr id="17" name="Rectangle 16"/>
              <p:cNvSpPr>
                <a:spLocks noRot="1" noChangeAspect="1" noMove="1" noResize="1" noEditPoints="1" noAdjustHandles="1" noChangeArrowheads="1" noChangeShapeType="1" noTextEdit="1"/>
              </p:cNvSpPr>
              <p:nvPr/>
            </p:nvSpPr>
            <p:spPr>
              <a:xfrm>
                <a:off x="5391923" y="2396909"/>
                <a:ext cx="5049716" cy="70788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030700" y="5055913"/>
                <a:ext cx="495969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3200" i="1">
                              <a:latin typeface="Cambria Math" panose="02040503050406030204" pitchFamily="18" charset="0"/>
                            </a:rPr>
                          </m:ctrlPr>
                        </m:dPr>
                        <m:e>
                          <m:r>
                            <a:rPr lang="en-US" sz="3200" i="1">
                              <a:latin typeface="Cambria Math" panose="02040503050406030204" pitchFamily="18" charset="0"/>
                            </a:rPr>
                            <m:t>𝐿</m:t>
                          </m:r>
                          <m:r>
                            <a:rPr lang="en-US" sz="3200" i="0">
                              <a:latin typeface="Cambria Math" panose="02040503050406030204" pitchFamily="18" charset="0"/>
                            </a:rPr>
                            <m:t>=(</m:t>
                          </m:r>
                          <m:sSub>
                            <m:sSubPr>
                              <m:ctrlPr>
                                <a:rPr lang="en-US" sz="3200" i="1">
                                  <a:latin typeface="Cambria Math" panose="02040503050406030204" pitchFamily="18" charset="0"/>
                                </a:rPr>
                              </m:ctrlPr>
                            </m:sSubPr>
                            <m:e>
                              <m:r>
                                <a:rPr lang="en-US" sz="3200" b="1" i="0">
                                  <a:latin typeface="Cambria Math" panose="02040503050406030204" pitchFamily="18" charset="0"/>
                                </a:rPr>
                                <m:t>𝐥</m:t>
                              </m:r>
                            </m:e>
                            <m:sub>
                              <m:r>
                                <a:rPr lang="en-US" sz="3200" b="0" i="0">
                                  <a:latin typeface="Cambria Math" panose="02040503050406030204" pitchFamily="18" charset="0"/>
                                </a:rPr>
                                <m:t>1</m:t>
                              </m:r>
                            </m:sub>
                          </m:sSub>
                          <m:r>
                            <a:rPr lang="en-US" sz="3200" b="0" i="0">
                              <a:latin typeface="Cambria Math" panose="02040503050406030204" pitchFamily="18" charset="0"/>
                            </a:rPr>
                            <m:t>,…,</m:t>
                          </m:r>
                          <m:sSub>
                            <m:sSubPr>
                              <m:ctrlPr>
                                <a:rPr lang="en-US" sz="3200" b="0" i="1">
                                  <a:latin typeface="Cambria Math" panose="02040503050406030204" pitchFamily="18" charset="0"/>
                                </a:rPr>
                              </m:ctrlPr>
                            </m:sSubPr>
                            <m:e>
                              <m:r>
                                <a:rPr lang="en-US" sz="3200" b="1" i="0">
                                  <a:latin typeface="Cambria Math" panose="02040503050406030204" pitchFamily="18" charset="0"/>
                                </a:rPr>
                                <m:t>𝐥</m:t>
                              </m:r>
                            </m:e>
                            <m:sub>
                              <m:r>
                                <a:rPr lang="en-US" sz="3200" b="0" i="1">
                                  <a:latin typeface="Cambria Math" panose="02040503050406030204" pitchFamily="18" charset="0"/>
                                </a:rPr>
                                <m:t>𝑛</m:t>
                              </m:r>
                            </m:sub>
                          </m:sSub>
                          <m:r>
                            <a:rPr lang="en-US" sz="3200" b="0" i="0">
                              <a:latin typeface="Cambria Math" panose="02040503050406030204" pitchFamily="18" charset="0"/>
                            </a:rPr>
                            <m:t>),</m:t>
                          </m:r>
                          <m:r>
                            <m:rPr>
                              <m:nor/>
                            </m:rPr>
                            <a:rPr lang="en-US" sz="3200" b="0" i="1">
                              <a:latin typeface="Cambria Math" panose="02040503050406030204" pitchFamily="18" charset="0"/>
                            </a:rPr>
                            <m:t> </m:t>
                          </m:r>
                          <m:sSub>
                            <m:sSubPr>
                              <m:ctrlPr>
                                <a:rPr lang="en-US" sz="3200" b="0" i="1">
                                  <a:latin typeface="Cambria Math" panose="02040503050406030204" pitchFamily="18" charset="0"/>
                                </a:rPr>
                              </m:ctrlPr>
                            </m:sSubPr>
                            <m:e>
                              <m:r>
                                <a:rPr lang="en-US" sz="3200" b="1" i="0">
                                  <a:latin typeface="Cambria Math" panose="02040503050406030204" pitchFamily="18" charset="0"/>
                                </a:rPr>
                                <m:t>𝐥</m:t>
                              </m:r>
                            </m:e>
                            <m:sub>
                              <m:r>
                                <a:rPr lang="en-US" sz="3200" b="0" i="1">
                                  <a:latin typeface="Cambria Math" panose="02040503050406030204" pitchFamily="18" charset="0"/>
                                </a:rPr>
                                <m:t>𝑖</m:t>
                              </m:r>
                            </m:sub>
                          </m:sSub>
                          <m:r>
                            <a:rPr lang="en-US" sz="3200" b="0" i="0">
                              <a:latin typeface="Cambria Math" panose="02040503050406030204" pitchFamily="18" charset="0"/>
                            </a:rPr>
                            <m:t>=(</m:t>
                          </m:r>
                          <m:sSub>
                            <m:sSubPr>
                              <m:ctrlPr>
                                <a:rPr lang="en-US" sz="3200" b="0" i="1">
                                  <a:latin typeface="Cambria Math" panose="02040503050406030204" pitchFamily="18" charset="0"/>
                                </a:rPr>
                              </m:ctrlPr>
                            </m:sSubPr>
                            <m:e>
                              <m:r>
                                <a:rPr lang="en-US" sz="3200" b="0" i="1">
                                  <a:latin typeface="Cambria Math" panose="02040503050406030204" pitchFamily="18" charset="0"/>
                                </a:rPr>
                                <m:t>𝑥</m:t>
                              </m:r>
                            </m:e>
                            <m:sub>
                              <m:r>
                                <a:rPr lang="en-US" sz="3200" b="0" i="1">
                                  <a:latin typeface="Cambria Math" panose="02040503050406030204" pitchFamily="18" charset="0"/>
                                </a:rPr>
                                <m:t>𝑖</m:t>
                              </m:r>
                            </m:sub>
                          </m:sSub>
                          <m:r>
                            <a:rPr lang="en-US" sz="3200" b="0" i="0">
                              <a:latin typeface="Cambria Math" panose="02040503050406030204" pitchFamily="18" charset="0"/>
                            </a:rPr>
                            <m:t>,</m:t>
                          </m:r>
                          <m:sSub>
                            <m:sSubPr>
                              <m:ctrlPr>
                                <a:rPr lang="en-US" sz="3200" b="0" i="1">
                                  <a:latin typeface="Cambria Math" panose="02040503050406030204" pitchFamily="18" charset="0"/>
                                </a:rPr>
                              </m:ctrlPr>
                            </m:sSubPr>
                            <m:e>
                              <m:r>
                                <a:rPr lang="en-US" sz="3200" b="0" i="1">
                                  <a:latin typeface="Cambria Math" panose="02040503050406030204" pitchFamily="18" charset="0"/>
                                </a:rPr>
                                <m:t>𝑦</m:t>
                              </m:r>
                            </m:e>
                            <m:sub>
                              <m:r>
                                <a:rPr lang="en-US" sz="3200" b="0" i="1">
                                  <a:latin typeface="Cambria Math" panose="02040503050406030204" pitchFamily="18" charset="0"/>
                                </a:rPr>
                                <m:t>𝑖</m:t>
                              </m:r>
                            </m:sub>
                          </m:sSub>
                        </m:e>
                      </m:d>
                    </m:oMath>
                  </m:oMathPara>
                </a14:m>
                <a:endParaRPr lang="en-US" sz="3200" dirty="0"/>
              </a:p>
            </p:txBody>
          </p:sp>
        </mc:Choice>
        <mc:Fallback xmlns="">
          <p:sp>
            <p:nvSpPr>
              <p:cNvPr id="22" name="Rectangle 21"/>
              <p:cNvSpPr>
                <a:spLocks noRot="1" noChangeAspect="1" noMove="1" noResize="1" noEditPoints="1" noAdjustHandles="1" noChangeArrowheads="1" noChangeShapeType="1" noTextEdit="1"/>
              </p:cNvSpPr>
              <p:nvPr/>
            </p:nvSpPr>
            <p:spPr>
              <a:xfrm>
                <a:off x="1030700" y="5055913"/>
                <a:ext cx="4959691" cy="58477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5954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Layout Model</a:t>
            </a:r>
            <a:endParaRPr lang="en-US" dirty="0"/>
          </a:p>
        </p:txBody>
      </p:sp>
      <p:sp>
        <p:nvSpPr>
          <p:cNvPr id="3" name="Content Placeholder 2"/>
          <p:cNvSpPr>
            <a:spLocks noGrp="1"/>
          </p:cNvSpPr>
          <p:nvPr>
            <p:ph idx="1"/>
          </p:nvPr>
        </p:nvSpPr>
        <p:spPr/>
        <p:txBody>
          <a:bodyPr>
            <a:normAutofit/>
          </a:bodyPr>
          <a:lstStyle/>
          <a:p>
            <a:r>
              <a:rPr lang="en-US" sz="3600" dirty="0" smtClean="0"/>
              <a:t>Energy function</a:t>
            </a:r>
            <a:endParaRPr lang="en-US" sz="3600" dirty="0"/>
          </a:p>
        </p:txBody>
      </p:sp>
      <p:graphicFrame>
        <p:nvGraphicFramePr>
          <p:cNvPr id="4" name="Object 3"/>
          <p:cNvGraphicFramePr>
            <a:graphicFrameLocks noChangeAspect="1"/>
          </p:cNvGraphicFramePr>
          <p:nvPr>
            <p:extLst>
              <p:ext uri="{D42A27DB-BD31-4B8C-83A1-F6EECF244321}">
                <p14:modId xmlns:p14="http://schemas.microsoft.com/office/powerpoint/2010/main" val="3762613336"/>
              </p:ext>
            </p:extLst>
          </p:nvPr>
        </p:nvGraphicFramePr>
        <p:xfrm>
          <a:off x="1116992" y="2691108"/>
          <a:ext cx="9918700" cy="1550987"/>
        </p:xfrm>
        <a:graphic>
          <a:graphicData uri="http://schemas.openxmlformats.org/presentationml/2006/ole">
            <mc:AlternateContent xmlns:mc="http://schemas.openxmlformats.org/markup-compatibility/2006">
              <mc:Choice xmlns:v="urn:schemas-microsoft-com:vml" Requires="v">
                <p:oleObj spid="_x0000_s2441" name="Equation" r:id="rId4" imgW="3898800" imgH="609480" progId="Equation.DSMT4">
                  <p:embed/>
                </p:oleObj>
              </mc:Choice>
              <mc:Fallback>
                <p:oleObj name="Equation" r:id="rId4" imgW="3898800" imgH="609480" progId="Equation.DSMT4">
                  <p:embed/>
                  <p:pic>
                    <p:nvPicPr>
                      <p:cNvPr id="0" name=""/>
                      <p:cNvPicPr>
                        <a:picLocks noChangeAspect="1" noChangeArrowheads="1"/>
                      </p:cNvPicPr>
                      <p:nvPr/>
                    </p:nvPicPr>
                    <p:blipFill>
                      <a:blip r:embed="rId5"/>
                      <a:srcRect/>
                      <a:stretch>
                        <a:fillRect/>
                      </a:stretch>
                    </p:blipFill>
                    <p:spPr bwMode="auto">
                      <a:xfrm>
                        <a:off x="1116992" y="2691108"/>
                        <a:ext cx="9918700" cy="155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4510128" y="4453408"/>
            <a:ext cx="2100319" cy="461665"/>
          </a:xfrm>
          <a:prstGeom prst="rect">
            <a:avLst/>
          </a:prstGeom>
          <a:ln w="381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unary potential</a:t>
            </a:r>
            <a:endParaRPr lang="en-US" sz="2400" dirty="0"/>
          </a:p>
        </p:txBody>
      </p:sp>
      <p:sp>
        <p:nvSpPr>
          <p:cNvPr id="6" name="TextBox 5"/>
          <p:cNvSpPr txBox="1"/>
          <p:nvPr/>
        </p:nvSpPr>
        <p:spPr>
          <a:xfrm>
            <a:off x="7082138" y="4453408"/>
            <a:ext cx="2433936" cy="461665"/>
          </a:xfrm>
          <a:prstGeom prst="rect">
            <a:avLst/>
          </a:prstGeom>
          <a:ln w="381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err="1"/>
              <a:t>p</a:t>
            </a:r>
            <a:r>
              <a:rPr lang="en-US" sz="2400" dirty="0" err="1" smtClean="0"/>
              <a:t>airwise</a:t>
            </a:r>
            <a:r>
              <a:rPr lang="en-US" sz="2400" dirty="0" smtClean="0"/>
              <a:t> potential</a:t>
            </a:r>
            <a:endParaRPr lang="en-US" sz="2400" dirty="0"/>
          </a:p>
        </p:txBody>
      </p:sp>
      <p:cxnSp>
        <p:nvCxnSpPr>
          <p:cNvPr id="7" name="直接箭头连接符 8"/>
          <p:cNvCxnSpPr>
            <a:stCxn id="5" idx="0"/>
          </p:cNvCxnSpPr>
          <p:nvPr/>
        </p:nvCxnSpPr>
        <p:spPr>
          <a:xfrm flipV="1">
            <a:off x="5560288" y="3462808"/>
            <a:ext cx="16640" cy="990600"/>
          </a:xfrm>
          <a:prstGeom prst="straightConnector1">
            <a:avLst/>
          </a:prstGeom>
          <a:ln w="38100">
            <a:solidFill>
              <a:schemeClr val="tx1"/>
            </a:solidFill>
            <a:tailEnd type="arrow"/>
          </a:ln>
        </p:spPr>
        <p:style>
          <a:lnRef idx="3">
            <a:schemeClr val="accent1"/>
          </a:lnRef>
          <a:fillRef idx="0">
            <a:schemeClr val="accent1"/>
          </a:fillRef>
          <a:effectRef idx="2">
            <a:schemeClr val="accent1"/>
          </a:effectRef>
          <a:fontRef idx="minor">
            <a:schemeClr val="tx1"/>
          </a:fontRef>
        </p:style>
      </p:cxnSp>
      <p:cxnSp>
        <p:nvCxnSpPr>
          <p:cNvPr id="8" name="直接箭头连接符 9"/>
          <p:cNvCxnSpPr>
            <a:stCxn id="6" idx="0"/>
          </p:cNvCxnSpPr>
          <p:nvPr/>
        </p:nvCxnSpPr>
        <p:spPr>
          <a:xfrm flipH="1" flipV="1">
            <a:off x="8296874" y="3462808"/>
            <a:ext cx="2232" cy="990600"/>
          </a:xfrm>
          <a:prstGeom prst="straightConnector1">
            <a:avLst/>
          </a:prstGeom>
          <a:ln w="38100">
            <a:solidFill>
              <a:schemeClr val="tx1"/>
            </a:solidFill>
            <a:tailEnd type="arrow"/>
          </a:ln>
        </p:spPr>
        <p:style>
          <a:lnRef idx="3">
            <a:schemeClr val="accent1"/>
          </a:lnRef>
          <a:fillRef idx="0">
            <a:schemeClr val="accent1"/>
          </a:fillRef>
          <a:effectRef idx="2">
            <a:schemeClr val="accent1"/>
          </a:effectRef>
          <a:fontRef idx="minor">
            <a:schemeClr val="tx1"/>
          </a:fontRef>
        </p:style>
      </p:cxnSp>
      <p:sp>
        <p:nvSpPr>
          <p:cNvPr id="9" name="Slide Number Placeholder 8"/>
          <p:cNvSpPr>
            <a:spLocks noGrp="1"/>
          </p:cNvSpPr>
          <p:nvPr>
            <p:ph type="sldNum" sz="quarter" idx="12"/>
          </p:nvPr>
        </p:nvSpPr>
        <p:spPr/>
        <p:txBody>
          <a:bodyPr/>
          <a:lstStyle/>
          <a:p>
            <a:fld id="{372B852B-FCF0-48F3-89AD-35EE9A2AAEEC}" type="slidenum">
              <a:rPr lang="en-US" smtClean="0"/>
              <a:t>25</a:t>
            </a:fld>
            <a:endParaRPr lang="en-US"/>
          </a:p>
        </p:txBody>
      </p:sp>
    </p:spTree>
    <p:extLst>
      <p:ext uri="{BB962C8B-B14F-4D97-AF65-F5344CB8AC3E}">
        <p14:creationId xmlns:p14="http://schemas.microsoft.com/office/powerpoint/2010/main" val="325495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Layout Model</a:t>
            </a:r>
            <a:endParaRPr lang="en-US" dirty="0"/>
          </a:p>
        </p:txBody>
      </p:sp>
      <p:sp>
        <p:nvSpPr>
          <p:cNvPr id="3" name="Content Placeholder 2"/>
          <p:cNvSpPr>
            <a:spLocks noGrp="1"/>
          </p:cNvSpPr>
          <p:nvPr>
            <p:ph idx="1"/>
          </p:nvPr>
        </p:nvSpPr>
        <p:spPr/>
        <p:txBody>
          <a:bodyPr>
            <a:normAutofit/>
          </a:bodyPr>
          <a:lstStyle/>
          <a:p>
            <a:r>
              <a:rPr lang="en-US" sz="3600" dirty="0" smtClean="0"/>
              <a:t>Unary potential</a:t>
            </a:r>
            <a:endParaRPr lang="en-US" sz="3600" dirty="0"/>
          </a:p>
        </p:txBody>
      </p:sp>
      <p:graphicFrame>
        <p:nvGraphicFramePr>
          <p:cNvPr id="4" name="Object 2"/>
          <p:cNvGraphicFramePr>
            <a:graphicFrameLocks noChangeAspect="1"/>
          </p:cNvGraphicFramePr>
          <p:nvPr>
            <p:extLst>
              <p:ext uri="{D42A27DB-BD31-4B8C-83A1-F6EECF244321}">
                <p14:modId xmlns:p14="http://schemas.microsoft.com/office/powerpoint/2010/main" val="1226335271"/>
              </p:ext>
            </p:extLst>
          </p:nvPr>
        </p:nvGraphicFramePr>
        <p:xfrm>
          <a:off x="1638300" y="3382963"/>
          <a:ext cx="8677275" cy="1482725"/>
        </p:xfrm>
        <a:graphic>
          <a:graphicData uri="http://schemas.openxmlformats.org/presentationml/2006/ole">
            <mc:AlternateContent xmlns:mc="http://schemas.openxmlformats.org/markup-compatibility/2006">
              <mc:Choice xmlns:v="urn:schemas-microsoft-com:vml" Requires="v">
                <p:oleObj spid="_x0000_s3467" name="Equation" r:id="rId4" imgW="2971800" imgH="507960" progId="Equation.DSMT4">
                  <p:embed/>
                </p:oleObj>
              </mc:Choice>
              <mc:Fallback>
                <p:oleObj name="Equation" r:id="rId4" imgW="2971800" imgH="507960" progId="Equation.DSMT4">
                  <p:embed/>
                  <p:pic>
                    <p:nvPicPr>
                      <p:cNvPr id="0" name=""/>
                      <p:cNvPicPr>
                        <a:picLocks noChangeAspect="1" noChangeArrowheads="1"/>
                      </p:cNvPicPr>
                      <p:nvPr/>
                    </p:nvPicPr>
                    <p:blipFill>
                      <a:blip r:embed="rId5"/>
                      <a:srcRect/>
                      <a:stretch>
                        <a:fillRect/>
                      </a:stretch>
                    </p:blipFill>
                    <p:spPr bwMode="auto">
                      <a:xfrm>
                        <a:off x="1638300" y="3382963"/>
                        <a:ext cx="8677275"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3500686" y="2405259"/>
            <a:ext cx="1901546" cy="461665"/>
          </a:xfrm>
          <a:prstGeom prst="rect">
            <a:avLst/>
          </a:prstGeom>
          <a:ln w="381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t>p</a:t>
            </a:r>
            <a:r>
              <a:rPr lang="en-US" sz="2400" dirty="0" smtClean="0"/>
              <a:t>art template</a:t>
            </a:r>
            <a:endParaRPr lang="en-US" sz="2400" dirty="0"/>
          </a:p>
        </p:txBody>
      </p:sp>
      <p:sp>
        <p:nvSpPr>
          <p:cNvPr id="6" name="TextBox 5"/>
          <p:cNvSpPr txBox="1"/>
          <p:nvPr/>
        </p:nvSpPr>
        <p:spPr>
          <a:xfrm>
            <a:off x="6750414" y="2405259"/>
            <a:ext cx="1949765" cy="461665"/>
          </a:xfrm>
          <a:prstGeom prst="rect">
            <a:avLst/>
          </a:prstGeom>
          <a:ln w="381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feature vector</a:t>
            </a:r>
            <a:endParaRPr lang="en-US" sz="2400" dirty="0"/>
          </a:p>
        </p:txBody>
      </p:sp>
      <p:sp>
        <p:nvSpPr>
          <p:cNvPr id="7" name="TextBox 6"/>
          <p:cNvSpPr txBox="1"/>
          <p:nvPr/>
        </p:nvSpPr>
        <p:spPr>
          <a:xfrm>
            <a:off x="6068661" y="5380497"/>
            <a:ext cx="2803203" cy="461665"/>
          </a:xfrm>
          <a:prstGeom prst="rect">
            <a:avLst/>
          </a:prstGeom>
          <a:ln w="381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a:t>s</a:t>
            </a:r>
            <a:r>
              <a:rPr lang="en-US" sz="2400" dirty="0" smtClean="0"/>
              <a:t>elf-occlusion weight</a:t>
            </a:r>
            <a:endParaRPr lang="en-US" sz="2400" dirty="0"/>
          </a:p>
        </p:txBody>
      </p:sp>
      <p:cxnSp>
        <p:nvCxnSpPr>
          <p:cNvPr id="8" name="直接箭头连接符 8"/>
          <p:cNvCxnSpPr>
            <a:stCxn id="5" idx="2"/>
          </p:cNvCxnSpPr>
          <p:nvPr/>
        </p:nvCxnSpPr>
        <p:spPr>
          <a:xfrm>
            <a:off x="4451459" y="2866924"/>
            <a:ext cx="420827" cy="681335"/>
          </a:xfrm>
          <a:prstGeom prst="straightConnector1">
            <a:avLst/>
          </a:prstGeom>
          <a:ln w="38100">
            <a:solidFill>
              <a:schemeClr val="tx1"/>
            </a:solidFill>
            <a:tailEnd type="arrow"/>
          </a:ln>
        </p:spPr>
        <p:style>
          <a:lnRef idx="3">
            <a:schemeClr val="accent1"/>
          </a:lnRef>
          <a:fillRef idx="0">
            <a:schemeClr val="accent1"/>
          </a:fillRef>
          <a:effectRef idx="2">
            <a:schemeClr val="accent1"/>
          </a:effectRef>
          <a:fontRef idx="minor">
            <a:schemeClr val="tx1"/>
          </a:fontRef>
        </p:style>
      </p:cxnSp>
      <p:cxnSp>
        <p:nvCxnSpPr>
          <p:cNvPr id="9" name="直接箭头连接符 9"/>
          <p:cNvCxnSpPr/>
          <p:nvPr/>
        </p:nvCxnSpPr>
        <p:spPr>
          <a:xfrm flipH="1">
            <a:off x="6826614" y="2862459"/>
            <a:ext cx="898674" cy="681335"/>
          </a:xfrm>
          <a:prstGeom prst="straightConnector1">
            <a:avLst/>
          </a:prstGeom>
          <a:ln w="38100">
            <a:solidFill>
              <a:schemeClr val="tx1"/>
            </a:solidFill>
            <a:tailEnd type="arrow"/>
          </a:ln>
        </p:spPr>
        <p:style>
          <a:lnRef idx="3">
            <a:schemeClr val="accent1"/>
          </a:lnRef>
          <a:fillRef idx="0">
            <a:schemeClr val="accent1"/>
          </a:fillRef>
          <a:effectRef idx="2">
            <a:schemeClr val="accent1"/>
          </a:effectRef>
          <a:fontRef idx="minor">
            <a:schemeClr val="tx1"/>
          </a:fontRef>
        </p:style>
      </p:cxnSp>
      <p:cxnSp>
        <p:nvCxnSpPr>
          <p:cNvPr id="10" name="直接箭头连接符 10"/>
          <p:cNvCxnSpPr>
            <a:stCxn id="7" idx="0"/>
          </p:cNvCxnSpPr>
          <p:nvPr/>
        </p:nvCxnSpPr>
        <p:spPr>
          <a:xfrm flipH="1" flipV="1">
            <a:off x="7211663" y="4770897"/>
            <a:ext cx="258600" cy="609600"/>
          </a:xfrm>
          <a:prstGeom prst="straightConnector1">
            <a:avLst/>
          </a:prstGeom>
          <a:ln w="38100">
            <a:solidFill>
              <a:schemeClr val="tx1"/>
            </a:solidFill>
            <a:tailEnd type="arrow"/>
          </a:ln>
        </p:spPr>
        <p:style>
          <a:lnRef idx="3">
            <a:schemeClr val="accent1"/>
          </a:lnRef>
          <a:fillRef idx="0">
            <a:schemeClr val="accent1"/>
          </a:fillRef>
          <a:effectRef idx="2">
            <a:schemeClr val="accent1"/>
          </a:effectRef>
          <a:fontRef idx="minor">
            <a:schemeClr val="tx1"/>
          </a:fontRef>
        </p:style>
      </p:cxnSp>
      <p:sp>
        <p:nvSpPr>
          <p:cNvPr id="11" name="Slide Number Placeholder 10"/>
          <p:cNvSpPr>
            <a:spLocks noGrp="1"/>
          </p:cNvSpPr>
          <p:nvPr>
            <p:ph type="sldNum" sz="quarter" idx="12"/>
          </p:nvPr>
        </p:nvSpPr>
        <p:spPr/>
        <p:txBody>
          <a:bodyPr/>
          <a:lstStyle/>
          <a:p>
            <a:fld id="{372B852B-FCF0-48F3-89AD-35EE9A2AAEEC}" type="slidenum">
              <a:rPr lang="en-US" smtClean="0"/>
              <a:t>26</a:t>
            </a:fld>
            <a:endParaRPr lang="en-US"/>
          </a:p>
        </p:txBody>
      </p:sp>
    </p:spTree>
    <p:extLst>
      <p:ext uri="{BB962C8B-B14F-4D97-AF65-F5344CB8AC3E}">
        <p14:creationId xmlns:p14="http://schemas.microsoft.com/office/powerpoint/2010/main" val="280876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Layout Model</a:t>
            </a:r>
            <a:endParaRPr lang="en-US" dirty="0"/>
          </a:p>
        </p:txBody>
      </p:sp>
      <p:grpSp>
        <p:nvGrpSpPr>
          <p:cNvPr id="4" name="Group 3"/>
          <p:cNvGrpSpPr/>
          <p:nvPr/>
        </p:nvGrpSpPr>
        <p:grpSpPr>
          <a:xfrm>
            <a:off x="5648728" y="2592260"/>
            <a:ext cx="6158558" cy="4176464"/>
            <a:chOff x="3960489" y="215900"/>
            <a:chExt cx="6158558" cy="4176464"/>
          </a:xfrm>
        </p:grpSpPr>
        <p:sp>
          <p:nvSpPr>
            <p:cNvPr id="5" name="직사각형 215"/>
            <p:cNvSpPr/>
            <p:nvPr/>
          </p:nvSpPr>
          <p:spPr>
            <a:xfrm>
              <a:off x="3960489" y="215900"/>
              <a:ext cx="6158558" cy="4176464"/>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6" name="TextBox 5"/>
            <p:cNvSpPr txBox="1"/>
            <p:nvPr/>
          </p:nvSpPr>
          <p:spPr>
            <a:xfrm>
              <a:off x="7942039" y="1677432"/>
              <a:ext cx="609601" cy="338668"/>
            </a:xfrm>
            <a:prstGeom prst="rect">
              <a:avLst/>
            </a:prstGeom>
            <a:noFill/>
            <a:ln>
              <a:noFill/>
            </a:ln>
          </p:spPr>
          <p:txBody>
            <a:bodyPr wrap="none" rtlCol="0" anchor="ctr" anchorCtr="0">
              <a:noAutofit/>
            </a:bodyPr>
            <a:lstStyle/>
            <a:p>
              <a:pPr algn="ctr"/>
              <a:r>
                <a:rPr lang="en-US" altLang="ko-KR" sz="1600" b="1" dirty="0" smtClean="0"/>
                <a:t>Front</a:t>
              </a:r>
              <a:endParaRPr lang="ko-KR" altLang="en-US" sz="1600" b="1" dirty="0"/>
            </a:p>
          </p:txBody>
        </p:sp>
        <p:sp>
          <p:nvSpPr>
            <p:cNvPr id="7" name="TextBox 6"/>
            <p:cNvSpPr txBox="1"/>
            <p:nvPr/>
          </p:nvSpPr>
          <p:spPr>
            <a:xfrm>
              <a:off x="4577706" y="885458"/>
              <a:ext cx="723304" cy="32316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0976" latinLnBrk="0"/>
              <a:r>
                <a:rPr lang="en-US" altLang="ko-KR" b="1" dirty="0" smtClean="0">
                  <a:solidFill>
                    <a:schemeClr val="tx1"/>
                  </a:solidFill>
                </a:rPr>
                <a:t>Head</a:t>
              </a:r>
              <a:endParaRPr lang="ko-KR" altLang="en-US" b="1" dirty="0">
                <a:solidFill>
                  <a:schemeClr val="tx1"/>
                </a:solidFill>
              </a:endParaRPr>
            </a:p>
          </p:txBody>
        </p:sp>
        <p:sp>
          <p:nvSpPr>
            <p:cNvPr id="8" name="TextBox 7"/>
            <p:cNvSpPr txBox="1"/>
            <p:nvPr/>
          </p:nvSpPr>
          <p:spPr>
            <a:xfrm>
              <a:off x="4617236" y="1800076"/>
              <a:ext cx="562462" cy="338554"/>
            </a:xfrm>
            <a:prstGeom prst="rect">
              <a:avLst/>
            </a:prstGeom>
            <a:noFill/>
            <a:ln>
              <a:noFill/>
            </a:ln>
          </p:spPr>
          <p:txBody>
            <a:bodyPr wrap="none" rtlCol="0">
              <a:spAutoFit/>
            </a:bodyPr>
            <a:lstStyle/>
            <a:p>
              <a:r>
                <a:rPr lang="en-US" altLang="ko-KR" sz="1600" b="1" dirty="0" smtClean="0"/>
                <a:t>Left</a:t>
              </a:r>
              <a:endParaRPr lang="ko-KR" altLang="en-US" sz="1600" b="1" dirty="0"/>
            </a:p>
          </p:txBody>
        </p:sp>
        <p:sp>
          <p:nvSpPr>
            <p:cNvPr id="9" name="TextBox 8"/>
            <p:cNvSpPr txBox="1"/>
            <p:nvPr/>
          </p:nvSpPr>
          <p:spPr>
            <a:xfrm>
              <a:off x="6381049" y="1728068"/>
              <a:ext cx="707245" cy="338554"/>
            </a:xfrm>
            <a:prstGeom prst="rect">
              <a:avLst/>
            </a:prstGeom>
            <a:noFill/>
            <a:ln>
              <a:noFill/>
            </a:ln>
          </p:spPr>
          <p:txBody>
            <a:bodyPr wrap="none" rtlCol="0">
              <a:spAutoFit/>
            </a:bodyPr>
            <a:lstStyle/>
            <a:p>
              <a:r>
                <a:rPr lang="en-US" altLang="ko-KR" sz="1600" b="1" dirty="0" smtClean="0"/>
                <a:t>Right</a:t>
              </a:r>
              <a:endParaRPr lang="ko-KR" altLang="en-US" sz="1600" b="1" dirty="0"/>
            </a:p>
          </p:txBody>
        </p:sp>
        <p:sp>
          <p:nvSpPr>
            <p:cNvPr id="10" name="TextBox 9"/>
            <p:cNvSpPr txBox="1"/>
            <p:nvPr/>
          </p:nvSpPr>
          <p:spPr>
            <a:xfrm>
              <a:off x="9091154" y="1461522"/>
              <a:ext cx="641522" cy="338554"/>
            </a:xfrm>
            <a:prstGeom prst="rect">
              <a:avLst/>
            </a:prstGeom>
            <a:noFill/>
            <a:ln>
              <a:noFill/>
            </a:ln>
          </p:spPr>
          <p:txBody>
            <a:bodyPr wrap="none" rtlCol="0">
              <a:spAutoFit/>
            </a:bodyPr>
            <a:lstStyle/>
            <a:p>
              <a:r>
                <a:rPr lang="en-US" altLang="ko-KR" sz="1600" b="1" dirty="0" smtClean="0"/>
                <a:t>Back</a:t>
              </a:r>
              <a:endParaRPr lang="ko-KR" altLang="en-US" sz="1600" b="1" dirty="0"/>
            </a:p>
          </p:txBody>
        </p:sp>
        <p:sp>
          <p:nvSpPr>
            <p:cNvPr id="11" name="TextBox 10"/>
            <p:cNvSpPr txBox="1"/>
            <p:nvPr/>
          </p:nvSpPr>
          <p:spPr>
            <a:xfrm>
              <a:off x="6479697" y="863972"/>
              <a:ext cx="509949" cy="338554"/>
            </a:xfrm>
            <a:prstGeom prst="rect">
              <a:avLst/>
            </a:prstGeom>
            <a:noFill/>
            <a:ln>
              <a:noFill/>
            </a:ln>
          </p:spPr>
          <p:txBody>
            <a:bodyPr wrap="none" rtlCol="0">
              <a:spAutoFit/>
            </a:bodyPr>
            <a:lstStyle/>
            <a:p>
              <a:r>
                <a:rPr lang="en-US" altLang="ko-KR" sz="1600" b="1" dirty="0" smtClean="0"/>
                <a:t>Tail</a:t>
              </a:r>
              <a:endParaRPr lang="ko-KR" altLang="en-US" sz="1600" b="1" dirty="0"/>
            </a:p>
          </p:txBody>
        </p:sp>
        <p:pic>
          <p:nvPicPr>
            <p:cNvPr id="12" name="图片 303" descr="ALM_HOG.png"/>
            <p:cNvPicPr>
              <a:picLocks noChangeAspect="1"/>
            </p:cNvPicPr>
            <p:nvPr/>
          </p:nvPicPr>
          <p:blipFill>
            <a:blip r:embed="rId4" cstate="print"/>
            <a:srcRect l="14538" t="12086" r="72862" b="80332"/>
            <a:stretch>
              <a:fillRect/>
            </a:stretch>
          </p:blipFill>
          <p:spPr>
            <a:xfrm>
              <a:off x="4106379" y="359916"/>
              <a:ext cx="1584176" cy="576064"/>
            </a:xfrm>
            <a:prstGeom prst="rect">
              <a:avLst/>
            </a:prstGeom>
            <a:ln>
              <a:noFill/>
            </a:ln>
          </p:spPr>
        </p:pic>
        <p:pic>
          <p:nvPicPr>
            <p:cNvPr id="13" name="图片 304" descr="ALM_HOG.png"/>
            <p:cNvPicPr>
              <a:picLocks noChangeAspect="1"/>
            </p:cNvPicPr>
            <p:nvPr/>
          </p:nvPicPr>
          <p:blipFill>
            <a:blip r:embed="rId4" cstate="print"/>
            <a:srcRect l="35001" t="11389" r="52321" b="80401"/>
            <a:stretch>
              <a:fillRect/>
            </a:stretch>
          </p:blipFill>
          <p:spPr>
            <a:xfrm>
              <a:off x="4070375" y="1224012"/>
              <a:ext cx="1656184" cy="648072"/>
            </a:xfrm>
            <a:prstGeom prst="rect">
              <a:avLst/>
            </a:prstGeom>
            <a:ln>
              <a:noFill/>
            </a:ln>
          </p:spPr>
        </p:pic>
        <p:pic>
          <p:nvPicPr>
            <p:cNvPr id="14" name="图片 305" descr="ALM_HOG.png"/>
            <p:cNvPicPr>
              <a:picLocks noChangeAspect="1"/>
            </p:cNvPicPr>
            <p:nvPr/>
          </p:nvPicPr>
          <p:blipFill>
            <a:blip r:embed="rId4" cstate="print"/>
            <a:srcRect l="55834" t="12267" r="31439" b="80713"/>
            <a:stretch>
              <a:fillRect/>
            </a:stretch>
          </p:blipFill>
          <p:spPr>
            <a:xfrm>
              <a:off x="5870575" y="1224012"/>
              <a:ext cx="1728192" cy="576064"/>
            </a:xfrm>
            <a:prstGeom prst="rect">
              <a:avLst/>
            </a:prstGeom>
            <a:ln>
              <a:noFill/>
            </a:ln>
          </p:spPr>
        </p:pic>
        <p:pic>
          <p:nvPicPr>
            <p:cNvPr id="15" name="图片 306" descr="ALM_HOG.png"/>
            <p:cNvPicPr>
              <a:picLocks noChangeAspect="1"/>
            </p:cNvPicPr>
            <p:nvPr/>
          </p:nvPicPr>
          <p:blipFill>
            <a:blip r:embed="rId4" cstate="print"/>
            <a:srcRect l="79167" t="8171" r="14167" b="76200"/>
            <a:stretch>
              <a:fillRect/>
            </a:stretch>
          </p:blipFill>
          <p:spPr>
            <a:xfrm>
              <a:off x="7814791" y="503932"/>
              <a:ext cx="864096" cy="1224136"/>
            </a:xfrm>
            <a:prstGeom prst="rect">
              <a:avLst/>
            </a:prstGeom>
            <a:ln>
              <a:noFill/>
            </a:ln>
          </p:spPr>
        </p:pic>
        <p:pic>
          <p:nvPicPr>
            <p:cNvPr id="16" name="图片 307" descr="ALM_HOG.png"/>
            <p:cNvPicPr>
              <a:picLocks noChangeAspect="1"/>
            </p:cNvPicPr>
            <p:nvPr/>
          </p:nvPicPr>
          <p:blipFill>
            <a:blip r:embed="rId4" cstate="print"/>
            <a:srcRect l="16667" t="29315" r="74166" b="54137"/>
            <a:stretch>
              <a:fillRect/>
            </a:stretch>
          </p:blipFill>
          <p:spPr>
            <a:xfrm>
              <a:off x="8992815" y="647948"/>
              <a:ext cx="838200" cy="914400"/>
            </a:xfrm>
            <a:prstGeom prst="rect">
              <a:avLst/>
            </a:prstGeom>
            <a:ln>
              <a:noFill/>
            </a:ln>
          </p:spPr>
        </p:pic>
        <p:pic>
          <p:nvPicPr>
            <p:cNvPr id="17" name="图片 308" descr="ALM_HOG.png"/>
            <p:cNvPicPr>
              <a:picLocks noChangeAspect="1"/>
            </p:cNvPicPr>
            <p:nvPr/>
          </p:nvPicPr>
          <p:blipFill>
            <a:blip r:embed="rId4" cstate="print"/>
            <a:srcRect l="35001" t="32073" r="51666" b="56895"/>
            <a:stretch>
              <a:fillRect/>
            </a:stretch>
          </p:blipFill>
          <p:spPr>
            <a:xfrm>
              <a:off x="6125071" y="326380"/>
              <a:ext cx="1219200" cy="609600"/>
            </a:xfrm>
            <a:prstGeom prst="rect">
              <a:avLst/>
            </a:prstGeom>
            <a:ln>
              <a:noFill/>
            </a:ln>
          </p:spPr>
        </p:pic>
        <p:pic>
          <p:nvPicPr>
            <p:cNvPr id="18" name="图片 309" descr="ALM_HOG.png"/>
            <p:cNvPicPr>
              <a:picLocks noChangeAspect="1"/>
            </p:cNvPicPr>
            <p:nvPr/>
          </p:nvPicPr>
          <p:blipFill>
            <a:blip r:embed="rId4" cstate="print"/>
            <a:srcRect l="55833" t="29315" r="31667" b="54137"/>
            <a:stretch>
              <a:fillRect/>
            </a:stretch>
          </p:blipFill>
          <p:spPr>
            <a:xfrm>
              <a:off x="4326967" y="2232124"/>
              <a:ext cx="1143000" cy="914400"/>
            </a:xfrm>
            <a:prstGeom prst="rect">
              <a:avLst/>
            </a:prstGeom>
            <a:ln>
              <a:noFill/>
            </a:ln>
          </p:spPr>
        </p:pic>
        <p:pic>
          <p:nvPicPr>
            <p:cNvPr id="19" name="图片 310" descr="ALM_HOG.png"/>
            <p:cNvPicPr>
              <a:picLocks noChangeAspect="1"/>
            </p:cNvPicPr>
            <p:nvPr/>
          </p:nvPicPr>
          <p:blipFill>
            <a:blip r:embed="rId4" cstate="print"/>
            <a:srcRect l="75833" t="32073" r="10000" b="56895"/>
            <a:stretch>
              <a:fillRect/>
            </a:stretch>
          </p:blipFill>
          <p:spPr>
            <a:xfrm>
              <a:off x="7022703" y="2304132"/>
              <a:ext cx="1619250" cy="762000"/>
            </a:xfrm>
            <a:prstGeom prst="rect">
              <a:avLst/>
            </a:prstGeom>
            <a:ln>
              <a:noFill/>
            </a:ln>
          </p:spPr>
        </p:pic>
        <p:pic>
          <p:nvPicPr>
            <p:cNvPr id="20" name="图片 311" descr="ALM_HOG.png"/>
            <p:cNvPicPr>
              <a:picLocks noChangeAspect="1"/>
            </p:cNvPicPr>
            <p:nvPr/>
          </p:nvPicPr>
          <p:blipFill>
            <a:blip r:embed="rId4" cstate="print"/>
            <a:srcRect l="15000" t="54137" r="72500" b="36210"/>
            <a:stretch>
              <a:fillRect/>
            </a:stretch>
          </p:blipFill>
          <p:spPr>
            <a:xfrm>
              <a:off x="8726606" y="3240236"/>
              <a:ext cx="1306286" cy="762000"/>
            </a:xfrm>
            <a:prstGeom prst="rect">
              <a:avLst/>
            </a:prstGeom>
            <a:ln>
              <a:noFill/>
            </a:ln>
          </p:spPr>
        </p:pic>
        <p:pic>
          <p:nvPicPr>
            <p:cNvPr id="21" name="图片 312" descr="ALM_HOG.png"/>
            <p:cNvPicPr>
              <a:picLocks noChangeAspect="1"/>
            </p:cNvPicPr>
            <p:nvPr/>
          </p:nvPicPr>
          <p:blipFill>
            <a:blip r:embed="rId4" cstate="print"/>
            <a:srcRect l="55833" t="51379" r="32500" b="32073"/>
            <a:stretch>
              <a:fillRect/>
            </a:stretch>
          </p:blipFill>
          <p:spPr>
            <a:xfrm>
              <a:off x="5805227" y="2232124"/>
              <a:ext cx="1066800" cy="914400"/>
            </a:xfrm>
            <a:prstGeom prst="rect">
              <a:avLst/>
            </a:prstGeom>
            <a:ln>
              <a:noFill/>
            </a:ln>
          </p:spPr>
        </p:pic>
        <p:pic>
          <p:nvPicPr>
            <p:cNvPr id="22" name="图片 313" descr="ALM_HOG.png"/>
            <p:cNvPicPr>
              <a:picLocks noChangeAspect="1"/>
            </p:cNvPicPr>
            <p:nvPr/>
          </p:nvPicPr>
          <p:blipFill>
            <a:blip r:embed="rId4" cstate="print"/>
            <a:srcRect l="76667" t="54137" r="10833" b="36210"/>
            <a:stretch>
              <a:fillRect/>
            </a:stretch>
          </p:blipFill>
          <p:spPr>
            <a:xfrm>
              <a:off x="8685386" y="2304132"/>
              <a:ext cx="1388726" cy="648072"/>
            </a:xfrm>
            <a:prstGeom prst="rect">
              <a:avLst/>
            </a:prstGeom>
            <a:ln>
              <a:noFill/>
            </a:ln>
          </p:spPr>
        </p:pic>
        <p:pic>
          <p:nvPicPr>
            <p:cNvPr id="23" name="图片 314" descr="ALM_HOG.png"/>
            <p:cNvPicPr>
              <a:picLocks noChangeAspect="1"/>
            </p:cNvPicPr>
            <p:nvPr/>
          </p:nvPicPr>
          <p:blipFill>
            <a:blip r:embed="rId4" cstate="print"/>
            <a:srcRect l="14167" t="76200" r="72500" b="12768"/>
            <a:stretch>
              <a:fillRect/>
            </a:stretch>
          </p:blipFill>
          <p:spPr>
            <a:xfrm>
              <a:off x="7074520" y="3312244"/>
              <a:ext cx="1515616" cy="757808"/>
            </a:xfrm>
            <a:prstGeom prst="rect">
              <a:avLst/>
            </a:prstGeom>
            <a:ln>
              <a:noFill/>
            </a:ln>
          </p:spPr>
        </p:pic>
        <p:pic>
          <p:nvPicPr>
            <p:cNvPr id="24" name="图片 315" descr="ALM_HOG.png"/>
            <p:cNvPicPr>
              <a:picLocks noChangeAspect="1"/>
            </p:cNvPicPr>
            <p:nvPr/>
          </p:nvPicPr>
          <p:blipFill>
            <a:blip r:embed="rId4" cstate="print"/>
            <a:srcRect l="35000" t="76200" r="51667" b="15526"/>
            <a:stretch>
              <a:fillRect/>
            </a:stretch>
          </p:blipFill>
          <p:spPr>
            <a:xfrm>
              <a:off x="4091257" y="3384252"/>
              <a:ext cx="1614421" cy="605408"/>
            </a:xfrm>
            <a:prstGeom prst="rect">
              <a:avLst/>
            </a:prstGeom>
            <a:ln>
              <a:noFill/>
            </a:ln>
          </p:spPr>
        </p:pic>
        <p:pic>
          <p:nvPicPr>
            <p:cNvPr id="25" name="图片 316" descr="ALM_HOG.png"/>
            <p:cNvPicPr>
              <a:picLocks noChangeAspect="1"/>
            </p:cNvPicPr>
            <p:nvPr/>
          </p:nvPicPr>
          <p:blipFill>
            <a:blip r:embed="rId4" cstate="print"/>
            <a:srcRect l="34167" t="54137" r="51667" b="36210"/>
            <a:stretch>
              <a:fillRect/>
            </a:stretch>
          </p:blipFill>
          <p:spPr>
            <a:xfrm>
              <a:off x="5582543" y="3384252"/>
              <a:ext cx="1512168" cy="622658"/>
            </a:xfrm>
            <a:prstGeom prst="rect">
              <a:avLst/>
            </a:prstGeom>
            <a:ln>
              <a:noFill/>
            </a:ln>
          </p:spPr>
        </p:pic>
        <p:sp>
          <p:nvSpPr>
            <p:cNvPr id="26" name="TextBox 25"/>
            <p:cNvSpPr txBox="1"/>
            <p:nvPr/>
          </p:nvSpPr>
          <p:spPr>
            <a:xfrm>
              <a:off x="4516407" y="3024212"/>
              <a:ext cx="764120" cy="338554"/>
            </a:xfrm>
            <a:prstGeom prst="rect">
              <a:avLst/>
            </a:prstGeom>
            <a:noFill/>
            <a:ln>
              <a:noFill/>
            </a:ln>
          </p:spPr>
          <p:txBody>
            <a:bodyPr wrap="none" rtlCol="0">
              <a:spAutoFit/>
            </a:bodyPr>
            <a:lstStyle/>
            <a:p>
              <a:r>
                <a:rPr lang="en-US" altLang="ko-KR" sz="1600" b="1" dirty="0" smtClean="0"/>
                <a:t>Root1</a:t>
              </a:r>
              <a:endParaRPr lang="ko-KR" altLang="en-US" sz="1600" b="1" dirty="0"/>
            </a:p>
          </p:txBody>
        </p:sp>
        <p:sp>
          <p:nvSpPr>
            <p:cNvPr id="27" name="TextBox 26"/>
            <p:cNvSpPr txBox="1"/>
            <p:nvPr/>
          </p:nvSpPr>
          <p:spPr>
            <a:xfrm>
              <a:off x="5956567" y="3024212"/>
              <a:ext cx="764120" cy="338554"/>
            </a:xfrm>
            <a:prstGeom prst="rect">
              <a:avLst/>
            </a:prstGeom>
            <a:noFill/>
            <a:ln>
              <a:noFill/>
            </a:ln>
          </p:spPr>
          <p:txBody>
            <a:bodyPr wrap="none" rtlCol="0">
              <a:spAutoFit/>
            </a:bodyPr>
            <a:lstStyle/>
            <a:p>
              <a:r>
                <a:rPr lang="en-US" altLang="ko-KR" sz="1600" b="1" dirty="0" smtClean="0"/>
                <a:t>Root2</a:t>
              </a:r>
              <a:endParaRPr lang="ko-KR" altLang="en-US" sz="1600" b="1" dirty="0"/>
            </a:p>
          </p:txBody>
        </p:sp>
        <p:sp>
          <p:nvSpPr>
            <p:cNvPr id="28" name="TextBox 27"/>
            <p:cNvSpPr txBox="1"/>
            <p:nvPr/>
          </p:nvSpPr>
          <p:spPr>
            <a:xfrm>
              <a:off x="7450268" y="2880196"/>
              <a:ext cx="764120" cy="338554"/>
            </a:xfrm>
            <a:prstGeom prst="rect">
              <a:avLst/>
            </a:prstGeom>
            <a:noFill/>
            <a:ln>
              <a:noFill/>
            </a:ln>
          </p:spPr>
          <p:txBody>
            <a:bodyPr wrap="none" rtlCol="0">
              <a:spAutoFit/>
            </a:bodyPr>
            <a:lstStyle/>
            <a:p>
              <a:r>
                <a:rPr lang="en-US" altLang="ko-KR" sz="1600" b="1" dirty="0" smtClean="0"/>
                <a:t>Root3</a:t>
              </a:r>
              <a:endParaRPr lang="ko-KR" altLang="en-US" sz="1600" b="1" dirty="0"/>
            </a:p>
          </p:txBody>
        </p:sp>
        <p:sp>
          <p:nvSpPr>
            <p:cNvPr id="29" name="TextBox 28"/>
            <p:cNvSpPr txBox="1"/>
            <p:nvPr/>
          </p:nvSpPr>
          <p:spPr>
            <a:xfrm>
              <a:off x="8997689" y="2880196"/>
              <a:ext cx="764120" cy="338554"/>
            </a:xfrm>
            <a:prstGeom prst="rect">
              <a:avLst/>
            </a:prstGeom>
            <a:noFill/>
            <a:ln>
              <a:noFill/>
            </a:ln>
          </p:spPr>
          <p:txBody>
            <a:bodyPr wrap="none" rtlCol="0">
              <a:spAutoFit/>
            </a:bodyPr>
            <a:lstStyle/>
            <a:p>
              <a:r>
                <a:rPr lang="en-US" altLang="ko-KR" sz="1600" b="1" dirty="0" smtClean="0"/>
                <a:t>Root4</a:t>
              </a:r>
              <a:endParaRPr lang="ko-KR" altLang="en-US" sz="1600" b="1" dirty="0"/>
            </a:p>
          </p:txBody>
        </p:sp>
        <p:sp>
          <p:nvSpPr>
            <p:cNvPr id="30" name="TextBox 29"/>
            <p:cNvSpPr txBox="1"/>
            <p:nvPr/>
          </p:nvSpPr>
          <p:spPr>
            <a:xfrm>
              <a:off x="4516407" y="3960316"/>
              <a:ext cx="764120" cy="338554"/>
            </a:xfrm>
            <a:prstGeom prst="rect">
              <a:avLst/>
            </a:prstGeom>
            <a:noFill/>
            <a:ln>
              <a:noFill/>
            </a:ln>
          </p:spPr>
          <p:txBody>
            <a:bodyPr wrap="none" rtlCol="0">
              <a:spAutoFit/>
            </a:bodyPr>
            <a:lstStyle/>
            <a:p>
              <a:r>
                <a:rPr lang="en-US" altLang="ko-KR" sz="1600" b="1" dirty="0" smtClean="0"/>
                <a:t>Root5</a:t>
              </a:r>
              <a:endParaRPr lang="ko-KR" altLang="en-US" sz="1600" b="1" dirty="0"/>
            </a:p>
          </p:txBody>
        </p:sp>
        <p:sp>
          <p:nvSpPr>
            <p:cNvPr id="31" name="TextBox 30"/>
            <p:cNvSpPr txBox="1"/>
            <p:nvPr/>
          </p:nvSpPr>
          <p:spPr>
            <a:xfrm>
              <a:off x="5956567" y="3960316"/>
              <a:ext cx="764120" cy="338554"/>
            </a:xfrm>
            <a:prstGeom prst="rect">
              <a:avLst/>
            </a:prstGeom>
            <a:noFill/>
            <a:ln>
              <a:noFill/>
            </a:ln>
          </p:spPr>
          <p:txBody>
            <a:bodyPr wrap="none" rtlCol="0">
              <a:spAutoFit/>
            </a:bodyPr>
            <a:lstStyle/>
            <a:p>
              <a:r>
                <a:rPr lang="en-US" altLang="ko-KR" sz="1600" b="1" dirty="0" smtClean="0"/>
                <a:t>Root6</a:t>
              </a:r>
              <a:endParaRPr lang="ko-KR" altLang="en-US" sz="1600" b="1" dirty="0"/>
            </a:p>
          </p:txBody>
        </p:sp>
        <p:sp>
          <p:nvSpPr>
            <p:cNvPr id="32" name="TextBox 31"/>
            <p:cNvSpPr txBox="1"/>
            <p:nvPr/>
          </p:nvSpPr>
          <p:spPr>
            <a:xfrm>
              <a:off x="7450268" y="3888308"/>
              <a:ext cx="764120" cy="338554"/>
            </a:xfrm>
            <a:prstGeom prst="rect">
              <a:avLst/>
            </a:prstGeom>
            <a:noFill/>
            <a:ln>
              <a:noFill/>
            </a:ln>
          </p:spPr>
          <p:txBody>
            <a:bodyPr wrap="none" rtlCol="0">
              <a:spAutoFit/>
            </a:bodyPr>
            <a:lstStyle/>
            <a:p>
              <a:r>
                <a:rPr lang="en-US" altLang="ko-KR" sz="1600" b="1" dirty="0" smtClean="0"/>
                <a:t>Root7</a:t>
              </a:r>
              <a:endParaRPr lang="ko-KR" altLang="en-US" sz="1600" b="1" dirty="0"/>
            </a:p>
          </p:txBody>
        </p:sp>
        <p:sp>
          <p:nvSpPr>
            <p:cNvPr id="33" name="TextBox 32"/>
            <p:cNvSpPr txBox="1"/>
            <p:nvPr/>
          </p:nvSpPr>
          <p:spPr>
            <a:xfrm>
              <a:off x="8997689" y="3888308"/>
              <a:ext cx="764120" cy="338554"/>
            </a:xfrm>
            <a:prstGeom prst="rect">
              <a:avLst/>
            </a:prstGeom>
            <a:noFill/>
            <a:ln>
              <a:noFill/>
            </a:ln>
          </p:spPr>
          <p:txBody>
            <a:bodyPr wrap="none" rtlCol="0">
              <a:spAutoFit/>
            </a:bodyPr>
            <a:lstStyle/>
            <a:p>
              <a:r>
                <a:rPr lang="en-US" altLang="ko-KR" sz="1600" b="1" dirty="0" smtClean="0"/>
                <a:t>Root8</a:t>
              </a:r>
              <a:endParaRPr lang="ko-KR" altLang="en-US" sz="1600" b="1" dirty="0"/>
            </a:p>
          </p:txBody>
        </p:sp>
      </p:grpSp>
      <p:pic>
        <p:nvPicPr>
          <p:cNvPr id="34" name="图片 5" descr="cads.jpg"/>
          <p:cNvPicPr>
            <a:picLocks noChangeAspect="1"/>
          </p:cNvPicPr>
          <p:nvPr/>
        </p:nvPicPr>
        <p:blipFill rotWithShape="1">
          <a:blip r:embed="rId5" cstate="print"/>
          <a:srcRect l="23980" t="-100" r="49801" b="65479"/>
          <a:stretch/>
        </p:blipFill>
        <p:spPr>
          <a:xfrm>
            <a:off x="2077311" y="5003442"/>
            <a:ext cx="1558344" cy="1854558"/>
          </a:xfrm>
          <a:prstGeom prst="rect">
            <a:avLst/>
          </a:prstGeom>
        </p:spPr>
      </p:pic>
      <p:grpSp>
        <p:nvGrpSpPr>
          <p:cNvPr id="35" name="组合 43"/>
          <p:cNvGrpSpPr/>
          <p:nvPr/>
        </p:nvGrpSpPr>
        <p:grpSpPr>
          <a:xfrm>
            <a:off x="731222" y="1473751"/>
            <a:ext cx="4495800" cy="3505200"/>
            <a:chOff x="0" y="838200"/>
            <a:chExt cx="4495800" cy="3505200"/>
          </a:xfrm>
        </p:grpSpPr>
        <p:pic>
          <p:nvPicPr>
            <p:cNvPr id="36" name="Picture 2" descr="C:\Users\Yu\Documents\Projects\Aspect_Layout_Model\Images\car_BB\0199_01.jpg"/>
            <p:cNvPicPr>
              <a:picLocks noChangeAspect="1" noChangeArrowheads="1"/>
            </p:cNvPicPr>
            <p:nvPr/>
          </p:nvPicPr>
          <p:blipFill>
            <a:blip r:embed="rId6" cstate="print"/>
            <a:srcRect/>
            <a:stretch>
              <a:fillRect/>
            </a:stretch>
          </p:blipFill>
          <p:spPr bwMode="auto">
            <a:xfrm>
              <a:off x="1676400" y="990600"/>
              <a:ext cx="1143000" cy="761999"/>
            </a:xfrm>
            <a:prstGeom prst="rect">
              <a:avLst/>
            </a:prstGeom>
            <a:noFill/>
          </p:spPr>
        </p:pic>
        <p:pic>
          <p:nvPicPr>
            <p:cNvPr id="37" name="Picture 3" descr="C:\Users\Yu\Documents\Projects\Aspect_Layout_Model\Images\car_BB\0007_01.jpg"/>
            <p:cNvPicPr>
              <a:picLocks noChangeAspect="1" noChangeArrowheads="1"/>
            </p:cNvPicPr>
            <p:nvPr/>
          </p:nvPicPr>
          <p:blipFill>
            <a:blip r:embed="rId7" cstate="print"/>
            <a:srcRect/>
            <a:stretch>
              <a:fillRect/>
            </a:stretch>
          </p:blipFill>
          <p:spPr bwMode="auto">
            <a:xfrm>
              <a:off x="381000" y="2286000"/>
              <a:ext cx="1066800" cy="586287"/>
            </a:xfrm>
            <a:prstGeom prst="rect">
              <a:avLst/>
            </a:prstGeom>
            <a:noFill/>
          </p:spPr>
        </p:pic>
        <p:pic>
          <p:nvPicPr>
            <p:cNvPr id="38" name="Picture 6" descr="C:\Users\Yu\Documents\Projects\Aspect_Layout_Model\Images\car_BB\0151_01.jpg"/>
            <p:cNvPicPr>
              <a:picLocks noChangeAspect="1" noChangeArrowheads="1"/>
            </p:cNvPicPr>
            <p:nvPr/>
          </p:nvPicPr>
          <p:blipFill>
            <a:blip r:embed="rId8" cstate="print"/>
            <a:srcRect/>
            <a:stretch>
              <a:fillRect/>
            </a:stretch>
          </p:blipFill>
          <p:spPr bwMode="auto">
            <a:xfrm>
              <a:off x="1676400" y="1981200"/>
              <a:ext cx="1184787" cy="667789"/>
            </a:xfrm>
            <a:prstGeom prst="rect">
              <a:avLst/>
            </a:prstGeom>
            <a:noFill/>
          </p:spPr>
        </p:pic>
        <p:pic>
          <p:nvPicPr>
            <p:cNvPr id="39" name="图片 13" descr="0002.jpg"/>
            <p:cNvPicPr>
              <a:picLocks noChangeAspect="1"/>
            </p:cNvPicPr>
            <p:nvPr/>
          </p:nvPicPr>
          <p:blipFill>
            <a:blip r:embed="rId9" cstate="print"/>
            <a:stretch>
              <a:fillRect/>
            </a:stretch>
          </p:blipFill>
          <p:spPr>
            <a:xfrm>
              <a:off x="609600" y="1371600"/>
              <a:ext cx="990600" cy="742950"/>
            </a:xfrm>
            <a:prstGeom prst="rect">
              <a:avLst/>
            </a:prstGeom>
          </p:spPr>
        </p:pic>
        <p:pic>
          <p:nvPicPr>
            <p:cNvPr id="40" name="图片 14" descr="0038.jpg"/>
            <p:cNvPicPr>
              <a:picLocks noChangeAspect="1"/>
            </p:cNvPicPr>
            <p:nvPr/>
          </p:nvPicPr>
          <p:blipFill>
            <a:blip r:embed="rId10" cstate="print"/>
            <a:stretch>
              <a:fillRect/>
            </a:stretch>
          </p:blipFill>
          <p:spPr>
            <a:xfrm>
              <a:off x="1752600" y="3581400"/>
              <a:ext cx="1111400" cy="609600"/>
            </a:xfrm>
            <a:prstGeom prst="rect">
              <a:avLst/>
            </a:prstGeom>
          </p:spPr>
        </p:pic>
        <p:pic>
          <p:nvPicPr>
            <p:cNvPr id="41" name="图片 15" descr="0091.jpg"/>
            <p:cNvPicPr>
              <a:picLocks noChangeAspect="1"/>
            </p:cNvPicPr>
            <p:nvPr/>
          </p:nvPicPr>
          <p:blipFill>
            <a:blip r:embed="rId11" cstate="print"/>
            <a:stretch>
              <a:fillRect/>
            </a:stretch>
          </p:blipFill>
          <p:spPr>
            <a:xfrm>
              <a:off x="3200400" y="2286000"/>
              <a:ext cx="914400" cy="685800"/>
            </a:xfrm>
            <a:prstGeom prst="rect">
              <a:avLst/>
            </a:prstGeom>
          </p:spPr>
        </p:pic>
        <p:pic>
          <p:nvPicPr>
            <p:cNvPr id="42" name="图片 16" descr="0099.jpg"/>
            <p:cNvPicPr>
              <a:picLocks noChangeAspect="1"/>
            </p:cNvPicPr>
            <p:nvPr/>
          </p:nvPicPr>
          <p:blipFill>
            <a:blip r:embed="rId12" cstate="print"/>
            <a:stretch>
              <a:fillRect/>
            </a:stretch>
          </p:blipFill>
          <p:spPr>
            <a:xfrm>
              <a:off x="2971800" y="1447800"/>
              <a:ext cx="990600" cy="685800"/>
            </a:xfrm>
            <a:prstGeom prst="rect">
              <a:avLst/>
            </a:prstGeom>
          </p:spPr>
        </p:pic>
        <p:pic>
          <p:nvPicPr>
            <p:cNvPr id="43" name="图片 17" descr="0143.jpg"/>
            <p:cNvPicPr>
              <a:picLocks noChangeAspect="1"/>
            </p:cNvPicPr>
            <p:nvPr/>
          </p:nvPicPr>
          <p:blipFill>
            <a:blip r:embed="rId13" cstate="print"/>
            <a:stretch>
              <a:fillRect/>
            </a:stretch>
          </p:blipFill>
          <p:spPr>
            <a:xfrm>
              <a:off x="1828800" y="2743200"/>
              <a:ext cx="959000" cy="719250"/>
            </a:xfrm>
            <a:prstGeom prst="rect">
              <a:avLst/>
            </a:prstGeom>
          </p:spPr>
        </p:pic>
        <p:pic>
          <p:nvPicPr>
            <p:cNvPr id="44" name="图片 18" descr="0221.jpg"/>
            <p:cNvPicPr>
              <a:picLocks noChangeAspect="1"/>
            </p:cNvPicPr>
            <p:nvPr/>
          </p:nvPicPr>
          <p:blipFill>
            <a:blip r:embed="rId14" cstate="print"/>
            <a:stretch>
              <a:fillRect/>
            </a:stretch>
          </p:blipFill>
          <p:spPr>
            <a:xfrm>
              <a:off x="685800" y="3048000"/>
              <a:ext cx="914400" cy="685800"/>
            </a:xfrm>
            <a:prstGeom prst="rect">
              <a:avLst/>
            </a:prstGeom>
          </p:spPr>
        </p:pic>
        <p:pic>
          <p:nvPicPr>
            <p:cNvPr id="45" name="图片 19" descr="0233.jpg"/>
            <p:cNvPicPr>
              <a:picLocks noChangeAspect="1"/>
            </p:cNvPicPr>
            <p:nvPr/>
          </p:nvPicPr>
          <p:blipFill>
            <a:blip r:embed="rId15" cstate="print"/>
            <a:stretch>
              <a:fillRect/>
            </a:stretch>
          </p:blipFill>
          <p:spPr>
            <a:xfrm>
              <a:off x="2971800" y="2971800"/>
              <a:ext cx="990600" cy="742950"/>
            </a:xfrm>
            <a:prstGeom prst="rect">
              <a:avLst/>
            </a:prstGeom>
          </p:spPr>
        </p:pic>
        <p:sp>
          <p:nvSpPr>
            <p:cNvPr id="46" name="椭圆 20"/>
            <p:cNvSpPr/>
            <p:nvPr/>
          </p:nvSpPr>
          <p:spPr>
            <a:xfrm>
              <a:off x="0" y="838200"/>
              <a:ext cx="4495800" cy="3505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7" name="Object 2"/>
          <p:cNvGraphicFramePr>
            <a:graphicFrameLocks noChangeAspect="1"/>
          </p:cNvGraphicFramePr>
          <p:nvPr>
            <p:extLst>
              <p:ext uri="{D42A27DB-BD31-4B8C-83A1-F6EECF244321}">
                <p14:modId xmlns:p14="http://schemas.microsoft.com/office/powerpoint/2010/main" val="804126089"/>
              </p:ext>
            </p:extLst>
          </p:nvPr>
        </p:nvGraphicFramePr>
        <p:xfrm>
          <a:off x="5448910" y="1320540"/>
          <a:ext cx="6457950" cy="1143000"/>
        </p:xfrm>
        <a:graphic>
          <a:graphicData uri="http://schemas.openxmlformats.org/presentationml/2006/ole">
            <mc:AlternateContent xmlns:mc="http://schemas.openxmlformats.org/markup-compatibility/2006">
              <mc:Choice xmlns:v="urn:schemas-microsoft-com:vml" Requires="v">
                <p:oleObj spid="_x0000_s4483" name="Equation" r:id="rId16" imgW="2870200" imgH="508000" progId="Equation.DSMT4">
                  <p:embed/>
                </p:oleObj>
              </mc:Choice>
              <mc:Fallback>
                <p:oleObj name="Equation" r:id="rId16" imgW="2870200" imgH="5080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48910" y="1320540"/>
                        <a:ext cx="64579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Slide Number Placeholder 47"/>
          <p:cNvSpPr>
            <a:spLocks noGrp="1"/>
          </p:cNvSpPr>
          <p:nvPr>
            <p:ph type="sldNum" sz="quarter" idx="12"/>
          </p:nvPr>
        </p:nvSpPr>
        <p:spPr/>
        <p:txBody>
          <a:bodyPr/>
          <a:lstStyle/>
          <a:p>
            <a:fld id="{372B852B-FCF0-48F3-89AD-35EE9A2AAEEC}" type="slidenum">
              <a:rPr lang="en-US" smtClean="0"/>
              <a:t>27</a:t>
            </a:fld>
            <a:endParaRPr lang="en-US"/>
          </a:p>
        </p:txBody>
      </p:sp>
    </p:spTree>
    <p:extLst>
      <p:ext uri="{BB962C8B-B14F-4D97-AF65-F5344CB8AC3E}">
        <p14:creationId xmlns:p14="http://schemas.microsoft.com/office/powerpoint/2010/main" val="346846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Layout Model</a:t>
            </a:r>
            <a:endParaRPr lang="en-US" dirty="0"/>
          </a:p>
        </p:txBody>
      </p:sp>
      <p:sp>
        <p:nvSpPr>
          <p:cNvPr id="3" name="Content Placeholder 2"/>
          <p:cNvSpPr>
            <a:spLocks noGrp="1"/>
          </p:cNvSpPr>
          <p:nvPr>
            <p:ph idx="1"/>
          </p:nvPr>
        </p:nvSpPr>
        <p:spPr/>
        <p:txBody>
          <a:bodyPr>
            <a:normAutofit/>
          </a:bodyPr>
          <a:lstStyle/>
          <a:p>
            <a:r>
              <a:rPr lang="en-US" sz="3600" dirty="0" smtClean="0"/>
              <a:t>Pairwise potential</a:t>
            </a:r>
            <a:endParaRPr lang="en-US" sz="3600" dirty="0"/>
          </a:p>
        </p:txBody>
      </p:sp>
      <p:pic>
        <p:nvPicPr>
          <p:cNvPr id="5" name="图片 16" descr="pairwise3.jpg"/>
          <p:cNvPicPr>
            <a:picLocks noChangeAspect="1"/>
          </p:cNvPicPr>
          <p:nvPr/>
        </p:nvPicPr>
        <p:blipFill>
          <a:blip r:embed="rId4" cstate="print"/>
          <a:stretch>
            <a:fillRect/>
          </a:stretch>
        </p:blipFill>
        <p:spPr>
          <a:xfrm>
            <a:off x="6179714" y="5002844"/>
            <a:ext cx="2221895" cy="1676400"/>
          </a:xfrm>
          <a:prstGeom prst="rect">
            <a:avLst/>
          </a:prstGeom>
        </p:spPr>
      </p:pic>
      <p:pic>
        <p:nvPicPr>
          <p:cNvPr id="6" name="图片 12" descr="pairwise2.jpg"/>
          <p:cNvPicPr>
            <a:picLocks noChangeAspect="1"/>
          </p:cNvPicPr>
          <p:nvPr/>
        </p:nvPicPr>
        <p:blipFill>
          <a:blip r:embed="rId5" cstate="print"/>
          <a:stretch>
            <a:fillRect/>
          </a:stretch>
        </p:blipFill>
        <p:spPr>
          <a:xfrm>
            <a:off x="5798714" y="2716844"/>
            <a:ext cx="3149367" cy="2133600"/>
          </a:xfrm>
          <a:prstGeom prst="rect">
            <a:avLst/>
          </a:prstGeom>
        </p:spPr>
      </p:pic>
      <p:cxnSp>
        <p:nvCxnSpPr>
          <p:cNvPr id="7" name="直接连接符 13"/>
          <p:cNvCxnSpPr/>
          <p:nvPr/>
        </p:nvCxnSpPr>
        <p:spPr>
          <a:xfrm flipV="1">
            <a:off x="7322713" y="3707444"/>
            <a:ext cx="152400" cy="1905000"/>
          </a:xfrm>
          <a:prstGeom prst="line">
            <a:avLst/>
          </a:prstGeom>
          <a:ln w="57150">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8" name="直接箭头连接符 15"/>
          <p:cNvCxnSpPr/>
          <p:nvPr/>
        </p:nvCxnSpPr>
        <p:spPr>
          <a:xfrm flipV="1">
            <a:off x="5265313" y="3783644"/>
            <a:ext cx="838200" cy="53340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图片 10" descr="pairwise1.jpg"/>
          <p:cNvPicPr>
            <a:picLocks noChangeAspect="1"/>
          </p:cNvPicPr>
          <p:nvPr/>
        </p:nvPicPr>
        <p:blipFill>
          <a:blip r:embed="rId6" cstate="print"/>
          <a:stretch>
            <a:fillRect/>
          </a:stretch>
        </p:blipFill>
        <p:spPr>
          <a:xfrm>
            <a:off x="1150513" y="3631244"/>
            <a:ext cx="4047644" cy="2057400"/>
          </a:xfrm>
          <a:prstGeom prst="rect">
            <a:avLst/>
          </a:prstGeom>
        </p:spPr>
      </p:pic>
      <p:sp>
        <p:nvSpPr>
          <p:cNvPr id="10" name="TextBox 9"/>
          <p:cNvSpPr txBox="1"/>
          <p:nvPr/>
        </p:nvSpPr>
        <p:spPr>
          <a:xfrm>
            <a:off x="3111049" y="5327138"/>
            <a:ext cx="1316707" cy="461665"/>
          </a:xfrm>
          <a:prstGeom prst="rect">
            <a:avLst/>
          </a:prstGeom>
          <a:noFill/>
        </p:spPr>
        <p:txBody>
          <a:bodyPr wrap="none" rtlCol="0">
            <a:spAutoFit/>
          </a:bodyPr>
          <a:lstStyle/>
          <a:p>
            <a:r>
              <a:rPr lang="en-US" sz="2400" dirty="0"/>
              <a:t>3D world</a:t>
            </a:r>
          </a:p>
        </p:txBody>
      </p:sp>
      <p:sp>
        <p:nvSpPr>
          <p:cNvPr id="11" name="TextBox 10"/>
          <p:cNvSpPr txBox="1"/>
          <p:nvPr/>
        </p:nvSpPr>
        <p:spPr>
          <a:xfrm>
            <a:off x="8415601" y="3555045"/>
            <a:ext cx="1878912" cy="461665"/>
          </a:xfrm>
          <a:prstGeom prst="rect">
            <a:avLst/>
          </a:prstGeom>
          <a:noFill/>
        </p:spPr>
        <p:txBody>
          <a:bodyPr wrap="none" rtlCol="0">
            <a:spAutoFit/>
          </a:bodyPr>
          <a:lstStyle/>
          <a:p>
            <a:r>
              <a:rPr lang="en-US" sz="2400" dirty="0"/>
              <a:t>2D projection</a:t>
            </a:r>
          </a:p>
        </p:txBody>
      </p:sp>
      <p:sp>
        <p:nvSpPr>
          <p:cNvPr id="12" name="TextBox 11"/>
          <p:cNvSpPr txBox="1"/>
          <p:nvPr/>
        </p:nvSpPr>
        <p:spPr>
          <a:xfrm>
            <a:off x="8375306" y="5607980"/>
            <a:ext cx="2081467" cy="461665"/>
          </a:xfrm>
          <a:prstGeom prst="rect">
            <a:avLst/>
          </a:prstGeom>
          <a:noFill/>
        </p:spPr>
        <p:txBody>
          <a:bodyPr wrap="none" rtlCol="0">
            <a:spAutoFit/>
          </a:bodyPr>
          <a:lstStyle/>
          <a:p>
            <a:r>
              <a:rPr lang="en-US" sz="2400" dirty="0"/>
              <a:t>2D observation</a:t>
            </a:r>
          </a:p>
        </p:txBody>
      </p:sp>
      <p:graphicFrame>
        <p:nvGraphicFramePr>
          <p:cNvPr id="13" name="Object 2"/>
          <p:cNvGraphicFramePr>
            <a:graphicFrameLocks noChangeAspect="1"/>
          </p:cNvGraphicFramePr>
          <p:nvPr>
            <p:extLst>
              <p:ext uri="{D42A27DB-BD31-4B8C-83A1-F6EECF244321}">
                <p14:modId xmlns:p14="http://schemas.microsoft.com/office/powerpoint/2010/main" val="2762474445"/>
              </p:ext>
            </p:extLst>
          </p:nvPr>
        </p:nvGraphicFramePr>
        <p:xfrm>
          <a:off x="1139102" y="2111594"/>
          <a:ext cx="10316128" cy="535518"/>
        </p:xfrm>
        <a:graphic>
          <a:graphicData uri="http://schemas.openxmlformats.org/presentationml/2006/ole">
            <mc:AlternateContent xmlns:mc="http://schemas.openxmlformats.org/markup-compatibility/2006">
              <mc:Choice xmlns:v="urn:schemas-microsoft-com:vml" Requires="v">
                <p:oleObj spid="_x0000_s5506" name="Equation" r:id="rId7" imgW="4889160" imgH="253800" progId="Equation.DSMT4">
                  <p:embed/>
                </p:oleObj>
              </mc:Choice>
              <mc:Fallback>
                <p:oleObj name="Equation" r:id="rId7" imgW="4889160" imgH="253800" progId="Equation.DSMT4">
                  <p:embed/>
                  <p:pic>
                    <p:nvPicPr>
                      <p:cNvPr id="0" name=""/>
                      <p:cNvPicPr>
                        <a:picLocks noChangeAspect="1" noChangeArrowheads="1"/>
                      </p:cNvPicPr>
                      <p:nvPr/>
                    </p:nvPicPr>
                    <p:blipFill>
                      <a:blip r:embed="rId8"/>
                      <a:srcRect/>
                      <a:stretch>
                        <a:fillRect/>
                      </a:stretch>
                    </p:blipFill>
                    <p:spPr bwMode="auto">
                      <a:xfrm>
                        <a:off x="1139102" y="2111594"/>
                        <a:ext cx="10316128" cy="535518"/>
                      </a:xfrm>
                      <a:prstGeom prst="rect">
                        <a:avLst/>
                      </a:prstGeom>
                      <a:noFill/>
                      <a:ln>
                        <a:noFill/>
                      </a:ln>
                      <a:effectLst/>
                      <a:extLst/>
                    </p:spPr>
                  </p:pic>
                </p:oleObj>
              </mc:Fallback>
            </mc:AlternateContent>
          </a:graphicData>
        </a:graphic>
      </p:graphicFrame>
      <p:sp>
        <p:nvSpPr>
          <p:cNvPr id="14" name="Slide Number Placeholder 13"/>
          <p:cNvSpPr>
            <a:spLocks noGrp="1"/>
          </p:cNvSpPr>
          <p:nvPr>
            <p:ph type="sldNum" sz="quarter" idx="12"/>
          </p:nvPr>
        </p:nvSpPr>
        <p:spPr/>
        <p:txBody>
          <a:bodyPr/>
          <a:lstStyle/>
          <a:p>
            <a:fld id="{372B852B-FCF0-48F3-89AD-35EE9A2AAEEC}" type="slidenum">
              <a:rPr lang="en-US" smtClean="0"/>
              <a:t>28</a:t>
            </a:fld>
            <a:endParaRPr lang="en-US"/>
          </a:p>
        </p:txBody>
      </p:sp>
    </p:spTree>
    <p:extLst>
      <p:ext uri="{BB962C8B-B14F-4D97-AF65-F5344CB8AC3E}">
        <p14:creationId xmlns:p14="http://schemas.microsoft.com/office/powerpoint/2010/main" val="17985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Layout Model</a:t>
            </a:r>
            <a:endParaRPr lang="en-US" dirty="0"/>
          </a:p>
        </p:txBody>
      </p:sp>
      <p:sp>
        <p:nvSpPr>
          <p:cNvPr id="3" name="Content Placeholder 2"/>
          <p:cNvSpPr>
            <a:spLocks noGrp="1"/>
          </p:cNvSpPr>
          <p:nvPr>
            <p:ph idx="1"/>
          </p:nvPr>
        </p:nvSpPr>
        <p:spPr/>
        <p:txBody>
          <a:bodyPr>
            <a:noAutofit/>
          </a:bodyPr>
          <a:lstStyle/>
          <a:p>
            <a:r>
              <a:rPr lang="en-US" sz="4000" dirty="0" smtClean="0"/>
              <a:t>Training with Structural SVM [1]</a:t>
            </a:r>
          </a:p>
          <a:p>
            <a:endParaRPr lang="en-US" sz="4000" dirty="0"/>
          </a:p>
          <a:p>
            <a:pPr marL="0" indent="0">
              <a:buNone/>
            </a:pPr>
            <a:endParaRPr lang="en-US" sz="4000" dirty="0" smtClean="0"/>
          </a:p>
          <a:p>
            <a:r>
              <a:rPr lang="en-US" sz="4000" dirty="0" smtClean="0"/>
              <a:t>Inference</a:t>
            </a:r>
            <a:endParaRPr lang="en-US" sz="3600" dirty="0" smtClean="0"/>
          </a:p>
          <a:p>
            <a:pPr lvl="1"/>
            <a:r>
              <a:rPr lang="en-US" dirty="0" smtClean="0"/>
              <a:t>Loop over discretized viewpoints</a:t>
            </a:r>
          </a:p>
          <a:p>
            <a:pPr lvl="1"/>
            <a:r>
              <a:rPr lang="en-US" dirty="0" smtClean="0"/>
              <a:t>Run Belief Propagation [2] under each viewpoint to predict part locations</a:t>
            </a:r>
            <a:endParaRPr lang="en-US" dirty="0"/>
          </a:p>
        </p:txBody>
      </p:sp>
      <p:sp>
        <p:nvSpPr>
          <p:cNvPr id="4" name="TextBox 3"/>
          <p:cNvSpPr txBox="1"/>
          <p:nvPr/>
        </p:nvSpPr>
        <p:spPr>
          <a:xfrm>
            <a:off x="419100" y="5665569"/>
            <a:ext cx="11353799" cy="646331"/>
          </a:xfrm>
          <a:prstGeom prst="rect">
            <a:avLst/>
          </a:prstGeom>
          <a:noFill/>
        </p:spPr>
        <p:txBody>
          <a:bodyPr wrap="square" rtlCol="0">
            <a:spAutoFit/>
          </a:bodyPr>
          <a:lstStyle/>
          <a:p>
            <a:r>
              <a:rPr lang="en-US" dirty="0" smtClean="0"/>
              <a:t>[1] I. </a:t>
            </a:r>
            <a:r>
              <a:rPr lang="en-US" dirty="0" err="1" smtClean="0"/>
              <a:t>Tsochantaridis</a:t>
            </a:r>
            <a:r>
              <a:rPr lang="en-US" dirty="0" smtClean="0"/>
              <a:t>, T. Hofmann, T. </a:t>
            </a:r>
            <a:r>
              <a:rPr lang="en-US" dirty="0" err="1" smtClean="0"/>
              <a:t>Joachims</a:t>
            </a:r>
            <a:r>
              <a:rPr lang="en-US" dirty="0" smtClean="0"/>
              <a:t> and Y. </a:t>
            </a:r>
            <a:r>
              <a:rPr lang="en-US" dirty="0" err="1" smtClean="0"/>
              <a:t>Altun</a:t>
            </a:r>
            <a:r>
              <a:rPr lang="en-US" dirty="0" smtClean="0"/>
              <a:t>. Support vector machine learning for interdependent and structured output spaces. In ICML, 2004.</a:t>
            </a:r>
          </a:p>
        </p:txBody>
      </p:sp>
      <mc:AlternateContent xmlns:mc="http://schemas.openxmlformats.org/markup-compatibility/2006" xmlns:a14="http://schemas.microsoft.com/office/drawing/2010/main">
        <mc:Choice Requires="a14">
          <p:sp>
            <p:nvSpPr>
              <p:cNvPr id="5" name="Rectangle 4"/>
              <p:cNvSpPr/>
              <p:nvPr/>
            </p:nvSpPr>
            <p:spPr>
              <a:xfrm>
                <a:off x="1047750" y="2056437"/>
                <a:ext cx="10515600"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min</m:t>
                          </m:r>
                        </m:e>
                        <m:lim>
                          <m:r>
                            <a:rPr lang="en-US" sz="2800" i="1">
                              <a:latin typeface="Cambria Math" panose="02040503050406030204" pitchFamily="18" charset="0"/>
                            </a:rPr>
                            <m:t>𝜃</m:t>
                          </m:r>
                        </m:lim>
                      </m:limLow>
                      <m:f>
                        <m:fPr>
                          <m:ctrlPr>
                            <a:rPr lang="en-US" sz="2800" i="1">
                              <a:latin typeface="Cambria Math" panose="02040503050406030204" pitchFamily="18" charset="0"/>
                            </a:rPr>
                          </m:ctrlPr>
                        </m:fPr>
                        <m:num>
                          <m:r>
                            <a:rPr lang="en-US" sz="2800" i="0">
                              <a:latin typeface="Cambria Math" panose="02040503050406030204" pitchFamily="18" charset="0"/>
                            </a:rPr>
                            <m:t>1</m:t>
                          </m:r>
                        </m:num>
                        <m:den>
                          <m:r>
                            <a:rPr lang="en-US" sz="2800" i="0">
                              <a:latin typeface="Cambria Math" panose="02040503050406030204" pitchFamily="18" charset="0"/>
                            </a:rPr>
                            <m:t>2</m:t>
                          </m:r>
                        </m:den>
                      </m:f>
                      <m:sSup>
                        <m:sSupPr>
                          <m:ctrlPr>
                            <a:rPr lang="en-US" sz="2800" i="1">
                              <a:latin typeface="Cambria Math" panose="02040503050406030204" pitchFamily="18" charset="0"/>
                            </a:rPr>
                          </m:ctrlPr>
                        </m:sSupPr>
                        <m:e>
                          <m:r>
                            <a:rPr lang="en-US" sz="2800" i="0">
                              <a:latin typeface="Cambria Math" panose="02040503050406030204" pitchFamily="18" charset="0"/>
                            </a:rPr>
                            <m:t>‖</m:t>
                          </m:r>
                          <m:r>
                            <a:rPr lang="en-US" sz="2800" i="1">
                              <a:latin typeface="Cambria Math" panose="02040503050406030204" pitchFamily="18" charset="0"/>
                            </a:rPr>
                            <m:t>𝜃</m:t>
                          </m:r>
                          <m:r>
                            <a:rPr lang="en-US" sz="2800" i="0">
                              <a:latin typeface="Cambria Math" panose="02040503050406030204" pitchFamily="18" charset="0"/>
                            </a:rPr>
                            <m:t>‖</m:t>
                          </m:r>
                        </m:e>
                        <m:sup>
                          <m:r>
                            <a:rPr lang="en-US" sz="2800" i="0">
                              <a:latin typeface="Cambria Math" panose="02040503050406030204" pitchFamily="18" charset="0"/>
                            </a:rPr>
                            <m:t>2</m:t>
                          </m:r>
                        </m:sup>
                      </m:sSup>
                      <m:r>
                        <a:rPr lang="en-US" sz="2800" i="0">
                          <a:latin typeface="Cambria Math" panose="02040503050406030204" pitchFamily="18" charset="0"/>
                        </a:rPr>
                        <m:t>+</m:t>
                      </m:r>
                      <m:r>
                        <a:rPr lang="en-US" sz="2800" i="1">
                          <a:latin typeface="Cambria Math" panose="02040503050406030204" pitchFamily="18" charset="0"/>
                        </a:rPr>
                        <m:t>𝜆</m:t>
                      </m:r>
                      <m:nary>
                        <m:naryPr>
                          <m:chr m:val="∑"/>
                          <m:limLoc m:val="undOvr"/>
                          <m:grow m:val="on"/>
                          <m:ctrlPr>
                            <a:rPr lang="en-US" sz="2800" i="1">
                              <a:latin typeface="Cambria Math" panose="02040503050406030204" pitchFamily="18" charset="0"/>
                            </a:rPr>
                          </m:ctrlPr>
                        </m:naryPr>
                        <m:sub>
                          <m:r>
                            <a:rPr lang="en-US" sz="2800" i="1">
                              <a:latin typeface="Cambria Math" panose="02040503050406030204" pitchFamily="18" charset="0"/>
                            </a:rPr>
                            <m:t>𝑡</m:t>
                          </m:r>
                          <m:r>
                            <a:rPr lang="en-US" sz="2800" i="0">
                              <a:latin typeface="Cambria Math" panose="02040503050406030204" pitchFamily="18" charset="0"/>
                            </a:rPr>
                            <m:t>=1</m:t>
                          </m:r>
                        </m:sub>
                        <m:sup>
                          <m:r>
                            <a:rPr lang="en-US" sz="2800" i="1">
                              <a:latin typeface="Cambria Math" panose="02040503050406030204" pitchFamily="18" charset="0"/>
                            </a:rPr>
                            <m:t>𝑁</m:t>
                          </m:r>
                        </m:sup>
                        <m:e>
                          <m:d>
                            <m:dPr>
                              <m:begChr m:val="["/>
                              <m:endChr m:val="]"/>
                              <m:ctrlPr>
                                <a:rPr lang="en-US" sz="2800" i="1">
                                  <a:latin typeface="Cambria Math" panose="02040503050406030204" pitchFamily="18" charset="0"/>
                                </a:rPr>
                              </m:ctrlPr>
                            </m:dPr>
                            <m:e>
                              <m:limLow>
                                <m:limLowPr>
                                  <m:ctrlPr>
                                    <a:rPr lang="en-US" sz="2800" i="1">
                                      <a:latin typeface="Cambria Math" panose="02040503050406030204" pitchFamily="18" charset="0"/>
                                    </a:rPr>
                                  </m:ctrlPr>
                                </m:limLowPr>
                                <m:e>
                                  <m:r>
                                    <m:rPr>
                                      <m:sty m:val="p"/>
                                    </m:rPr>
                                    <a:rPr lang="en-US" sz="2800" i="0">
                                      <a:latin typeface="Cambria Math" panose="02040503050406030204" pitchFamily="18" charset="0"/>
                                    </a:rPr>
                                    <m:t>max</m:t>
                                  </m:r>
                                </m:e>
                                <m:lim>
                                  <m:r>
                                    <a:rPr lang="en-US" sz="2800" i="1">
                                      <a:latin typeface="Cambria Math" panose="02040503050406030204" pitchFamily="18" charset="0"/>
                                    </a:rPr>
                                    <m:t>𝑌</m:t>
                                  </m:r>
                                  <m:r>
                                    <a:rPr lang="en-US" sz="2800" i="0">
                                      <a:latin typeface="Cambria Math" panose="02040503050406030204" pitchFamily="18" charset="0"/>
                                    </a:rPr>
                                    <m:t>,</m:t>
                                  </m:r>
                                  <m:r>
                                    <a:rPr lang="en-US" sz="2800" i="1">
                                      <a:latin typeface="Cambria Math" panose="02040503050406030204" pitchFamily="18" charset="0"/>
                                    </a:rPr>
                                    <m:t>𝐿</m:t>
                                  </m:r>
                                  <m:r>
                                    <a:rPr lang="en-US" sz="2800" i="0">
                                      <a:latin typeface="Cambria Math" panose="02040503050406030204" pitchFamily="18" charset="0"/>
                                    </a:rPr>
                                    <m:t>,</m:t>
                                  </m:r>
                                  <m:r>
                                    <a:rPr lang="en-US" sz="2800" i="1">
                                      <a:latin typeface="Cambria Math" panose="02040503050406030204" pitchFamily="18" charset="0"/>
                                    </a:rPr>
                                    <m:t>𝑂</m:t>
                                  </m:r>
                                  <m:r>
                                    <a:rPr lang="en-US" sz="2800" i="0">
                                      <a:latin typeface="Cambria Math" panose="02040503050406030204" pitchFamily="18" charset="0"/>
                                    </a:rPr>
                                    <m:t>,</m:t>
                                  </m:r>
                                  <m:r>
                                    <a:rPr lang="en-US" sz="2800" i="1">
                                      <a:latin typeface="Cambria Math" panose="02040503050406030204" pitchFamily="18" charset="0"/>
                                    </a:rPr>
                                    <m:t>𝑉</m:t>
                                  </m:r>
                                </m:lim>
                              </m:limLow>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𝜃</m:t>
                                      </m:r>
                                    </m:e>
                                    <m:sup>
                                      <m:r>
                                        <a:rPr lang="en-US" sz="2800" i="1">
                                          <a:latin typeface="Cambria Math" panose="02040503050406030204" pitchFamily="18" charset="0"/>
                                        </a:rPr>
                                        <m:t>𝑇</m:t>
                                      </m:r>
                                    </m:sup>
                                  </m:sSup>
                                  <m:sSub>
                                    <m:sSubPr>
                                      <m:ctrlPr>
                                        <a:rPr lang="en-US" sz="2800" i="1">
                                          <a:latin typeface="Cambria Math" panose="02040503050406030204" pitchFamily="18" charset="0"/>
                                        </a:rPr>
                                      </m:ctrlPr>
                                    </m:sSubPr>
                                    <m:e>
                                      <m:r>
                                        <a:rPr lang="en-US" sz="2800" i="1">
                                          <a:latin typeface="Cambria Math" panose="02040503050406030204" pitchFamily="18" charset="0"/>
                                        </a:rPr>
                                        <m:t>𝛹</m:t>
                                      </m:r>
                                    </m:e>
                                    <m:sub>
                                      <m:r>
                                        <a:rPr lang="en-US" sz="2800" i="1">
                                          <a:latin typeface="Cambria Math" panose="02040503050406030204" pitchFamily="18" charset="0"/>
                                        </a:rPr>
                                        <m:t>𝑡</m:t>
                                      </m:r>
                                      <m:r>
                                        <a:rPr lang="en-US" sz="2800" i="0">
                                          <a:latin typeface="Cambria Math" panose="02040503050406030204" pitchFamily="18" charset="0"/>
                                        </a:rPr>
                                        <m:t>,</m:t>
                                      </m:r>
                                      <m:r>
                                        <a:rPr lang="en-US" sz="2800" i="1">
                                          <a:latin typeface="Cambria Math" panose="02040503050406030204" pitchFamily="18" charset="0"/>
                                        </a:rPr>
                                        <m:t>𝑌</m:t>
                                      </m:r>
                                      <m:r>
                                        <a:rPr lang="en-US" sz="2800" i="0">
                                          <a:latin typeface="Cambria Math" panose="02040503050406030204" pitchFamily="18" charset="0"/>
                                        </a:rPr>
                                        <m:t>,</m:t>
                                      </m:r>
                                      <m:r>
                                        <a:rPr lang="en-US" sz="2800" i="1">
                                          <a:latin typeface="Cambria Math" panose="02040503050406030204" pitchFamily="18" charset="0"/>
                                        </a:rPr>
                                        <m:t>𝐿</m:t>
                                      </m:r>
                                      <m:r>
                                        <a:rPr lang="en-US" sz="2800" i="0">
                                          <a:latin typeface="Cambria Math" panose="02040503050406030204" pitchFamily="18" charset="0"/>
                                        </a:rPr>
                                        <m:t>,</m:t>
                                      </m:r>
                                      <m:r>
                                        <a:rPr lang="en-US" sz="2800" i="1">
                                          <a:latin typeface="Cambria Math" panose="02040503050406030204" pitchFamily="18" charset="0"/>
                                        </a:rPr>
                                        <m:t>𝑂</m:t>
                                      </m:r>
                                      <m:r>
                                        <a:rPr lang="en-US" sz="2800" i="0">
                                          <a:latin typeface="Cambria Math" panose="02040503050406030204" pitchFamily="18" charset="0"/>
                                        </a:rPr>
                                        <m:t>,</m:t>
                                      </m:r>
                                      <m:r>
                                        <a:rPr lang="en-US" sz="2800" i="1">
                                          <a:latin typeface="Cambria Math" panose="02040503050406030204" pitchFamily="18" charset="0"/>
                                        </a:rPr>
                                        <m:t>𝑉</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𝛥</m:t>
                                      </m:r>
                                    </m:e>
                                    <m:sub>
                                      <m:r>
                                        <a:rPr lang="en-US" sz="2800" i="1">
                                          <a:latin typeface="Cambria Math" panose="02040503050406030204" pitchFamily="18" charset="0"/>
                                        </a:rPr>
                                        <m:t>𝑡</m:t>
                                      </m:r>
                                      <m:r>
                                        <a:rPr lang="en-US" sz="2800" i="0">
                                          <a:latin typeface="Cambria Math" panose="02040503050406030204" pitchFamily="18" charset="0"/>
                                        </a:rPr>
                                        <m:t>,</m:t>
                                      </m:r>
                                      <m:r>
                                        <a:rPr lang="en-US" sz="2800" i="1">
                                          <a:latin typeface="Cambria Math" panose="02040503050406030204" pitchFamily="18" charset="0"/>
                                        </a:rPr>
                                        <m:t>𝑌</m:t>
                                      </m:r>
                                      <m:r>
                                        <a:rPr lang="en-US" sz="2800" i="0">
                                          <a:latin typeface="Cambria Math" panose="02040503050406030204" pitchFamily="18" charset="0"/>
                                        </a:rPr>
                                        <m:t>,</m:t>
                                      </m:r>
                                      <m:r>
                                        <a:rPr lang="en-US" sz="2800" i="1">
                                          <a:latin typeface="Cambria Math" panose="02040503050406030204" pitchFamily="18" charset="0"/>
                                        </a:rPr>
                                        <m:t>𝐿</m:t>
                                      </m:r>
                                      <m:r>
                                        <a:rPr lang="en-US" sz="2800" i="0">
                                          <a:latin typeface="Cambria Math" panose="02040503050406030204" pitchFamily="18" charset="0"/>
                                        </a:rPr>
                                        <m:t>,</m:t>
                                      </m:r>
                                      <m:r>
                                        <a:rPr lang="en-US" sz="2800" i="1">
                                          <a:latin typeface="Cambria Math" panose="02040503050406030204" pitchFamily="18" charset="0"/>
                                        </a:rPr>
                                        <m:t>𝑂</m:t>
                                      </m:r>
                                      <m:r>
                                        <a:rPr lang="en-US" sz="2800" i="0">
                                          <a:latin typeface="Cambria Math" panose="02040503050406030204" pitchFamily="18" charset="0"/>
                                        </a:rPr>
                                        <m:t>,</m:t>
                                      </m:r>
                                      <m:r>
                                        <a:rPr lang="en-US" sz="2800" i="1">
                                          <a:latin typeface="Cambria Math" panose="02040503050406030204" pitchFamily="18" charset="0"/>
                                        </a:rPr>
                                        <m:t>𝑉</m:t>
                                      </m:r>
                                    </m:sub>
                                  </m:sSub>
                                </m:e>
                              </m:d>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𝜃</m:t>
                                  </m:r>
                                </m:e>
                                <m:sup>
                                  <m:r>
                                    <a:rPr lang="en-US" sz="2800" i="1">
                                      <a:latin typeface="Cambria Math" panose="02040503050406030204" pitchFamily="18" charset="0"/>
                                    </a:rPr>
                                    <m:t>𝑇</m:t>
                                  </m:r>
                                </m:sup>
                              </m:sSup>
                              <m:sSub>
                                <m:sSubPr>
                                  <m:ctrlPr>
                                    <a:rPr lang="en-US" sz="2800" i="1">
                                      <a:latin typeface="Cambria Math" panose="02040503050406030204" pitchFamily="18" charset="0"/>
                                    </a:rPr>
                                  </m:ctrlPr>
                                </m:sSubPr>
                                <m:e>
                                  <m:r>
                                    <a:rPr lang="en-US" sz="2800" i="1">
                                      <a:latin typeface="Cambria Math" panose="02040503050406030204" pitchFamily="18" charset="0"/>
                                    </a:rPr>
                                    <m:t>𝛹</m:t>
                                  </m:r>
                                </m:e>
                                <m:sub>
                                  <m:r>
                                    <a:rPr lang="en-US" sz="2800" i="1">
                                      <a:latin typeface="Cambria Math" panose="02040503050406030204" pitchFamily="18" charset="0"/>
                                    </a:rPr>
                                    <m:t>𝑡</m:t>
                                  </m:r>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𝑌</m:t>
                                      </m:r>
                                    </m:e>
                                    <m:sup>
                                      <m:r>
                                        <a:rPr lang="en-US" sz="2800" i="1">
                                          <a:latin typeface="Cambria Math" panose="02040503050406030204" pitchFamily="18" charset="0"/>
                                        </a:rPr>
                                        <m:t>𝑡</m:t>
                                      </m:r>
                                    </m:sup>
                                  </m:sSup>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𝐿</m:t>
                                      </m:r>
                                    </m:e>
                                    <m:sup>
                                      <m:r>
                                        <a:rPr lang="en-US" sz="2800" i="1">
                                          <a:latin typeface="Cambria Math" panose="02040503050406030204" pitchFamily="18" charset="0"/>
                                        </a:rPr>
                                        <m:t>𝑡</m:t>
                                      </m:r>
                                    </m:sup>
                                  </m:sSup>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𝑂</m:t>
                                      </m:r>
                                    </m:e>
                                    <m:sup>
                                      <m:r>
                                        <a:rPr lang="en-US" sz="2800" i="1">
                                          <a:latin typeface="Cambria Math" panose="02040503050406030204" pitchFamily="18" charset="0"/>
                                        </a:rPr>
                                        <m:t>𝑡</m:t>
                                      </m:r>
                                    </m:sup>
                                  </m:sSup>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𝑉</m:t>
                                      </m:r>
                                    </m:e>
                                    <m:sup>
                                      <m:r>
                                        <a:rPr lang="en-US" sz="2800" i="1">
                                          <a:latin typeface="Cambria Math" panose="02040503050406030204" pitchFamily="18" charset="0"/>
                                        </a:rPr>
                                        <m:t>𝑡</m:t>
                                      </m:r>
                                    </m:sup>
                                  </m:sSup>
                                </m:sub>
                              </m:sSub>
                            </m:e>
                          </m:d>
                        </m:e>
                      </m:nary>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1047750" y="2056437"/>
                <a:ext cx="10515600" cy="13038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274966" y="3540863"/>
                <a:ext cx="6707234" cy="689035"/>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𝑌</m:t>
                        </m:r>
                      </m:e>
                      <m:sup>
                        <m:r>
                          <a:rPr lang="en-US" sz="2800">
                            <a:latin typeface="Cambria Math" panose="02040503050406030204" pitchFamily="18" charset="0"/>
                          </a:rPr>
                          <m:t>∗</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𝐿</m:t>
                        </m:r>
                      </m:e>
                      <m:sup>
                        <m:r>
                          <a:rPr lang="en-US" sz="2800">
                            <a:latin typeface="Cambria Math" panose="02040503050406030204" pitchFamily="18" charset="0"/>
                          </a:rPr>
                          <m:t>∗</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𝑂</m:t>
                        </m:r>
                      </m:e>
                      <m:sup>
                        <m:r>
                          <a:rPr lang="en-US" sz="2800">
                            <a:latin typeface="Cambria Math" panose="02040503050406030204" pitchFamily="18" charset="0"/>
                          </a:rPr>
                          <m:t>∗</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𝑉</m:t>
                        </m:r>
                      </m:e>
                      <m:sup>
                        <m:r>
                          <a:rPr lang="en-US" sz="2800">
                            <a:latin typeface="Cambria Math" panose="02040503050406030204" pitchFamily="18" charset="0"/>
                          </a:rPr>
                          <m:t>∗</m:t>
                        </m:r>
                      </m:sup>
                    </m:sSup>
                    <m:r>
                      <a:rPr lang="en-US" sz="2800" b="0" i="0" smtClean="0">
                        <a:latin typeface="Cambria Math" panose="02040503050406030204" pitchFamily="18" charset="0"/>
                      </a:rPr>
                      <m:t>)</m:t>
                    </m:r>
                    <m:r>
                      <a:rPr lang="en-US" sz="2800">
                        <a:latin typeface="Cambria Math" panose="02040503050406030204" pitchFamily="18" charset="0"/>
                      </a:rPr>
                      <m:t>=</m:t>
                    </m:r>
                    <m:r>
                      <m:rPr>
                        <m:sty m:val="p"/>
                      </m:rPr>
                      <a:rPr lang="en-US" sz="2800">
                        <a:latin typeface="Cambria Math" panose="02040503050406030204" pitchFamily="18" charset="0"/>
                      </a:rPr>
                      <m:t>arg</m:t>
                    </m:r>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𝑌</m:t>
                        </m:r>
                        <m:r>
                          <a:rPr lang="en-US" sz="2800">
                            <a:latin typeface="Cambria Math" panose="02040503050406030204" pitchFamily="18" charset="0"/>
                          </a:rPr>
                          <m:t>,</m:t>
                        </m:r>
                        <m:r>
                          <a:rPr lang="en-US" sz="2800" i="1">
                            <a:latin typeface="Cambria Math" panose="02040503050406030204" pitchFamily="18" charset="0"/>
                          </a:rPr>
                          <m:t>𝐿</m:t>
                        </m:r>
                        <m:r>
                          <a:rPr lang="en-US" sz="2800">
                            <a:latin typeface="Cambria Math" panose="02040503050406030204" pitchFamily="18" charset="0"/>
                          </a:rPr>
                          <m:t>,</m:t>
                        </m:r>
                        <m:r>
                          <a:rPr lang="en-US" sz="2800" i="1">
                            <a:latin typeface="Cambria Math" panose="02040503050406030204" pitchFamily="18" charset="0"/>
                          </a:rPr>
                          <m:t>𝑂</m:t>
                        </m:r>
                        <m:r>
                          <a:rPr lang="en-US" sz="2800">
                            <a:latin typeface="Cambria Math" panose="02040503050406030204" pitchFamily="18" charset="0"/>
                          </a:rPr>
                          <m:t>,</m:t>
                        </m:r>
                        <m:r>
                          <a:rPr lang="en-US" sz="2800" i="1">
                            <a:latin typeface="Cambria Math" panose="02040503050406030204" pitchFamily="18" charset="0"/>
                          </a:rPr>
                          <m:t>𝑉</m:t>
                        </m:r>
                      </m:lim>
                    </m:limLow>
                    <m:r>
                      <a:rPr lang="en-US" sz="2800" i="1">
                        <a:latin typeface="Cambria Math" panose="02040503050406030204" pitchFamily="18" charset="0"/>
                      </a:rPr>
                      <m:t>𝐸</m:t>
                    </m:r>
                    <m:r>
                      <a:rPr lang="en-US" sz="2800" b="0" i="0" smtClean="0">
                        <a:latin typeface="Cambria Math" panose="02040503050406030204" pitchFamily="18" charset="0"/>
                      </a:rPr>
                      <m:t>(</m:t>
                    </m:r>
                    <m:r>
                      <a:rPr lang="en-US" sz="2800" i="1">
                        <a:latin typeface="Cambria Math" panose="02040503050406030204" pitchFamily="18" charset="0"/>
                      </a:rPr>
                      <m:t>𝑌</m:t>
                    </m:r>
                    <m:r>
                      <a:rPr lang="en-US" sz="2800">
                        <a:latin typeface="Cambria Math" panose="02040503050406030204" pitchFamily="18" charset="0"/>
                      </a:rPr>
                      <m:t>,</m:t>
                    </m:r>
                    <m:r>
                      <a:rPr lang="en-US" sz="2800" i="1">
                        <a:latin typeface="Cambria Math" panose="02040503050406030204" pitchFamily="18" charset="0"/>
                      </a:rPr>
                      <m:t>𝐿</m:t>
                    </m:r>
                    <m:r>
                      <a:rPr lang="en-US" sz="2800">
                        <a:latin typeface="Cambria Math" panose="02040503050406030204" pitchFamily="18" charset="0"/>
                      </a:rPr>
                      <m:t>,</m:t>
                    </m:r>
                    <m:r>
                      <a:rPr lang="en-US" sz="2800" i="1">
                        <a:latin typeface="Cambria Math" panose="02040503050406030204" pitchFamily="18" charset="0"/>
                      </a:rPr>
                      <m:t>𝑂</m:t>
                    </m:r>
                    <m:r>
                      <a:rPr lang="en-US" sz="2800">
                        <a:latin typeface="Cambria Math" panose="02040503050406030204" pitchFamily="18" charset="0"/>
                      </a:rPr>
                      <m:t>,</m:t>
                    </m:r>
                    <m:r>
                      <a:rPr lang="en-US" sz="2800" i="1">
                        <a:latin typeface="Cambria Math" panose="02040503050406030204" pitchFamily="18" charset="0"/>
                      </a:rPr>
                      <m:t>𝑉</m:t>
                    </m:r>
                    <m:r>
                      <a:rPr lang="en-US" sz="2800">
                        <a:latin typeface="Cambria Math" panose="02040503050406030204" pitchFamily="18" charset="0"/>
                      </a:rPr>
                      <m:t>,</m:t>
                    </m:r>
                    <m:r>
                      <a:rPr lang="en-US" sz="2800" i="1">
                        <a:latin typeface="Cambria Math" panose="02040503050406030204" pitchFamily="18" charset="0"/>
                      </a:rPr>
                      <m:t>𝐼</m:t>
                    </m:r>
                    <m:r>
                      <a:rPr lang="en-US" sz="2800">
                        <a:latin typeface="Cambria Math" panose="02040503050406030204" pitchFamily="18" charset="0"/>
                      </a:rPr>
                      <m:t>|</m:t>
                    </m:r>
                    <m:r>
                      <a:rPr lang="en-US" sz="2800" i="1">
                        <a:latin typeface="Cambria Math" panose="02040503050406030204" pitchFamily="18" charset="0"/>
                      </a:rPr>
                      <m:t>𝜃</m:t>
                    </m:r>
                  </m:oMath>
                </a14:m>
                <a:r>
                  <a:rPr lang="en-US" sz="2800" dirty="0" smtClean="0"/>
                  <a:t>)</a:t>
                </a:r>
                <a:endParaRPr lang="en-US" sz="2800" dirty="0"/>
              </a:p>
            </p:txBody>
          </p:sp>
        </mc:Choice>
        <mc:Fallback xmlns="">
          <p:sp>
            <p:nvSpPr>
              <p:cNvPr id="7" name="Rectangle 6"/>
              <p:cNvSpPr>
                <a:spLocks noRot="1" noChangeAspect="1" noMove="1" noResize="1" noEditPoints="1" noAdjustHandles="1" noChangeArrowheads="1" noChangeShapeType="1" noTextEdit="1"/>
              </p:cNvSpPr>
              <p:nvPr/>
            </p:nvSpPr>
            <p:spPr>
              <a:xfrm>
                <a:off x="3274966" y="3540863"/>
                <a:ext cx="6707234" cy="689035"/>
              </a:xfrm>
              <a:prstGeom prst="rect">
                <a:avLst/>
              </a:prstGeom>
              <a:blipFill rotWithShape="0">
                <a:blip r:embed="rId4"/>
                <a:stretch>
                  <a:fillRect t="-8850" b="-885"/>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372B852B-FCF0-48F3-89AD-35EE9A2AAEEC}" type="slidenum">
              <a:rPr lang="en-US" smtClean="0"/>
              <a:t>29</a:t>
            </a:fld>
            <a:endParaRPr lang="en-US"/>
          </a:p>
        </p:txBody>
      </p:sp>
      <p:sp>
        <p:nvSpPr>
          <p:cNvPr id="9" name="TextBox 8"/>
          <p:cNvSpPr txBox="1"/>
          <p:nvPr/>
        </p:nvSpPr>
        <p:spPr>
          <a:xfrm>
            <a:off x="419100" y="6208016"/>
            <a:ext cx="11353799" cy="646331"/>
          </a:xfrm>
          <a:prstGeom prst="rect">
            <a:avLst/>
          </a:prstGeom>
          <a:noFill/>
        </p:spPr>
        <p:txBody>
          <a:bodyPr wrap="square" rtlCol="0">
            <a:spAutoFit/>
          </a:bodyPr>
          <a:lstStyle/>
          <a:p>
            <a:r>
              <a:rPr lang="en-US" dirty="0" smtClean="0"/>
              <a:t>[2] </a:t>
            </a:r>
            <a:r>
              <a:rPr lang="en-US" dirty="0"/>
              <a:t>J. S. </a:t>
            </a:r>
            <a:r>
              <a:rPr lang="en-US" dirty="0" err="1"/>
              <a:t>Yedidia</a:t>
            </a:r>
            <a:r>
              <a:rPr lang="en-US" dirty="0"/>
              <a:t>, W. T. Freeman, and Y. Weiss. Understanding belief propagation and its generalizations. In Exploring artificial intelligence in the new millennium, 2003</a:t>
            </a:r>
            <a:r>
              <a:rPr lang="en-US" dirty="0" smtClean="0"/>
              <a:t>.</a:t>
            </a:r>
            <a:endParaRPr lang="en-US" dirty="0"/>
          </a:p>
        </p:txBody>
      </p:sp>
    </p:spTree>
    <p:extLst>
      <p:ext uri="{BB962C8B-B14F-4D97-AF65-F5344CB8AC3E}">
        <p14:creationId xmlns:p14="http://schemas.microsoft.com/office/powerpoint/2010/main" val="289551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2B852B-FCF0-48F3-89AD-35EE9A2AAEEC}" type="slidenum">
              <a:rPr lang="en-US" smtClean="0"/>
              <a:t>3</a:t>
            </a:fld>
            <a:endParaRPr lang="en-US"/>
          </a:p>
        </p:txBody>
      </p:sp>
      <p:sp>
        <p:nvSpPr>
          <p:cNvPr id="5" name="TextBox 4"/>
          <p:cNvSpPr txBox="1"/>
          <p:nvPr/>
        </p:nvSpPr>
        <p:spPr>
          <a:xfrm>
            <a:off x="1057345" y="2875002"/>
            <a:ext cx="10077310" cy="1107996"/>
          </a:xfrm>
          <a:prstGeom prst="rect">
            <a:avLst/>
          </a:prstGeom>
          <a:noFill/>
        </p:spPr>
        <p:txBody>
          <a:bodyPr wrap="none" rtlCol="0">
            <a:spAutoFit/>
          </a:bodyPr>
          <a:lstStyle/>
          <a:p>
            <a:r>
              <a:rPr lang="en-US" sz="6600" dirty="0" smtClean="0"/>
              <a:t>2D detection is NOT enough!</a:t>
            </a:r>
            <a:endParaRPr lang="en-US" sz="6600" dirty="0"/>
          </a:p>
        </p:txBody>
      </p:sp>
    </p:spTree>
    <p:extLst>
      <p:ext uri="{BB962C8B-B14F-4D97-AF65-F5344CB8AC3E}">
        <p14:creationId xmlns:p14="http://schemas.microsoft.com/office/powerpoint/2010/main" val="19555322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866"/>
            <a:ext cx="10515600" cy="1325563"/>
          </a:xfrm>
        </p:spPr>
        <p:txBody>
          <a:bodyPr/>
          <a:lstStyle/>
          <a:p>
            <a:r>
              <a:rPr lang="en-US" dirty="0"/>
              <a:t>Aspect Layout Model</a:t>
            </a:r>
          </a:p>
        </p:txBody>
      </p:sp>
      <p:sp>
        <p:nvSpPr>
          <p:cNvPr id="4" name="Slide Number Placeholder 3"/>
          <p:cNvSpPr>
            <a:spLocks noGrp="1"/>
          </p:cNvSpPr>
          <p:nvPr>
            <p:ph type="sldNum" sz="quarter" idx="12"/>
          </p:nvPr>
        </p:nvSpPr>
        <p:spPr/>
        <p:txBody>
          <a:bodyPr/>
          <a:lstStyle/>
          <a:p>
            <a:fld id="{372B852B-FCF0-48F3-89AD-35EE9A2AAEEC}" type="slidenum">
              <a:rPr lang="en-US" smtClean="0"/>
              <a:t>30</a:t>
            </a:fld>
            <a:endParaRPr lang="en-US"/>
          </a:p>
        </p:txBody>
      </p:sp>
      <p:graphicFrame>
        <p:nvGraphicFramePr>
          <p:cNvPr id="5" name="表格 3"/>
          <p:cNvGraphicFramePr>
            <a:graphicFrameLocks noGrp="1"/>
          </p:cNvGraphicFramePr>
          <p:nvPr>
            <p:extLst>
              <p:ext uri="{D42A27DB-BD31-4B8C-83A1-F6EECF244321}">
                <p14:modId xmlns:p14="http://schemas.microsoft.com/office/powerpoint/2010/main" val="1511963663"/>
              </p:ext>
            </p:extLst>
          </p:nvPr>
        </p:nvGraphicFramePr>
        <p:xfrm>
          <a:off x="2876115" y="1670074"/>
          <a:ext cx="9089387" cy="914400"/>
        </p:xfrm>
        <a:graphic>
          <a:graphicData uri="http://schemas.openxmlformats.org/drawingml/2006/table">
            <a:tbl>
              <a:tblPr firstRow="1" bandRow="1">
                <a:tableStyleId>{5C22544A-7EE6-4342-B048-85BDC9FD1C3A}</a:tableStyleId>
              </a:tblPr>
              <a:tblGrid>
                <a:gridCol w="2305192">
                  <a:extLst>
                    <a:ext uri="{9D8B030D-6E8A-4147-A177-3AD203B41FA5}">
                      <a16:colId xmlns:a16="http://schemas.microsoft.com/office/drawing/2014/main" val="20000"/>
                    </a:ext>
                  </a:extLst>
                </a:gridCol>
                <a:gridCol w="1051072">
                  <a:extLst>
                    <a:ext uri="{9D8B030D-6E8A-4147-A177-3AD203B41FA5}">
                      <a16:colId xmlns:a16="http://schemas.microsoft.com/office/drawing/2014/main" val="20001"/>
                    </a:ext>
                  </a:extLst>
                </a:gridCol>
                <a:gridCol w="955520">
                  <a:extLst>
                    <a:ext uri="{9D8B030D-6E8A-4147-A177-3AD203B41FA5}">
                      <a16:colId xmlns:a16="http://schemas.microsoft.com/office/drawing/2014/main" val="20002"/>
                    </a:ext>
                  </a:extLst>
                </a:gridCol>
                <a:gridCol w="1051072">
                  <a:extLst>
                    <a:ext uri="{9D8B030D-6E8A-4147-A177-3AD203B41FA5}">
                      <a16:colId xmlns:a16="http://schemas.microsoft.com/office/drawing/2014/main" val="20003"/>
                    </a:ext>
                  </a:extLst>
                </a:gridCol>
                <a:gridCol w="801210">
                  <a:extLst>
                    <a:ext uri="{9D8B030D-6E8A-4147-A177-3AD203B41FA5}">
                      <a16:colId xmlns:a16="http://schemas.microsoft.com/office/drawing/2014/main" val="20004"/>
                    </a:ext>
                  </a:extLst>
                </a:gridCol>
                <a:gridCol w="940282">
                  <a:extLst>
                    <a:ext uri="{9D8B030D-6E8A-4147-A177-3AD203B41FA5}">
                      <a16:colId xmlns:a16="http://schemas.microsoft.com/office/drawing/2014/main" val="20005"/>
                    </a:ext>
                  </a:extLst>
                </a:gridCol>
                <a:gridCol w="1044757">
                  <a:extLst>
                    <a:ext uri="{9D8B030D-6E8A-4147-A177-3AD203B41FA5}">
                      <a16:colId xmlns:a16="http://schemas.microsoft.com/office/drawing/2014/main" val="20006"/>
                    </a:ext>
                  </a:extLst>
                </a:gridCol>
                <a:gridCol w="940282">
                  <a:extLst>
                    <a:ext uri="{9D8B030D-6E8A-4147-A177-3AD203B41FA5}">
                      <a16:colId xmlns:a16="http://schemas.microsoft.com/office/drawing/2014/main" val="20007"/>
                    </a:ext>
                  </a:extLst>
                </a:gridCol>
              </a:tblGrid>
              <a:tr h="423932">
                <a:tc>
                  <a:txBody>
                    <a:bodyPr/>
                    <a:lstStyle/>
                    <a:p>
                      <a:pPr algn="l"/>
                      <a:r>
                        <a:rPr lang="en-US" sz="2400" dirty="0" smtClean="0"/>
                        <a:t>Method</a:t>
                      </a:r>
                      <a:endParaRPr lang="en-US" sz="2400" dirty="0"/>
                    </a:p>
                  </a:txBody>
                  <a:tcPr/>
                </a:tc>
                <a:tc>
                  <a:txBody>
                    <a:bodyPr/>
                    <a:lstStyle/>
                    <a:p>
                      <a:pPr algn="ctr"/>
                      <a:r>
                        <a:rPr lang="en-US" sz="2400" dirty="0" smtClean="0"/>
                        <a:t>Ours</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[2]</a:t>
                      </a:r>
                      <a:endParaRPr lang="en-US" sz="2400" dirty="0"/>
                    </a:p>
                  </a:txBody>
                  <a:tcPr/>
                </a:tc>
                <a:tc>
                  <a:txBody>
                    <a:bodyPr/>
                    <a:lstStyle/>
                    <a:p>
                      <a:pPr algn="ctr"/>
                      <a:r>
                        <a:rPr lang="en-US" sz="2400" dirty="0" smtClean="0"/>
                        <a:t>[3]</a:t>
                      </a:r>
                      <a:endParaRPr lang="en-US" sz="2400" dirty="0"/>
                    </a:p>
                  </a:txBody>
                  <a:tcPr/>
                </a:tc>
                <a:tc>
                  <a:txBody>
                    <a:bodyPr/>
                    <a:lstStyle/>
                    <a:p>
                      <a:pPr algn="ctr"/>
                      <a:r>
                        <a:rPr lang="en-US" sz="2400" dirty="0" smtClean="0"/>
                        <a:t>[4]</a:t>
                      </a:r>
                      <a:endParaRPr lang="en-US" sz="2400" dirty="0"/>
                    </a:p>
                  </a:txBody>
                  <a:tcPr/>
                </a:tc>
                <a:tc>
                  <a:txBody>
                    <a:bodyPr/>
                    <a:lstStyle/>
                    <a:p>
                      <a:pPr algn="ctr"/>
                      <a:r>
                        <a:rPr lang="en-US" sz="2400" dirty="0" smtClean="0"/>
                        <a:t>[5]</a:t>
                      </a:r>
                      <a:endParaRPr lang="en-US" sz="2400" dirty="0"/>
                    </a:p>
                  </a:txBody>
                  <a:tcPr/>
                </a:tc>
                <a:tc>
                  <a:txBody>
                    <a:bodyPr/>
                    <a:lstStyle/>
                    <a:p>
                      <a:pPr algn="ctr"/>
                      <a:r>
                        <a:rPr lang="en-US" sz="2400" dirty="0" smtClean="0"/>
                        <a:t>[6]</a:t>
                      </a:r>
                      <a:endParaRPr lang="en-US" sz="2400" dirty="0"/>
                    </a:p>
                  </a:txBody>
                  <a:tcPr/>
                </a:tc>
                <a:extLst>
                  <a:ext uri="{0D108BD9-81ED-4DB2-BD59-A6C34878D82A}">
                    <a16:rowId xmlns:a16="http://schemas.microsoft.com/office/drawing/2014/main" val="10000"/>
                  </a:ext>
                </a:extLst>
              </a:tr>
              <a:tr h="443167">
                <a:tc>
                  <a:txBody>
                    <a:bodyPr/>
                    <a:lstStyle/>
                    <a:p>
                      <a:pPr algn="l"/>
                      <a:r>
                        <a:rPr lang="en-US" sz="2400" dirty="0" smtClean="0"/>
                        <a:t>Viewpoint (cars)</a:t>
                      </a:r>
                      <a:endParaRPr lang="en-US" sz="2400" dirty="0"/>
                    </a:p>
                  </a:txBody>
                  <a:tcPr/>
                </a:tc>
                <a:tc>
                  <a:txBody>
                    <a:bodyPr/>
                    <a:lstStyle/>
                    <a:p>
                      <a:pPr algn="ctr"/>
                      <a:r>
                        <a:rPr lang="en-US" sz="2400" b="1" dirty="0" smtClean="0"/>
                        <a:t>93.4%</a:t>
                      </a:r>
                      <a:endParaRPr lang="en-US" sz="2400" b="1" dirty="0"/>
                    </a:p>
                  </a:txBody>
                  <a:tcPr/>
                </a:tc>
                <a:tc>
                  <a:txBody>
                    <a:bodyPr/>
                    <a:lstStyle/>
                    <a:p>
                      <a:pPr algn="ctr"/>
                      <a:r>
                        <a:rPr lang="en-US" sz="2400" dirty="0" smtClean="0"/>
                        <a:t>85.4</a:t>
                      </a:r>
                      <a:endParaRPr lang="en-US" sz="2400" dirty="0"/>
                    </a:p>
                  </a:txBody>
                  <a:tcPr/>
                </a:tc>
                <a:tc>
                  <a:txBody>
                    <a:bodyPr/>
                    <a:lstStyle/>
                    <a:p>
                      <a:pPr algn="ctr"/>
                      <a:r>
                        <a:rPr lang="en-US" sz="2400" dirty="0" smtClean="0"/>
                        <a:t>85.3</a:t>
                      </a:r>
                      <a:endParaRPr lang="en-US" sz="2400" dirty="0"/>
                    </a:p>
                  </a:txBody>
                  <a:tcPr/>
                </a:tc>
                <a:tc>
                  <a:txBody>
                    <a:bodyPr/>
                    <a:lstStyle/>
                    <a:p>
                      <a:pPr algn="ctr"/>
                      <a:r>
                        <a:rPr lang="en-US" sz="2400" dirty="0" smtClean="0"/>
                        <a:t>81</a:t>
                      </a:r>
                      <a:endParaRPr lang="en-US" sz="2400" dirty="0"/>
                    </a:p>
                  </a:txBody>
                  <a:tcPr/>
                </a:tc>
                <a:tc>
                  <a:txBody>
                    <a:bodyPr/>
                    <a:lstStyle/>
                    <a:p>
                      <a:pPr algn="ctr"/>
                      <a:r>
                        <a:rPr lang="en-US" sz="2400" dirty="0" smtClean="0"/>
                        <a:t>70</a:t>
                      </a:r>
                      <a:endParaRPr lang="en-US" sz="2400" dirty="0"/>
                    </a:p>
                  </a:txBody>
                  <a:tcPr/>
                </a:tc>
                <a:tc>
                  <a:txBody>
                    <a:bodyPr/>
                    <a:lstStyle/>
                    <a:p>
                      <a:pPr algn="ctr"/>
                      <a:r>
                        <a:rPr lang="en-US" sz="2400" dirty="0" smtClean="0"/>
                        <a:t>67</a:t>
                      </a:r>
                      <a:endParaRPr lang="en-US" sz="2400" dirty="0"/>
                    </a:p>
                  </a:txBody>
                  <a:tcPr/>
                </a:tc>
                <a:tc>
                  <a:txBody>
                    <a:bodyPr/>
                    <a:lstStyle/>
                    <a:p>
                      <a:pPr algn="ctr"/>
                      <a:r>
                        <a:rPr lang="en-US" sz="2400" dirty="0" smtClean="0"/>
                        <a:t>48.5</a:t>
                      </a:r>
                      <a:endParaRPr lang="en-US" sz="2400" dirty="0"/>
                    </a:p>
                  </a:txBody>
                  <a:tcPr/>
                </a:tc>
                <a:extLst>
                  <a:ext uri="{0D108BD9-81ED-4DB2-BD59-A6C34878D82A}">
                    <a16:rowId xmlns:a16="http://schemas.microsoft.com/office/drawing/2014/main" val="10001"/>
                  </a:ext>
                </a:extLst>
              </a:tr>
            </a:tbl>
          </a:graphicData>
        </a:graphic>
      </p:graphicFrame>
      <p:graphicFrame>
        <p:nvGraphicFramePr>
          <p:cNvPr id="6" name="表格 3"/>
          <p:cNvGraphicFramePr>
            <a:graphicFrameLocks noGrp="1"/>
          </p:cNvGraphicFramePr>
          <p:nvPr>
            <p:extLst>
              <p:ext uri="{D42A27DB-BD31-4B8C-83A1-F6EECF244321}">
                <p14:modId xmlns:p14="http://schemas.microsoft.com/office/powerpoint/2010/main" val="1519248087"/>
              </p:ext>
            </p:extLst>
          </p:nvPr>
        </p:nvGraphicFramePr>
        <p:xfrm>
          <a:off x="2876115" y="2910156"/>
          <a:ext cx="7976362" cy="914400"/>
        </p:xfrm>
        <a:graphic>
          <a:graphicData uri="http://schemas.openxmlformats.org/drawingml/2006/table">
            <a:tbl>
              <a:tblPr firstRow="1" bandRow="1">
                <a:tableStyleId>{5C22544A-7EE6-4342-B048-85BDC9FD1C3A}</a:tableStyleId>
              </a:tblPr>
              <a:tblGrid>
                <a:gridCol w="2416345">
                  <a:extLst>
                    <a:ext uri="{9D8B030D-6E8A-4147-A177-3AD203B41FA5}">
                      <a16:colId xmlns:a16="http://schemas.microsoft.com/office/drawing/2014/main" val="20000"/>
                    </a:ext>
                  </a:extLst>
                </a:gridCol>
                <a:gridCol w="961879">
                  <a:extLst>
                    <a:ext uri="{9D8B030D-6E8A-4147-A177-3AD203B41FA5}">
                      <a16:colId xmlns:a16="http://schemas.microsoft.com/office/drawing/2014/main" val="20001"/>
                    </a:ext>
                  </a:extLst>
                </a:gridCol>
                <a:gridCol w="1782953">
                  <a:extLst>
                    <a:ext uri="{9D8B030D-6E8A-4147-A177-3AD203B41FA5}">
                      <a16:colId xmlns:a16="http://schemas.microsoft.com/office/drawing/2014/main" val="20002"/>
                    </a:ext>
                  </a:extLst>
                </a:gridCol>
                <a:gridCol w="1560477">
                  <a:extLst>
                    <a:ext uri="{9D8B030D-6E8A-4147-A177-3AD203B41FA5}">
                      <a16:colId xmlns:a16="http://schemas.microsoft.com/office/drawing/2014/main" val="20003"/>
                    </a:ext>
                  </a:extLst>
                </a:gridCol>
                <a:gridCol w="1254708">
                  <a:extLst>
                    <a:ext uri="{9D8B030D-6E8A-4147-A177-3AD203B41FA5}">
                      <a16:colId xmlns:a16="http://schemas.microsoft.com/office/drawing/2014/main" val="20004"/>
                    </a:ext>
                  </a:extLst>
                </a:gridCol>
              </a:tblGrid>
              <a:tr h="453207">
                <a:tc>
                  <a:txBody>
                    <a:bodyPr/>
                    <a:lstStyle/>
                    <a:p>
                      <a:pPr algn="l"/>
                      <a:r>
                        <a:rPr lang="en-US" sz="2400" dirty="0" smtClean="0"/>
                        <a:t>Method</a:t>
                      </a:r>
                      <a:endParaRPr lang="en-US" sz="2400" dirty="0"/>
                    </a:p>
                  </a:txBody>
                  <a:tcPr/>
                </a:tc>
                <a:tc>
                  <a:txBody>
                    <a:bodyPr/>
                    <a:lstStyle/>
                    <a:p>
                      <a:pPr algn="ctr"/>
                      <a:r>
                        <a:rPr lang="en-US" sz="2400" dirty="0" smtClean="0"/>
                        <a:t>Ours</a:t>
                      </a:r>
                      <a:endParaRPr lang="en-US" sz="2400" dirty="0"/>
                    </a:p>
                  </a:txBody>
                  <a:tcPr/>
                </a:tc>
                <a:tc>
                  <a:txBody>
                    <a:bodyPr/>
                    <a:lstStyle/>
                    <a:p>
                      <a:pPr algn="ctr"/>
                      <a:r>
                        <a:rPr lang="en-US" sz="2000" dirty="0" smtClean="0"/>
                        <a:t>Ours - baseline</a:t>
                      </a:r>
                      <a:endParaRPr lang="en-US" sz="2000" dirty="0"/>
                    </a:p>
                  </a:txBody>
                  <a:tcPr/>
                </a:tc>
                <a:tc>
                  <a:txBody>
                    <a:bodyPr/>
                    <a:lstStyle/>
                    <a:p>
                      <a:pPr algn="ctr"/>
                      <a:r>
                        <a:rPr lang="en-US" sz="2400" dirty="0" smtClean="0"/>
                        <a:t>DPM [7]</a:t>
                      </a:r>
                      <a:endParaRPr lang="en-US" sz="2400" dirty="0"/>
                    </a:p>
                  </a:txBody>
                  <a:tcPr/>
                </a:tc>
                <a:tc>
                  <a:txBody>
                    <a:bodyPr/>
                    <a:lstStyle/>
                    <a:p>
                      <a:pPr algn="ctr"/>
                      <a:r>
                        <a:rPr lang="en-US" sz="2400" dirty="0" smtClean="0"/>
                        <a:t>[8]</a:t>
                      </a:r>
                      <a:endParaRPr lang="en-US" sz="2400" dirty="0"/>
                    </a:p>
                  </a:txBody>
                  <a:tcPr/>
                </a:tc>
                <a:extLst>
                  <a:ext uri="{0D108BD9-81ED-4DB2-BD59-A6C34878D82A}">
                    <a16:rowId xmlns:a16="http://schemas.microsoft.com/office/drawing/2014/main" val="10000"/>
                  </a:ext>
                </a:extLst>
              </a:tr>
              <a:tr h="443431">
                <a:tc>
                  <a:txBody>
                    <a:bodyPr/>
                    <a:lstStyle/>
                    <a:p>
                      <a:pPr algn="l"/>
                      <a:r>
                        <a:rPr lang="en-US" sz="2400" dirty="0" smtClean="0"/>
                        <a:t>Viewpoint (cars)</a:t>
                      </a:r>
                      <a:endParaRPr lang="en-US" sz="2400" dirty="0"/>
                    </a:p>
                  </a:txBody>
                  <a:tcPr/>
                </a:tc>
                <a:tc>
                  <a:txBody>
                    <a:bodyPr/>
                    <a:lstStyle/>
                    <a:p>
                      <a:pPr algn="ctr"/>
                      <a:r>
                        <a:rPr lang="en-US" sz="2400" b="1" dirty="0" smtClean="0"/>
                        <a:t>64.8%</a:t>
                      </a:r>
                      <a:endParaRPr lang="en-US" sz="2400" b="1" dirty="0"/>
                    </a:p>
                  </a:txBody>
                  <a:tcPr/>
                </a:tc>
                <a:tc>
                  <a:txBody>
                    <a:bodyPr/>
                    <a:lstStyle/>
                    <a:p>
                      <a:pPr algn="ctr"/>
                      <a:r>
                        <a:rPr lang="en-US" sz="2400" dirty="0" smtClean="0"/>
                        <a:t>58.1</a:t>
                      </a:r>
                      <a:endParaRPr lang="en-US" sz="2400" dirty="0"/>
                    </a:p>
                  </a:txBody>
                  <a:tcPr/>
                </a:tc>
                <a:tc>
                  <a:txBody>
                    <a:bodyPr/>
                    <a:lstStyle/>
                    <a:p>
                      <a:pPr algn="ctr"/>
                      <a:r>
                        <a:rPr lang="en-US" sz="2400" dirty="0" smtClean="0"/>
                        <a:t>56.6</a:t>
                      </a:r>
                      <a:endParaRPr lang="en-US" sz="2400" dirty="0"/>
                    </a:p>
                  </a:txBody>
                  <a:tcPr/>
                </a:tc>
                <a:tc>
                  <a:txBody>
                    <a:bodyPr/>
                    <a:lstStyle/>
                    <a:p>
                      <a:pPr algn="ctr"/>
                      <a:r>
                        <a:rPr lang="en-US" sz="2400" dirty="0" smtClean="0"/>
                        <a:t>41.6</a:t>
                      </a:r>
                      <a:endParaRPr lang="en-US" sz="2400" dirty="0"/>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261724" y="1711776"/>
            <a:ext cx="2503507" cy="830997"/>
          </a:xfrm>
          <a:prstGeom prst="rect">
            <a:avLst/>
          </a:prstGeom>
          <a:noFill/>
        </p:spPr>
        <p:txBody>
          <a:bodyPr wrap="none" rtlCol="0">
            <a:spAutoFit/>
          </a:bodyPr>
          <a:lstStyle/>
          <a:p>
            <a:pPr algn="ctr"/>
            <a:r>
              <a:rPr lang="en-US" sz="1600" b="1" dirty="0" smtClean="0"/>
              <a:t>Cars from </a:t>
            </a:r>
          </a:p>
          <a:p>
            <a:pPr algn="ctr"/>
            <a:r>
              <a:rPr lang="en-US" sz="1600" b="1" dirty="0" smtClean="0"/>
              <a:t>3D Object dataset</a:t>
            </a:r>
          </a:p>
          <a:p>
            <a:pPr algn="ctr"/>
            <a:r>
              <a:rPr lang="en-US" sz="1600" dirty="0" smtClean="0"/>
              <a:t>[</a:t>
            </a:r>
            <a:r>
              <a:rPr lang="en-US" sz="1600" dirty="0" err="1" smtClean="0"/>
              <a:t>Savarese</a:t>
            </a:r>
            <a:r>
              <a:rPr lang="en-US" sz="1600" dirty="0" smtClean="0"/>
              <a:t> &amp; </a:t>
            </a:r>
            <a:r>
              <a:rPr lang="en-US" sz="1600" dirty="0" err="1" smtClean="0"/>
              <a:t>Fei-Fei</a:t>
            </a:r>
            <a:r>
              <a:rPr lang="en-US" sz="1600" dirty="0"/>
              <a:t> </a:t>
            </a:r>
            <a:r>
              <a:rPr lang="en-US" sz="1600" dirty="0" smtClean="0"/>
              <a:t>ICCV’07]</a:t>
            </a:r>
          </a:p>
        </p:txBody>
      </p:sp>
      <p:sp>
        <p:nvSpPr>
          <p:cNvPr id="9" name="TextBox 8"/>
          <p:cNvSpPr txBox="1"/>
          <p:nvPr/>
        </p:nvSpPr>
        <p:spPr>
          <a:xfrm>
            <a:off x="399921" y="2981617"/>
            <a:ext cx="2226939" cy="830997"/>
          </a:xfrm>
          <a:prstGeom prst="rect">
            <a:avLst/>
          </a:prstGeom>
          <a:noFill/>
        </p:spPr>
        <p:txBody>
          <a:bodyPr wrap="square" rtlCol="0">
            <a:spAutoFit/>
          </a:bodyPr>
          <a:lstStyle/>
          <a:p>
            <a:pPr algn="ctr"/>
            <a:r>
              <a:rPr lang="en-US" sz="1600" b="1" dirty="0" smtClean="0"/>
              <a:t>Cars from</a:t>
            </a:r>
          </a:p>
          <a:p>
            <a:pPr algn="ctr"/>
            <a:r>
              <a:rPr lang="en-US" sz="1600" b="1" dirty="0" smtClean="0"/>
              <a:t>EPFL dataset</a:t>
            </a:r>
          </a:p>
          <a:p>
            <a:pPr algn="ctr"/>
            <a:r>
              <a:rPr lang="en-US" sz="1600" dirty="0" smtClean="0"/>
              <a:t>[</a:t>
            </a:r>
            <a:r>
              <a:rPr lang="en-US" sz="1600" dirty="0" err="1" smtClean="0"/>
              <a:t>Ozuysal</a:t>
            </a:r>
            <a:r>
              <a:rPr lang="en-US" sz="1600" dirty="0" smtClean="0"/>
              <a:t> et al. CVPR’09]</a:t>
            </a:r>
          </a:p>
        </p:txBody>
      </p:sp>
      <p:graphicFrame>
        <p:nvGraphicFramePr>
          <p:cNvPr id="10" name="表格 3"/>
          <p:cNvGraphicFramePr>
            <a:graphicFrameLocks noGrp="1"/>
          </p:cNvGraphicFramePr>
          <p:nvPr>
            <p:extLst>
              <p:ext uri="{D42A27DB-BD31-4B8C-83A1-F6EECF244321}">
                <p14:modId xmlns:p14="http://schemas.microsoft.com/office/powerpoint/2010/main" val="2446263298"/>
              </p:ext>
            </p:extLst>
          </p:nvPr>
        </p:nvGraphicFramePr>
        <p:xfrm>
          <a:off x="2876115" y="4156193"/>
          <a:ext cx="6843552" cy="914400"/>
        </p:xfrm>
        <a:graphic>
          <a:graphicData uri="http://schemas.openxmlformats.org/drawingml/2006/table">
            <a:tbl>
              <a:tblPr firstRow="1" bandRow="1">
                <a:tableStyleId>{5C22544A-7EE6-4342-B048-85BDC9FD1C3A}</a:tableStyleId>
              </a:tblPr>
              <a:tblGrid>
                <a:gridCol w="1815286">
                  <a:extLst>
                    <a:ext uri="{9D8B030D-6E8A-4147-A177-3AD203B41FA5}">
                      <a16:colId xmlns:a16="http://schemas.microsoft.com/office/drawing/2014/main" val="20000"/>
                    </a:ext>
                  </a:extLst>
                </a:gridCol>
                <a:gridCol w="1624203">
                  <a:extLst>
                    <a:ext uri="{9D8B030D-6E8A-4147-A177-3AD203B41FA5}">
                      <a16:colId xmlns:a16="http://schemas.microsoft.com/office/drawing/2014/main" val="20001"/>
                    </a:ext>
                  </a:extLst>
                </a:gridCol>
                <a:gridCol w="1815286">
                  <a:extLst>
                    <a:ext uri="{9D8B030D-6E8A-4147-A177-3AD203B41FA5}">
                      <a16:colId xmlns:a16="http://schemas.microsoft.com/office/drawing/2014/main" val="20002"/>
                    </a:ext>
                  </a:extLst>
                </a:gridCol>
                <a:gridCol w="1588777">
                  <a:extLst>
                    <a:ext uri="{9D8B030D-6E8A-4147-A177-3AD203B41FA5}">
                      <a16:colId xmlns:a16="http://schemas.microsoft.com/office/drawing/2014/main" val="20003"/>
                    </a:ext>
                  </a:extLst>
                </a:gridCol>
              </a:tblGrid>
              <a:tr h="427767">
                <a:tc>
                  <a:txBody>
                    <a:bodyPr/>
                    <a:lstStyle/>
                    <a:p>
                      <a:pPr algn="l"/>
                      <a:r>
                        <a:rPr lang="en-US" sz="2400" dirty="0" smtClean="0"/>
                        <a:t>Method</a:t>
                      </a:r>
                      <a:endParaRPr lang="en-US" sz="2400" dirty="0"/>
                    </a:p>
                  </a:txBody>
                  <a:tcPr/>
                </a:tc>
                <a:tc>
                  <a:txBody>
                    <a:bodyPr/>
                    <a:lstStyle/>
                    <a:p>
                      <a:pPr algn="ctr"/>
                      <a:r>
                        <a:rPr lang="en-US" sz="2400" dirty="0" smtClean="0"/>
                        <a:t>Ours</a:t>
                      </a:r>
                      <a:endParaRPr lang="en-US" sz="2400" dirty="0"/>
                    </a:p>
                  </a:txBody>
                  <a:tcPr/>
                </a:tc>
                <a:tc>
                  <a:txBody>
                    <a:bodyPr/>
                    <a:lstStyle/>
                    <a:p>
                      <a:pPr algn="ctr"/>
                      <a:r>
                        <a:rPr lang="en-US" sz="2000" dirty="0" smtClean="0"/>
                        <a:t>Ours - baseline</a:t>
                      </a:r>
                      <a:endParaRPr lang="en-US" sz="2000" dirty="0"/>
                    </a:p>
                  </a:txBody>
                  <a:tcPr/>
                </a:tc>
                <a:tc>
                  <a:txBody>
                    <a:bodyPr/>
                    <a:lstStyle/>
                    <a:p>
                      <a:pPr algn="ctr"/>
                      <a:r>
                        <a:rPr lang="en-US" sz="2400" dirty="0" smtClean="0"/>
                        <a:t>DPM [7]</a:t>
                      </a:r>
                      <a:endParaRPr lang="en-US" sz="2400" dirty="0"/>
                    </a:p>
                  </a:txBody>
                  <a:tcPr/>
                </a:tc>
                <a:extLst>
                  <a:ext uri="{0D108BD9-81ED-4DB2-BD59-A6C34878D82A}">
                    <a16:rowId xmlns:a16="http://schemas.microsoft.com/office/drawing/2014/main" val="10000"/>
                  </a:ext>
                </a:extLst>
              </a:tr>
              <a:tr h="387662">
                <a:tc>
                  <a:txBody>
                    <a:bodyPr/>
                    <a:lstStyle/>
                    <a:p>
                      <a:pPr algn="l"/>
                      <a:r>
                        <a:rPr lang="en-US" sz="2400" dirty="0" smtClean="0"/>
                        <a:t>Viewpoint</a:t>
                      </a:r>
                      <a:endParaRPr lang="en-US" sz="2400" dirty="0"/>
                    </a:p>
                  </a:txBody>
                  <a:tcPr/>
                </a:tc>
                <a:tc>
                  <a:txBody>
                    <a:bodyPr/>
                    <a:lstStyle/>
                    <a:p>
                      <a:pPr algn="ctr"/>
                      <a:r>
                        <a:rPr lang="en-US" sz="2400" b="1" dirty="0" smtClean="0"/>
                        <a:t>63.4%</a:t>
                      </a:r>
                      <a:endParaRPr lang="en-US" sz="2400" b="1" dirty="0"/>
                    </a:p>
                  </a:txBody>
                  <a:tcPr/>
                </a:tc>
                <a:tc>
                  <a:txBody>
                    <a:bodyPr/>
                    <a:lstStyle/>
                    <a:p>
                      <a:pPr algn="ctr"/>
                      <a:r>
                        <a:rPr lang="en-US" sz="2400" dirty="0" smtClean="0"/>
                        <a:t>34.0</a:t>
                      </a:r>
                      <a:endParaRPr lang="en-US" sz="2400" dirty="0"/>
                    </a:p>
                  </a:txBody>
                  <a:tcPr/>
                </a:tc>
                <a:tc>
                  <a:txBody>
                    <a:bodyPr/>
                    <a:lstStyle/>
                    <a:p>
                      <a:pPr algn="ctr"/>
                      <a:r>
                        <a:rPr lang="en-US" sz="2400" dirty="0" smtClean="0"/>
                        <a:t>49.5</a:t>
                      </a:r>
                      <a:endParaRPr lang="en-US" sz="2400" dirty="0"/>
                    </a:p>
                  </a:txBody>
                  <a:tcPr/>
                </a:tc>
                <a:extLst>
                  <a:ext uri="{0D108BD9-81ED-4DB2-BD59-A6C34878D82A}">
                    <a16:rowId xmlns:a16="http://schemas.microsoft.com/office/drawing/2014/main" val="10001"/>
                  </a:ext>
                </a:extLst>
              </a:tr>
            </a:tbl>
          </a:graphicData>
        </a:graphic>
      </p:graphicFrame>
      <p:sp>
        <p:nvSpPr>
          <p:cNvPr id="11" name="TextBox 10"/>
          <p:cNvSpPr txBox="1"/>
          <p:nvPr/>
        </p:nvSpPr>
        <p:spPr>
          <a:xfrm>
            <a:off x="150666" y="4197895"/>
            <a:ext cx="2725618" cy="830997"/>
          </a:xfrm>
          <a:prstGeom prst="rect">
            <a:avLst/>
          </a:prstGeom>
          <a:noFill/>
        </p:spPr>
        <p:txBody>
          <a:bodyPr wrap="none" rtlCol="0">
            <a:spAutoFit/>
          </a:bodyPr>
          <a:lstStyle/>
          <a:p>
            <a:pPr algn="ctr"/>
            <a:r>
              <a:rPr lang="en-US" sz="1600" b="1" dirty="0" smtClean="0"/>
              <a:t>Chairs, tables, sofas and beds </a:t>
            </a:r>
          </a:p>
          <a:p>
            <a:pPr algn="ctr"/>
            <a:r>
              <a:rPr lang="en-US" sz="1600" b="1" dirty="0" smtClean="0"/>
              <a:t>from IMAGE NET </a:t>
            </a:r>
          </a:p>
          <a:p>
            <a:pPr marL="0" lvl="1" algn="ctr"/>
            <a:r>
              <a:rPr lang="en-US" sz="1600" dirty="0"/>
              <a:t>[Deng et al.  </a:t>
            </a:r>
            <a:r>
              <a:rPr lang="en-US" sz="1600" dirty="0" smtClean="0"/>
              <a:t>CVPR’09]</a:t>
            </a:r>
            <a:endParaRPr lang="en-US" sz="1600" dirty="0"/>
          </a:p>
        </p:txBody>
      </p:sp>
      <p:sp>
        <p:nvSpPr>
          <p:cNvPr id="14" name="Rectangle 13"/>
          <p:cNvSpPr/>
          <p:nvPr/>
        </p:nvSpPr>
        <p:spPr>
          <a:xfrm>
            <a:off x="5155112" y="2117560"/>
            <a:ext cx="1085267" cy="425213"/>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694026" y="4654454"/>
            <a:ext cx="1562395" cy="374438"/>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50666" y="5189398"/>
            <a:ext cx="9296400" cy="1754326"/>
          </a:xfrm>
          <a:prstGeom prst="rect">
            <a:avLst/>
          </a:prstGeom>
          <a:noFill/>
        </p:spPr>
        <p:txBody>
          <a:bodyPr wrap="square" rtlCol="0">
            <a:spAutoFit/>
          </a:bodyPr>
          <a:lstStyle/>
          <a:p>
            <a:r>
              <a:rPr lang="en-US" sz="1200" dirty="0" smtClean="0"/>
              <a:t>[1] </a:t>
            </a:r>
            <a:r>
              <a:rPr lang="en-US" sz="1200" dirty="0"/>
              <a:t>N. </a:t>
            </a:r>
            <a:r>
              <a:rPr lang="en-US" sz="1200" dirty="0" err="1"/>
              <a:t>Payet</a:t>
            </a:r>
            <a:r>
              <a:rPr lang="en-US" sz="1200" dirty="0"/>
              <a:t> and S. </a:t>
            </a:r>
            <a:r>
              <a:rPr lang="en-US" sz="1200" dirty="0" err="1"/>
              <a:t>Todorovic</a:t>
            </a:r>
            <a:r>
              <a:rPr lang="en-US" sz="1200" dirty="0"/>
              <a:t>. From contours to 3d object detection </a:t>
            </a:r>
            <a:r>
              <a:rPr lang="en-US" sz="1200" dirty="0" smtClean="0"/>
              <a:t>and pose </a:t>
            </a:r>
            <a:r>
              <a:rPr lang="en-US" sz="1200" dirty="0"/>
              <a:t>estimation. In ICCV, 2011</a:t>
            </a:r>
            <a:r>
              <a:rPr lang="en-US" sz="1200" dirty="0" smtClean="0"/>
              <a:t>.</a:t>
            </a:r>
          </a:p>
          <a:p>
            <a:r>
              <a:rPr lang="en-US" sz="1200" dirty="0" smtClean="0"/>
              <a:t>[2] </a:t>
            </a:r>
            <a:r>
              <a:rPr lang="en-US" sz="1200" dirty="0"/>
              <a:t>D. </a:t>
            </a:r>
            <a:r>
              <a:rPr lang="en-US" sz="1200" dirty="0" err="1"/>
              <a:t>Glasner</a:t>
            </a:r>
            <a:r>
              <a:rPr lang="en-US" sz="1200" dirty="0"/>
              <a:t>, M. </a:t>
            </a:r>
            <a:r>
              <a:rPr lang="en-US" sz="1200" dirty="0" err="1"/>
              <a:t>Galun</a:t>
            </a:r>
            <a:r>
              <a:rPr lang="en-US" sz="1200" dirty="0"/>
              <a:t>, S. Alpert, R. </a:t>
            </a:r>
            <a:r>
              <a:rPr lang="en-US" sz="1200" dirty="0" err="1"/>
              <a:t>Basri</a:t>
            </a:r>
            <a:r>
              <a:rPr lang="en-US" sz="1200" dirty="0"/>
              <a:t>, and G. </a:t>
            </a:r>
            <a:r>
              <a:rPr lang="en-US" sz="1200" dirty="0" err="1" smtClean="0"/>
              <a:t>Shakhnarovich</a:t>
            </a:r>
            <a:r>
              <a:rPr lang="en-US" sz="1200" dirty="0" smtClean="0"/>
              <a:t>. Viewpoint-aware </a:t>
            </a:r>
            <a:r>
              <a:rPr lang="en-US" sz="1200" dirty="0"/>
              <a:t>object detection and pose estimation. In </a:t>
            </a:r>
            <a:r>
              <a:rPr lang="en-US" sz="1200" dirty="0" smtClean="0"/>
              <a:t>ICCV, 2011.</a:t>
            </a:r>
          </a:p>
          <a:p>
            <a:r>
              <a:rPr lang="en-US" sz="1200" dirty="0" smtClean="0"/>
              <a:t>[3] </a:t>
            </a:r>
            <a:r>
              <a:rPr lang="en-US" sz="1200" dirty="0"/>
              <a:t>M. Stark, M. </a:t>
            </a:r>
            <a:r>
              <a:rPr lang="en-US" sz="1200" dirty="0" err="1"/>
              <a:t>Goesele</a:t>
            </a:r>
            <a:r>
              <a:rPr lang="en-US" sz="1200" dirty="0"/>
              <a:t>, and B. </a:t>
            </a:r>
            <a:r>
              <a:rPr lang="en-US" sz="1200" dirty="0" err="1"/>
              <a:t>Schiele</a:t>
            </a:r>
            <a:r>
              <a:rPr lang="en-US" sz="1200" dirty="0"/>
              <a:t>. Back to the future: </a:t>
            </a:r>
            <a:r>
              <a:rPr lang="en-US" sz="1200" dirty="0" smtClean="0"/>
              <a:t>Learning shape </a:t>
            </a:r>
            <a:r>
              <a:rPr lang="en-US" sz="1200" dirty="0"/>
              <a:t>models from 3d cad data. In BMVC, 2010</a:t>
            </a:r>
            <a:r>
              <a:rPr lang="en-US" sz="1200" dirty="0" smtClean="0"/>
              <a:t>.</a:t>
            </a:r>
          </a:p>
          <a:p>
            <a:r>
              <a:rPr lang="en-US" sz="1200" dirty="0" smtClean="0"/>
              <a:t>[4] </a:t>
            </a:r>
            <a:r>
              <a:rPr lang="en-US" sz="1200" dirty="0"/>
              <a:t>J. </a:t>
            </a:r>
            <a:r>
              <a:rPr lang="en-US" sz="1200" dirty="0" err="1"/>
              <a:t>Liebelt</a:t>
            </a:r>
            <a:r>
              <a:rPr lang="en-US" sz="1200" dirty="0"/>
              <a:t> and C. </a:t>
            </a:r>
            <a:r>
              <a:rPr lang="en-US" sz="1200" dirty="0" err="1"/>
              <a:t>Schmid</a:t>
            </a:r>
            <a:r>
              <a:rPr lang="en-US" sz="1200" dirty="0"/>
              <a:t>. Multi-view object class detection with </a:t>
            </a:r>
            <a:r>
              <a:rPr lang="en-US" sz="1200" dirty="0" smtClean="0"/>
              <a:t>a </a:t>
            </a:r>
            <a:r>
              <a:rPr lang="it-IT" sz="1200" dirty="0" smtClean="0"/>
              <a:t>3D </a:t>
            </a:r>
            <a:r>
              <a:rPr lang="it-IT" sz="1200" dirty="0"/>
              <a:t>geometric model. In CVPR, 2010</a:t>
            </a:r>
            <a:r>
              <a:rPr lang="it-IT" sz="1200" dirty="0" smtClean="0"/>
              <a:t>.</a:t>
            </a:r>
          </a:p>
          <a:p>
            <a:r>
              <a:rPr lang="it-IT" sz="1200" dirty="0" smtClean="0"/>
              <a:t>[5] </a:t>
            </a:r>
            <a:r>
              <a:rPr lang="en-US" sz="1200" dirty="0"/>
              <a:t>H. Su, M. Sun, L. </a:t>
            </a:r>
            <a:r>
              <a:rPr lang="en-US" sz="1200" dirty="0" err="1"/>
              <a:t>Fei-Fei</a:t>
            </a:r>
            <a:r>
              <a:rPr lang="en-US" sz="1200" dirty="0"/>
              <a:t>, and S. </a:t>
            </a:r>
            <a:r>
              <a:rPr lang="en-US" sz="1200" dirty="0" err="1"/>
              <a:t>Savarese</a:t>
            </a:r>
            <a:r>
              <a:rPr lang="en-US" sz="1200" dirty="0"/>
              <a:t>. Learning a dense </a:t>
            </a:r>
            <a:r>
              <a:rPr lang="en-US" sz="1200" dirty="0" err="1" smtClean="0"/>
              <a:t>multiview</a:t>
            </a:r>
            <a:r>
              <a:rPr lang="en-US" sz="1200" dirty="0" smtClean="0"/>
              <a:t> representation </a:t>
            </a:r>
            <a:r>
              <a:rPr lang="en-US" sz="1200" dirty="0"/>
              <a:t>for detection, viewpoint </a:t>
            </a:r>
            <a:r>
              <a:rPr lang="en-US" sz="1200" dirty="0" smtClean="0"/>
              <a:t>classification. </a:t>
            </a:r>
            <a:r>
              <a:rPr lang="en-US" sz="1200" dirty="0"/>
              <a:t>In ICCV, 2009</a:t>
            </a:r>
            <a:r>
              <a:rPr lang="en-US" sz="1200" dirty="0" smtClean="0"/>
              <a:t>.</a:t>
            </a:r>
          </a:p>
          <a:p>
            <a:r>
              <a:rPr lang="en-US" sz="1200" dirty="0" smtClean="0"/>
              <a:t>[6] </a:t>
            </a:r>
            <a:r>
              <a:rPr lang="en-US" sz="1200" dirty="0"/>
              <a:t>M. </a:t>
            </a:r>
            <a:r>
              <a:rPr lang="en-US" sz="1200" dirty="0" err="1"/>
              <a:t>Arie-Nachimson</a:t>
            </a:r>
            <a:r>
              <a:rPr lang="en-US" sz="1200" dirty="0"/>
              <a:t> and R. </a:t>
            </a:r>
            <a:r>
              <a:rPr lang="en-US" sz="1200" dirty="0" err="1"/>
              <a:t>Basri</a:t>
            </a:r>
            <a:r>
              <a:rPr lang="en-US" sz="1200" dirty="0"/>
              <a:t>. Constructing implicit 3d </a:t>
            </a:r>
            <a:r>
              <a:rPr lang="en-US" sz="1200" dirty="0" smtClean="0"/>
              <a:t>shape models </a:t>
            </a:r>
            <a:r>
              <a:rPr lang="en-US" sz="1200" dirty="0"/>
              <a:t>for pose estimation. In ICCV, 2009</a:t>
            </a:r>
            <a:r>
              <a:rPr lang="en-US" sz="1200" dirty="0" smtClean="0"/>
              <a:t>.</a:t>
            </a:r>
          </a:p>
          <a:p>
            <a:r>
              <a:rPr lang="en-US" sz="1200" dirty="0" smtClean="0"/>
              <a:t>[7] </a:t>
            </a:r>
            <a:r>
              <a:rPr lang="en-US" sz="1200" dirty="0"/>
              <a:t>P. </a:t>
            </a:r>
            <a:r>
              <a:rPr lang="en-US" sz="1200" dirty="0" smtClean="0"/>
              <a:t>Felzenszwalb</a:t>
            </a:r>
            <a:r>
              <a:rPr lang="en-US" sz="1200" dirty="0"/>
              <a:t>, R. </a:t>
            </a:r>
            <a:r>
              <a:rPr lang="en-US" sz="1200" dirty="0" err="1" smtClean="0"/>
              <a:t>Girshick</a:t>
            </a:r>
            <a:r>
              <a:rPr lang="en-US" sz="1200" dirty="0"/>
              <a:t>, D. </a:t>
            </a:r>
            <a:r>
              <a:rPr lang="en-US" sz="1200" dirty="0" err="1"/>
              <a:t>McAllester</a:t>
            </a:r>
            <a:r>
              <a:rPr lang="en-US" sz="1200" dirty="0"/>
              <a:t>, and D. </a:t>
            </a:r>
            <a:r>
              <a:rPr lang="en-US" sz="1200" dirty="0" err="1"/>
              <a:t>Ramanan</a:t>
            </a:r>
            <a:r>
              <a:rPr lang="en-US" sz="1200" dirty="0"/>
              <a:t>. Object detection with discriminatively trained part-based models. TPAMI, 2010.</a:t>
            </a:r>
          </a:p>
          <a:p>
            <a:r>
              <a:rPr lang="en-US" sz="1200" dirty="0" smtClean="0"/>
              <a:t>[8] </a:t>
            </a:r>
            <a:r>
              <a:rPr lang="en-US" sz="1200" dirty="0"/>
              <a:t>M. </a:t>
            </a:r>
            <a:r>
              <a:rPr lang="en-US" sz="1200" dirty="0" err="1"/>
              <a:t>Ozuysal</a:t>
            </a:r>
            <a:r>
              <a:rPr lang="en-US" sz="1200" dirty="0"/>
              <a:t>, V. </a:t>
            </a:r>
            <a:r>
              <a:rPr lang="en-US" sz="1200" dirty="0" err="1"/>
              <a:t>Lepetit</a:t>
            </a:r>
            <a:r>
              <a:rPr lang="en-US" sz="1200" dirty="0"/>
              <a:t>, and P. </a:t>
            </a:r>
            <a:r>
              <a:rPr lang="en-US" sz="1200" dirty="0" err="1"/>
              <a:t>Fua</a:t>
            </a:r>
            <a:r>
              <a:rPr lang="en-US" sz="1200" dirty="0"/>
              <a:t>. Pose estimation for category specific </a:t>
            </a:r>
            <a:r>
              <a:rPr lang="en-US" sz="1200" dirty="0" err="1"/>
              <a:t>multiview</a:t>
            </a:r>
            <a:r>
              <a:rPr lang="en-US" sz="1200" dirty="0"/>
              <a:t> object localization. In CVPR, 2009.</a:t>
            </a:r>
          </a:p>
          <a:p>
            <a:endParaRPr lang="en-US" sz="1200" dirty="0"/>
          </a:p>
        </p:txBody>
      </p:sp>
      <p:sp>
        <p:nvSpPr>
          <p:cNvPr id="17" name="内容占位符 2"/>
          <p:cNvSpPr txBox="1">
            <a:spLocks/>
          </p:cNvSpPr>
          <p:nvPr/>
        </p:nvSpPr>
        <p:spPr>
          <a:xfrm>
            <a:off x="150666" y="1093886"/>
            <a:ext cx="11257645"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Best results upon publication in pose estimation and 3D part estimation</a:t>
            </a:r>
            <a:endParaRPr lang="en-US" sz="2800" dirty="0"/>
          </a:p>
        </p:txBody>
      </p:sp>
      <p:sp>
        <p:nvSpPr>
          <p:cNvPr id="18" name="Rectangle 17"/>
          <p:cNvSpPr/>
          <p:nvPr/>
        </p:nvSpPr>
        <p:spPr>
          <a:xfrm>
            <a:off x="5292834" y="3356868"/>
            <a:ext cx="963587" cy="425987"/>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66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Layout Model</a:t>
            </a:r>
            <a:endParaRPr lang="en-US" dirty="0"/>
          </a:p>
        </p:txBody>
      </p:sp>
      <p:sp>
        <p:nvSpPr>
          <p:cNvPr id="5" name="Slide Number Placeholder 4"/>
          <p:cNvSpPr>
            <a:spLocks noGrp="1"/>
          </p:cNvSpPr>
          <p:nvPr>
            <p:ph type="sldNum" sz="quarter" idx="12"/>
          </p:nvPr>
        </p:nvSpPr>
        <p:spPr/>
        <p:txBody>
          <a:bodyPr/>
          <a:lstStyle/>
          <a:p>
            <a:fld id="{372B852B-FCF0-48F3-89AD-35EE9A2AAEEC}" type="slidenum">
              <a:rPr lang="en-US" smtClean="0"/>
              <a:t>31</a:t>
            </a:fld>
            <a:endParaRPr lang="en-US"/>
          </a:p>
        </p:txBody>
      </p:sp>
      <p:pic>
        <p:nvPicPr>
          <p:cNvPr id="40" name="图片 30" descr="0464.jpg"/>
          <p:cNvPicPr>
            <a:picLocks noChangeAspect="1"/>
          </p:cNvPicPr>
          <p:nvPr/>
        </p:nvPicPr>
        <p:blipFill>
          <a:blip r:embed="rId2"/>
          <a:stretch>
            <a:fillRect/>
          </a:stretch>
        </p:blipFill>
        <p:spPr>
          <a:xfrm>
            <a:off x="4848623" y="1597422"/>
            <a:ext cx="2735671" cy="2051753"/>
          </a:xfrm>
          <a:prstGeom prst="rect">
            <a:avLst/>
          </a:prstGeom>
        </p:spPr>
      </p:pic>
      <p:pic>
        <p:nvPicPr>
          <p:cNvPr id="41" name="图片 27" descr="0377.jpg"/>
          <p:cNvPicPr>
            <a:picLocks noChangeAspect="1"/>
          </p:cNvPicPr>
          <p:nvPr/>
        </p:nvPicPr>
        <p:blipFill>
          <a:blip r:embed="rId3"/>
          <a:stretch>
            <a:fillRect/>
          </a:stretch>
        </p:blipFill>
        <p:spPr>
          <a:xfrm>
            <a:off x="1542645" y="1611150"/>
            <a:ext cx="2720670" cy="2040502"/>
          </a:xfrm>
          <a:prstGeom prst="rect">
            <a:avLst/>
          </a:prstGeom>
        </p:spPr>
      </p:pic>
      <p:sp>
        <p:nvSpPr>
          <p:cNvPr id="42" name="任意多边形 29"/>
          <p:cNvSpPr/>
          <p:nvPr/>
        </p:nvSpPr>
        <p:spPr>
          <a:xfrm>
            <a:off x="2191131" y="1756024"/>
            <a:ext cx="1440920" cy="1715382"/>
          </a:xfrm>
          <a:custGeom>
            <a:avLst/>
            <a:gdLst>
              <a:gd name="connsiteX0" fmla="*/ 1235033 w 1246909"/>
              <a:gd name="connsiteY0" fmla="*/ 0 h 1484416"/>
              <a:gd name="connsiteX1" fmla="*/ 0 w 1246909"/>
              <a:gd name="connsiteY1" fmla="*/ 581891 h 1484416"/>
              <a:gd name="connsiteX2" fmla="*/ 0 w 1246909"/>
              <a:gd name="connsiteY2" fmla="*/ 1484416 h 1484416"/>
              <a:gd name="connsiteX3" fmla="*/ 1246909 w 1246909"/>
              <a:gd name="connsiteY3" fmla="*/ 819397 h 1484416"/>
              <a:gd name="connsiteX4" fmla="*/ 1235033 w 1246909"/>
              <a:gd name="connsiteY4" fmla="*/ 0 h 148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909" h="1484416">
                <a:moveTo>
                  <a:pt x="1235033" y="0"/>
                </a:moveTo>
                <a:lnTo>
                  <a:pt x="0" y="581891"/>
                </a:lnTo>
                <a:lnTo>
                  <a:pt x="0" y="1484416"/>
                </a:lnTo>
                <a:lnTo>
                  <a:pt x="1246909" y="819397"/>
                </a:lnTo>
                <a:lnTo>
                  <a:pt x="1235033"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矩形 28"/>
          <p:cNvSpPr/>
          <p:nvPr/>
        </p:nvSpPr>
        <p:spPr>
          <a:xfrm>
            <a:off x="2191141" y="1756024"/>
            <a:ext cx="1440920" cy="1715382"/>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矩形 31"/>
          <p:cNvSpPr/>
          <p:nvPr/>
        </p:nvSpPr>
        <p:spPr>
          <a:xfrm>
            <a:off x="5292543" y="1948147"/>
            <a:ext cx="1934950" cy="1221351"/>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任意多边形 32"/>
          <p:cNvSpPr/>
          <p:nvPr/>
        </p:nvSpPr>
        <p:spPr>
          <a:xfrm>
            <a:off x="5319990" y="1961870"/>
            <a:ext cx="1139013" cy="1166459"/>
          </a:xfrm>
          <a:custGeom>
            <a:avLst/>
            <a:gdLst>
              <a:gd name="connsiteX0" fmla="*/ 83127 w 985652"/>
              <a:gd name="connsiteY0" fmla="*/ 0 h 1009402"/>
              <a:gd name="connsiteX1" fmla="*/ 0 w 985652"/>
              <a:gd name="connsiteY1" fmla="*/ 534389 h 1009402"/>
              <a:gd name="connsiteX2" fmla="*/ 878774 w 985652"/>
              <a:gd name="connsiteY2" fmla="*/ 1009402 h 1009402"/>
              <a:gd name="connsiteX3" fmla="*/ 985652 w 985652"/>
              <a:gd name="connsiteY3" fmla="*/ 415636 h 1009402"/>
              <a:gd name="connsiteX4" fmla="*/ 83127 w 985652"/>
              <a:gd name="connsiteY4" fmla="*/ 0 h 100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652" h="1009402">
                <a:moveTo>
                  <a:pt x="83127" y="0"/>
                </a:moveTo>
                <a:lnTo>
                  <a:pt x="0" y="534389"/>
                </a:lnTo>
                <a:lnTo>
                  <a:pt x="878774" y="1009402"/>
                </a:lnTo>
                <a:lnTo>
                  <a:pt x="985652" y="415636"/>
                </a:lnTo>
                <a:lnTo>
                  <a:pt x="83127"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任意多边形 33"/>
          <p:cNvSpPr/>
          <p:nvPr/>
        </p:nvSpPr>
        <p:spPr>
          <a:xfrm>
            <a:off x="5882636" y="2140269"/>
            <a:ext cx="1289966" cy="699876"/>
          </a:xfrm>
          <a:custGeom>
            <a:avLst/>
            <a:gdLst>
              <a:gd name="connsiteX0" fmla="*/ 0 w 1116280"/>
              <a:gd name="connsiteY0" fmla="*/ 71252 h 605642"/>
              <a:gd name="connsiteX1" fmla="*/ 605641 w 1116280"/>
              <a:gd name="connsiteY1" fmla="*/ 0 h 605642"/>
              <a:gd name="connsiteX2" fmla="*/ 1116280 w 1116280"/>
              <a:gd name="connsiteY2" fmla="*/ 510639 h 605642"/>
              <a:gd name="connsiteX3" fmla="*/ 486888 w 1116280"/>
              <a:gd name="connsiteY3" fmla="*/ 605642 h 605642"/>
              <a:gd name="connsiteX4" fmla="*/ 0 w 1116280"/>
              <a:gd name="connsiteY4" fmla="*/ 71252 h 605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280" h="605642">
                <a:moveTo>
                  <a:pt x="0" y="71252"/>
                </a:moveTo>
                <a:lnTo>
                  <a:pt x="605641" y="0"/>
                </a:lnTo>
                <a:lnTo>
                  <a:pt x="1116280" y="510639"/>
                </a:lnTo>
                <a:lnTo>
                  <a:pt x="486888" y="605642"/>
                </a:lnTo>
                <a:lnTo>
                  <a:pt x="0" y="71252"/>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任意多边形 34"/>
          <p:cNvSpPr/>
          <p:nvPr/>
        </p:nvSpPr>
        <p:spPr>
          <a:xfrm>
            <a:off x="6459003" y="2702914"/>
            <a:ext cx="741045" cy="452861"/>
          </a:xfrm>
          <a:custGeom>
            <a:avLst/>
            <a:gdLst>
              <a:gd name="connsiteX0" fmla="*/ 0 w 641268"/>
              <a:gd name="connsiteY0" fmla="*/ 83128 h 391886"/>
              <a:gd name="connsiteX1" fmla="*/ 0 w 641268"/>
              <a:gd name="connsiteY1" fmla="*/ 391886 h 391886"/>
              <a:gd name="connsiteX2" fmla="*/ 641268 w 641268"/>
              <a:gd name="connsiteY2" fmla="*/ 285008 h 391886"/>
              <a:gd name="connsiteX3" fmla="*/ 629392 w 641268"/>
              <a:gd name="connsiteY3" fmla="*/ 0 h 391886"/>
              <a:gd name="connsiteX4" fmla="*/ 0 w 641268"/>
              <a:gd name="connsiteY4" fmla="*/ 83128 h 39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268" h="391886">
                <a:moveTo>
                  <a:pt x="0" y="83128"/>
                </a:moveTo>
                <a:lnTo>
                  <a:pt x="0" y="391886"/>
                </a:lnTo>
                <a:lnTo>
                  <a:pt x="641268" y="285008"/>
                </a:lnTo>
                <a:lnTo>
                  <a:pt x="629392" y="0"/>
                </a:lnTo>
                <a:lnTo>
                  <a:pt x="0" y="83128"/>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8" name="图片 35" descr="0251.jpg"/>
          <p:cNvPicPr>
            <a:picLocks noChangeAspect="1"/>
          </p:cNvPicPr>
          <p:nvPr/>
        </p:nvPicPr>
        <p:blipFill>
          <a:blip r:embed="rId4"/>
          <a:stretch>
            <a:fillRect/>
          </a:stretch>
        </p:blipFill>
        <p:spPr>
          <a:xfrm>
            <a:off x="8148045" y="1598227"/>
            <a:ext cx="2756110" cy="2067083"/>
          </a:xfrm>
          <a:prstGeom prst="rect">
            <a:avLst/>
          </a:prstGeom>
        </p:spPr>
      </p:pic>
      <p:sp>
        <p:nvSpPr>
          <p:cNvPr id="49" name="矩形 36"/>
          <p:cNvSpPr/>
          <p:nvPr/>
        </p:nvSpPr>
        <p:spPr>
          <a:xfrm>
            <a:off x="8532780" y="1809160"/>
            <a:ext cx="1904473" cy="1142683"/>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任意多边形 37"/>
          <p:cNvSpPr/>
          <p:nvPr/>
        </p:nvSpPr>
        <p:spPr>
          <a:xfrm>
            <a:off x="8557353" y="1809161"/>
            <a:ext cx="1081249" cy="1068962"/>
          </a:xfrm>
          <a:custGeom>
            <a:avLst/>
            <a:gdLst>
              <a:gd name="connsiteX0" fmla="*/ 63796 w 935665"/>
              <a:gd name="connsiteY0" fmla="*/ 0 h 925033"/>
              <a:gd name="connsiteX1" fmla="*/ 0 w 935665"/>
              <a:gd name="connsiteY1" fmla="*/ 552893 h 925033"/>
              <a:gd name="connsiteX2" fmla="*/ 861237 w 935665"/>
              <a:gd name="connsiteY2" fmla="*/ 925033 h 925033"/>
              <a:gd name="connsiteX3" fmla="*/ 935665 w 935665"/>
              <a:gd name="connsiteY3" fmla="*/ 361507 h 925033"/>
              <a:gd name="connsiteX4" fmla="*/ 63796 w 935665"/>
              <a:gd name="connsiteY4" fmla="*/ 0 h 92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665" h="925033">
                <a:moveTo>
                  <a:pt x="63796" y="0"/>
                </a:moveTo>
                <a:lnTo>
                  <a:pt x="0" y="552893"/>
                </a:lnTo>
                <a:lnTo>
                  <a:pt x="861237" y="925033"/>
                </a:lnTo>
                <a:lnTo>
                  <a:pt x="935665" y="361507"/>
                </a:lnTo>
                <a:lnTo>
                  <a:pt x="63796"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任意多边形 38"/>
          <p:cNvSpPr/>
          <p:nvPr/>
        </p:nvSpPr>
        <p:spPr>
          <a:xfrm>
            <a:off x="9282282" y="2018038"/>
            <a:ext cx="1105822" cy="528337"/>
          </a:xfrm>
          <a:custGeom>
            <a:avLst/>
            <a:gdLst>
              <a:gd name="connsiteX0" fmla="*/ 0 w 956930"/>
              <a:gd name="connsiteY0" fmla="*/ 85060 h 457200"/>
              <a:gd name="connsiteX1" fmla="*/ 574158 w 956930"/>
              <a:gd name="connsiteY1" fmla="*/ 0 h 457200"/>
              <a:gd name="connsiteX2" fmla="*/ 956930 w 956930"/>
              <a:gd name="connsiteY2" fmla="*/ 350874 h 457200"/>
              <a:gd name="connsiteX3" fmla="*/ 308344 w 956930"/>
              <a:gd name="connsiteY3" fmla="*/ 457200 h 457200"/>
              <a:gd name="connsiteX4" fmla="*/ 0 w 956930"/>
              <a:gd name="connsiteY4" fmla="*/ 8506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930" h="457200">
                <a:moveTo>
                  <a:pt x="0" y="85060"/>
                </a:moveTo>
                <a:lnTo>
                  <a:pt x="574158" y="0"/>
                </a:lnTo>
                <a:lnTo>
                  <a:pt x="956930" y="350874"/>
                </a:lnTo>
                <a:lnTo>
                  <a:pt x="308344" y="457200"/>
                </a:lnTo>
                <a:lnTo>
                  <a:pt x="0" y="8506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任意多边形 39"/>
          <p:cNvSpPr/>
          <p:nvPr/>
        </p:nvSpPr>
        <p:spPr>
          <a:xfrm>
            <a:off x="9650889" y="2337498"/>
            <a:ext cx="737214" cy="577486"/>
          </a:xfrm>
          <a:custGeom>
            <a:avLst/>
            <a:gdLst>
              <a:gd name="connsiteX0" fmla="*/ 0 w 637953"/>
              <a:gd name="connsiteY0" fmla="*/ 95693 h 499731"/>
              <a:gd name="connsiteX1" fmla="*/ 10632 w 637953"/>
              <a:gd name="connsiteY1" fmla="*/ 499731 h 499731"/>
              <a:gd name="connsiteX2" fmla="*/ 637953 w 637953"/>
              <a:gd name="connsiteY2" fmla="*/ 414670 h 499731"/>
              <a:gd name="connsiteX3" fmla="*/ 616688 w 637953"/>
              <a:gd name="connsiteY3" fmla="*/ 0 h 499731"/>
              <a:gd name="connsiteX4" fmla="*/ 0 w 637953"/>
              <a:gd name="connsiteY4" fmla="*/ 95693 h 499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953" h="499731">
                <a:moveTo>
                  <a:pt x="0" y="95693"/>
                </a:moveTo>
                <a:lnTo>
                  <a:pt x="10632" y="499731"/>
                </a:lnTo>
                <a:lnTo>
                  <a:pt x="637953" y="414670"/>
                </a:lnTo>
                <a:lnTo>
                  <a:pt x="616688" y="0"/>
                </a:lnTo>
                <a:lnTo>
                  <a:pt x="0" y="95693"/>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 name="图片 40" descr="0549.jpg"/>
          <p:cNvPicPr>
            <a:picLocks noChangeAspect="1"/>
          </p:cNvPicPr>
          <p:nvPr/>
        </p:nvPicPr>
        <p:blipFill>
          <a:blip r:embed="rId5"/>
          <a:stretch>
            <a:fillRect/>
          </a:stretch>
        </p:blipFill>
        <p:spPr>
          <a:xfrm>
            <a:off x="1506742" y="4310595"/>
            <a:ext cx="2701043" cy="2025782"/>
          </a:xfrm>
          <a:prstGeom prst="rect">
            <a:avLst/>
          </a:prstGeom>
        </p:spPr>
      </p:pic>
      <p:sp>
        <p:nvSpPr>
          <p:cNvPr id="54" name="矩形 41"/>
          <p:cNvSpPr/>
          <p:nvPr/>
        </p:nvSpPr>
        <p:spPr>
          <a:xfrm>
            <a:off x="2512191" y="5126628"/>
            <a:ext cx="847797" cy="516050"/>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任意多边形 42"/>
          <p:cNvSpPr/>
          <p:nvPr/>
        </p:nvSpPr>
        <p:spPr>
          <a:xfrm>
            <a:off x="2529809" y="5144711"/>
            <a:ext cx="438621" cy="249215"/>
          </a:xfrm>
          <a:custGeom>
            <a:avLst/>
            <a:gdLst>
              <a:gd name="connsiteX0" fmla="*/ 0 w 379563"/>
              <a:gd name="connsiteY0" fmla="*/ 172528 h 215660"/>
              <a:gd name="connsiteX1" fmla="*/ 163902 w 379563"/>
              <a:gd name="connsiteY1" fmla="*/ 0 h 215660"/>
              <a:gd name="connsiteX2" fmla="*/ 379563 w 379563"/>
              <a:gd name="connsiteY2" fmla="*/ 25879 h 215660"/>
              <a:gd name="connsiteX3" fmla="*/ 215661 w 379563"/>
              <a:gd name="connsiteY3" fmla="*/ 215660 h 215660"/>
              <a:gd name="connsiteX4" fmla="*/ 0 w 379563"/>
              <a:gd name="connsiteY4" fmla="*/ 172528 h 215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563" h="215660">
                <a:moveTo>
                  <a:pt x="0" y="172528"/>
                </a:moveTo>
                <a:lnTo>
                  <a:pt x="163902" y="0"/>
                </a:lnTo>
                <a:lnTo>
                  <a:pt x="379563" y="25879"/>
                </a:lnTo>
                <a:lnTo>
                  <a:pt x="215661" y="215660"/>
                </a:lnTo>
                <a:lnTo>
                  <a:pt x="0" y="172528"/>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任意多边形 43"/>
          <p:cNvSpPr/>
          <p:nvPr/>
        </p:nvSpPr>
        <p:spPr>
          <a:xfrm>
            <a:off x="2539778" y="5364021"/>
            <a:ext cx="588149" cy="299060"/>
          </a:xfrm>
          <a:custGeom>
            <a:avLst/>
            <a:gdLst>
              <a:gd name="connsiteX0" fmla="*/ 8626 w 508958"/>
              <a:gd name="connsiteY0" fmla="*/ 0 h 258793"/>
              <a:gd name="connsiteX1" fmla="*/ 0 w 508958"/>
              <a:gd name="connsiteY1" fmla="*/ 103517 h 258793"/>
              <a:gd name="connsiteX2" fmla="*/ 508958 w 508958"/>
              <a:gd name="connsiteY2" fmla="*/ 258793 h 258793"/>
              <a:gd name="connsiteX3" fmla="*/ 508958 w 508958"/>
              <a:gd name="connsiteY3" fmla="*/ 146649 h 258793"/>
              <a:gd name="connsiteX4" fmla="*/ 8626 w 508958"/>
              <a:gd name="connsiteY4" fmla="*/ 0 h 25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958" h="258793">
                <a:moveTo>
                  <a:pt x="8626" y="0"/>
                </a:moveTo>
                <a:lnTo>
                  <a:pt x="0" y="103517"/>
                </a:lnTo>
                <a:lnTo>
                  <a:pt x="508958" y="258793"/>
                </a:lnTo>
                <a:lnTo>
                  <a:pt x="508958" y="146649"/>
                </a:lnTo>
                <a:lnTo>
                  <a:pt x="8626"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任意多边形 44"/>
          <p:cNvSpPr/>
          <p:nvPr/>
        </p:nvSpPr>
        <p:spPr>
          <a:xfrm>
            <a:off x="2828868" y="5214492"/>
            <a:ext cx="498431" cy="408714"/>
          </a:xfrm>
          <a:custGeom>
            <a:avLst/>
            <a:gdLst>
              <a:gd name="connsiteX0" fmla="*/ 163902 w 431320"/>
              <a:gd name="connsiteY0" fmla="*/ 0 h 353683"/>
              <a:gd name="connsiteX1" fmla="*/ 0 w 431320"/>
              <a:gd name="connsiteY1" fmla="*/ 189781 h 353683"/>
              <a:gd name="connsiteX2" fmla="*/ 258792 w 431320"/>
              <a:gd name="connsiteY2" fmla="*/ 353683 h 353683"/>
              <a:gd name="connsiteX3" fmla="*/ 431320 w 431320"/>
              <a:gd name="connsiteY3" fmla="*/ 189781 h 353683"/>
              <a:gd name="connsiteX4" fmla="*/ 163902 w 431320"/>
              <a:gd name="connsiteY4" fmla="*/ 0 h 3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0" h="353683">
                <a:moveTo>
                  <a:pt x="163902" y="0"/>
                </a:moveTo>
                <a:lnTo>
                  <a:pt x="0" y="189781"/>
                </a:lnTo>
                <a:lnTo>
                  <a:pt x="258792" y="353683"/>
                </a:lnTo>
                <a:lnTo>
                  <a:pt x="431320" y="189781"/>
                </a:lnTo>
                <a:lnTo>
                  <a:pt x="163902"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8" name="图片 45" descr="0454.jpg"/>
          <p:cNvPicPr>
            <a:picLocks noChangeAspect="1"/>
          </p:cNvPicPr>
          <p:nvPr/>
        </p:nvPicPr>
        <p:blipFill>
          <a:blip r:embed="rId6"/>
          <a:stretch>
            <a:fillRect/>
          </a:stretch>
        </p:blipFill>
        <p:spPr>
          <a:xfrm>
            <a:off x="4857136" y="4102875"/>
            <a:ext cx="2686893" cy="2398052"/>
          </a:xfrm>
          <a:prstGeom prst="rect">
            <a:avLst/>
          </a:prstGeom>
        </p:spPr>
      </p:pic>
      <p:sp>
        <p:nvSpPr>
          <p:cNvPr id="59" name="任意多边形 47"/>
          <p:cNvSpPr/>
          <p:nvPr/>
        </p:nvSpPr>
        <p:spPr>
          <a:xfrm>
            <a:off x="4852500" y="4745965"/>
            <a:ext cx="1943883" cy="1774417"/>
          </a:xfrm>
          <a:custGeom>
            <a:avLst/>
            <a:gdLst>
              <a:gd name="connsiteX0" fmla="*/ 966158 w 1682151"/>
              <a:gd name="connsiteY0" fmla="*/ 0 h 1535502"/>
              <a:gd name="connsiteX1" fmla="*/ 1682151 w 1682151"/>
              <a:gd name="connsiteY1" fmla="*/ 707366 h 1535502"/>
              <a:gd name="connsiteX2" fmla="*/ 862641 w 1682151"/>
              <a:gd name="connsiteY2" fmla="*/ 1526876 h 1535502"/>
              <a:gd name="connsiteX3" fmla="*/ 370936 w 1682151"/>
              <a:gd name="connsiteY3" fmla="*/ 1535502 h 1535502"/>
              <a:gd name="connsiteX4" fmla="*/ 0 w 1682151"/>
              <a:gd name="connsiteY4" fmla="*/ 1173193 h 1535502"/>
              <a:gd name="connsiteX5" fmla="*/ 8626 w 1682151"/>
              <a:gd name="connsiteY5" fmla="*/ 1026544 h 1535502"/>
              <a:gd name="connsiteX6" fmla="*/ 966158 w 1682151"/>
              <a:gd name="connsiteY6" fmla="*/ 0 h 153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2151" h="1535502">
                <a:moveTo>
                  <a:pt x="966158" y="0"/>
                </a:moveTo>
                <a:lnTo>
                  <a:pt x="1682151" y="707366"/>
                </a:lnTo>
                <a:lnTo>
                  <a:pt x="862641" y="1526876"/>
                </a:lnTo>
                <a:lnTo>
                  <a:pt x="370936" y="1535502"/>
                </a:lnTo>
                <a:lnTo>
                  <a:pt x="0" y="1173193"/>
                </a:lnTo>
                <a:lnTo>
                  <a:pt x="8626" y="1026544"/>
                </a:lnTo>
                <a:lnTo>
                  <a:pt x="966158"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任意多边形 48"/>
          <p:cNvSpPr/>
          <p:nvPr/>
        </p:nvSpPr>
        <p:spPr>
          <a:xfrm>
            <a:off x="6008861" y="4107974"/>
            <a:ext cx="1555107" cy="1565075"/>
          </a:xfrm>
          <a:custGeom>
            <a:avLst/>
            <a:gdLst>
              <a:gd name="connsiteX0" fmla="*/ 0 w 1345721"/>
              <a:gd name="connsiteY0" fmla="*/ 793630 h 1354347"/>
              <a:gd name="connsiteX1" fmla="*/ 698740 w 1345721"/>
              <a:gd name="connsiteY1" fmla="*/ 0 h 1354347"/>
              <a:gd name="connsiteX2" fmla="*/ 1233577 w 1345721"/>
              <a:gd name="connsiteY2" fmla="*/ 0 h 1354347"/>
              <a:gd name="connsiteX3" fmla="*/ 1345721 w 1345721"/>
              <a:gd name="connsiteY3" fmla="*/ 112143 h 1354347"/>
              <a:gd name="connsiteX4" fmla="*/ 1337094 w 1345721"/>
              <a:gd name="connsiteY4" fmla="*/ 552090 h 1354347"/>
              <a:gd name="connsiteX5" fmla="*/ 621102 w 1345721"/>
              <a:gd name="connsiteY5" fmla="*/ 1354347 h 1354347"/>
              <a:gd name="connsiteX6" fmla="*/ 0 w 1345721"/>
              <a:gd name="connsiteY6" fmla="*/ 793630 h 135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721" h="1354347">
                <a:moveTo>
                  <a:pt x="0" y="793630"/>
                </a:moveTo>
                <a:lnTo>
                  <a:pt x="698740" y="0"/>
                </a:lnTo>
                <a:lnTo>
                  <a:pt x="1233577" y="0"/>
                </a:lnTo>
                <a:lnTo>
                  <a:pt x="1345721" y="112143"/>
                </a:lnTo>
                <a:lnTo>
                  <a:pt x="1337094" y="552090"/>
                </a:lnTo>
                <a:lnTo>
                  <a:pt x="621102" y="1354347"/>
                </a:lnTo>
                <a:lnTo>
                  <a:pt x="0" y="79363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矩形 46"/>
          <p:cNvSpPr/>
          <p:nvPr/>
        </p:nvSpPr>
        <p:spPr>
          <a:xfrm>
            <a:off x="4852500" y="4098004"/>
            <a:ext cx="2711468" cy="2422378"/>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2" name="图片 49" descr="0692.jpg"/>
          <p:cNvPicPr>
            <a:picLocks noChangeAspect="1"/>
          </p:cNvPicPr>
          <p:nvPr/>
        </p:nvPicPr>
        <p:blipFill>
          <a:blip r:embed="rId7"/>
          <a:stretch>
            <a:fillRect/>
          </a:stretch>
        </p:blipFill>
        <p:spPr>
          <a:xfrm>
            <a:off x="8153150" y="4311527"/>
            <a:ext cx="2720404" cy="2040303"/>
          </a:xfrm>
          <a:prstGeom prst="rect">
            <a:avLst/>
          </a:prstGeom>
        </p:spPr>
      </p:pic>
      <p:sp>
        <p:nvSpPr>
          <p:cNvPr id="63" name="矩形 50"/>
          <p:cNvSpPr/>
          <p:nvPr/>
        </p:nvSpPr>
        <p:spPr>
          <a:xfrm>
            <a:off x="8750235" y="4925401"/>
            <a:ext cx="1565075" cy="947020"/>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任意多边形 51"/>
          <p:cNvSpPr/>
          <p:nvPr/>
        </p:nvSpPr>
        <p:spPr>
          <a:xfrm>
            <a:off x="8780141" y="5114806"/>
            <a:ext cx="289090" cy="717742"/>
          </a:xfrm>
          <a:custGeom>
            <a:avLst/>
            <a:gdLst>
              <a:gd name="connsiteX0" fmla="*/ 51758 w 250166"/>
              <a:gd name="connsiteY0" fmla="*/ 0 h 621102"/>
              <a:gd name="connsiteX1" fmla="*/ 250166 w 250166"/>
              <a:gd name="connsiteY1" fmla="*/ 258792 h 621102"/>
              <a:gd name="connsiteX2" fmla="*/ 172528 w 250166"/>
              <a:gd name="connsiteY2" fmla="*/ 621102 h 621102"/>
              <a:gd name="connsiteX3" fmla="*/ 0 w 250166"/>
              <a:gd name="connsiteY3" fmla="*/ 379562 h 621102"/>
              <a:gd name="connsiteX4" fmla="*/ 51758 w 250166"/>
              <a:gd name="connsiteY4" fmla="*/ 0 h 621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66" h="621102">
                <a:moveTo>
                  <a:pt x="51758" y="0"/>
                </a:moveTo>
                <a:lnTo>
                  <a:pt x="250166" y="258792"/>
                </a:lnTo>
                <a:lnTo>
                  <a:pt x="172528" y="621102"/>
                </a:lnTo>
                <a:lnTo>
                  <a:pt x="0" y="379562"/>
                </a:lnTo>
                <a:lnTo>
                  <a:pt x="51758"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任意多边形 52"/>
          <p:cNvSpPr/>
          <p:nvPr/>
        </p:nvSpPr>
        <p:spPr>
          <a:xfrm>
            <a:off x="8790110" y="4935370"/>
            <a:ext cx="827396" cy="588150"/>
          </a:xfrm>
          <a:custGeom>
            <a:avLst/>
            <a:gdLst>
              <a:gd name="connsiteX0" fmla="*/ 0 w 715992"/>
              <a:gd name="connsiteY0" fmla="*/ 301925 h 508959"/>
              <a:gd name="connsiteX1" fmla="*/ 508958 w 715992"/>
              <a:gd name="connsiteY1" fmla="*/ 0 h 508959"/>
              <a:gd name="connsiteX2" fmla="*/ 715992 w 715992"/>
              <a:gd name="connsiteY2" fmla="*/ 163902 h 508959"/>
              <a:gd name="connsiteX3" fmla="*/ 189781 w 715992"/>
              <a:gd name="connsiteY3" fmla="*/ 508959 h 508959"/>
              <a:gd name="connsiteX4" fmla="*/ 0 w 715992"/>
              <a:gd name="connsiteY4" fmla="*/ 301925 h 508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992" h="508959">
                <a:moveTo>
                  <a:pt x="0" y="301925"/>
                </a:moveTo>
                <a:lnTo>
                  <a:pt x="508958" y="0"/>
                </a:lnTo>
                <a:lnTo>
                  <a:pt x="715992" y="163902"/>
                </a:lnTo>
                <a:lnTo>
                  <a:pt x="189781" y="508959"/>
                </a:lnTo>
                <a:lnTo>
                  <a:pt x="0" y="301925"/>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任意多边形 53"/>
          <p:cNvSpPr/>
          <p:nvPr/>
        </p:nvSpPr>
        <p:spPr>
          <a:xfrm>
            <a:off x="9388228" y="5015119"/>
            <a:ext cx="927082" cy="348901"/>
          </a:xfrm>
          <a:custGeom>
            <a:avLst/>
            <a:gdLst>
              <a:gd name="connsiteX0" fmla="*/ 0 w 802256"/>
              <a:gd name="connsiteY0" fmla="*/ 17252 h 301924"/>
              <a:gd name="connsiteX1" fmla="*/ 215660 w 802256"/>
              <a:gd name="connsiteY1" fmla="*/ 301924 h 301924"/>
              <a:gd name="connsiteX2" fmla="*/ 802256 w 802256"/>
              <a:gd name="connsiteY2" fmla="*/ 267418 h 301924"/>
              <a:gd name="connsiteX3" fmla="*/ 577970 w 802256"/>
              <a:gd name="connsiteY3" fmla="*/ 0 h 301924"/>
              <a:gd name="connsiteX4" fmla="*/ 0 w 802256"/>
              <a:gd name="connsiteY4" fmla="*/ 17252 h 301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256" h="301924">
                <a:moveTo>
                  <a:pt x="0" y="17252"/>
                </a:moveTo>
                <a:lnTo>
                  <a:pt x="215660" y="301924"/>
                </a:lnTo>
                <a:lnTo>
                  <a:pt x="802256" y="267418"/>
                </a:lnTo>
                <a:lnTo>
                  <a:pt x="577970" y="0"/>
                </a:lnTo>
                <a:lnTo>
                  <a:pt x="0" y="17252"/>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任意多边形 54"/>
          <p:cNvSpPr/>
          <p:nvPr/>
        </p:nvSpPr>
        <p:spPr>
          <a:xfrm>
            <a:off x="9059262" y="5035056"/>
            <a:ext cx="1156361" cy="797491"/>
          </a:xfrm>
          <a:custGeom>
            <a:avLst/>
            <a:gdLst>
              <a:gd name="connsiteX0" fmla="*/ 0 w 1000664"/>
              <a:gd name="connsiteY0" fmla="*/ 293299 h 690114"/>
              <a:gd name="connsiteX1" fmla="*/ 8627 w 1000664"/>
              <a:gd name="connsiteY1" fmla="*/ 690114 h 690114"/>
              <a:gd name="connsiteX2" fmla="*/ 1000664 w 1000664"/>
              <a:gd name="connsiteY2" fmla="*/ 379563 h 690114"/>
              <a:gd name="connsiteX3" fmla="*/ 1000664 w 1000664"/>
              <a:gd name="connsiteY3" fmla="*/ 0 h 690114"/>
              <a:gd name="connsiteX4" fmla="*/ 0 w 1000664"/>
              <a:gd name="connsiteY4" fmla="*/ 293299 h 69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664" h="690114">
                <a:moveTo>
                  <a:pt x="0" y="293299"/>
                </a:moveTo>
                <a:lnTo>
                  <a:pt x="8627" y="690114"/>
                </a:lnTo>
                <a:lnTo>
                  <a:pt x="1000664" y="379563"/>
                </a:lnTo>
                <a:lnTo>
                  <a:pt x="1000664" y="0"/>
                </a:lnTo>
                <a:lnTo>
                  <a:pt x="0" y="293299"/>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TextBox 67"/>
          <p:cNvSpPr txBox="1"/>
          <p:nvPr/>
        </p:nvSpPr>
        <p:spPr>
          <a:xfrm>
            <a:off x="1494519" y="1222970"/>
            <a:ext cx="2874698" cy="369332"/>
          </a:xfrm>
          <a:prstGeom prst="rect">
            <a:avLst/>
          </a:prstGeom>
          <a:noFill/>
        </p:spPr>
        <p:txBody>
          <a:bodyPr wrap="none" rtlCol="0">
            <a:spAutoFit/>
          </a:bodyPr>
          <a:lstStyle/>
          <a:p>
            <a:r>
              <a:rPr lang="en-US" dirty="0" smtClean="0"/>
              <a:t>Prediction: a=225, e=30, d=7</a:t>
            </a:r>
            <a:endParaRPr lang="en-US" dirty="0"/>
          </a:p>
        </p:txBody>
      </p:sp>
      <p:sp>
        <p:nvSpPr>
          <p:cNvPr id="69" name="TextBox 68"/>
          <p:cNvSpPr txBox="1"/>
          <p:nvPr/>
        </p:nvSpPr>
        <p:spPr>
          <a:xfrm>
            <a:off x="4779109" y="1208481"/>
            <a:ext cx="2874698" cy="369332"/>
          </a:xfrm>
          <a:prstGeom prst="rect">
            <a:avLst/>
          </a:prstGeom>
          <a:noFill/>
        </p:spPr>
        <p:txBody>
          <a:bodyPr wrap="none" rtlCol="0">
            <a:spAutoFit/>
          </a:bodyPr>
          <a:lstStyle/>
          <a:p>
            <a:r>
              <a:rPr lang="en-US" dirty="0" smtClean="0"/>
              <a:t>Prediction: a=330, e=15, d=7</a:t>
            </a:r>
            <a:endParaRPr lang="en-US" dirty="0"/>
          </a:p>
        </p:txBody>
      </p:sp>
      <p:sp>
        <p:nvSpPr>
          <p:cNvPr id="70" name="TextBox 69"/>
          <p:cNvSpPr txBox="1"/>
          <p:nvPr/>
        </p:nvSpPr>
        <p:spPr>
          <a:xfrm>
            <a:off x="8084967" y="1239150"/>
            <a:ext cx="2816990" cy="369332"/>
          </a:xfrm>
          <a:prstGeom prst="rect">
            <a:avLst/>
          </a:prstGeom>
          <a:noFill/>
        </p:spPr>
        <p:txBody>
          <a:bodyPr wrap="none" rtlCol="0">
            <a:spAutoFit/>
          </a:bodyPr>
          <a:lstStyle/>
          <a:p>
            <a:r>
              <a:rPr lang="en-US" dirty="0" smtClean="0"/>
              <a:t>Prediction: a=150, e=15 d=7</a:t>
            </a:r>
            <a:endParaRPr lang="en-US" dirty="0"/>
          </a:p>
        </p:txBody>
      </p:sp>
      <p:sp>
        <p:nvSpPr>
          <p:cNvPr id="71" name="TextBox 70"/>
          <p:cNvSpPr txBox="1"/>
          <p:nvPr/>
        </p:nvSpPr>
        <p:spPr>
          <a:xfrm>
            <a:off x="1402389" y="3923308"/>
            <a:ext cx="2934008" cy="369332"/>
          </a:xfrm>
          <a:prstGeom prst="rect">
            <a:avLst/>
          </a:prstGeom>
          <a:noFill/>
        </p:spPr>
        <p:txBody>
          <a:bodyPr wrap="none" rtlCol="0">
            <a:spAutoFit/>
          </a:bodyPr>
          <a:lstStyle/>
          <a:p>
            <a:r>
              <a:rPr lang="en-US" dirty="0" smtClean="0"/>
              <a:t>Prediction: a=300, e=45 d=23</a:t>
            </a:r>
            <a:endParaRPr lang="en-US" dirty="0"/>
          </a:p>
        </p:txBody>
      </p:sp>
      <p:sp>
        <p:nvSpPr>
          <p:cNvPr id="72" name="TextBox 71"/>
          <p:cNvSpPr txBox="1"/>
          <p:nvPr/>
        </p:nvSpPr>
        <p:spPr>
          <a:xfrm>
            <a:off x="4814038" y="3693782"/>
            <a:ext cx="2757678" cy="369332"/>
          </a:xfrm>
          <a:prstGeom prst="rect">
            <a:avLst/>
          </a:prstGeom>
          <a:noFill/>
        </p:spPr>
        <p:txBody>
          <a:bodyPr wrap="none" rtlCol="0">
            <a:spAutoFit/>
          </a:bodyPr>
          <a:lstStyle/>
          <a:p>
            <a:r>
              <a:rPr lang="en-US" dirty="0" smtClean="0"/>
              <a:t>Prediction: a=45, e=90, d=5</a:t>
            </a:r>
            <a:endParaRPr lang="en-US" dirty="0"/>
          </a:p>
        </p:txBody>
      </p:sp>
      <p:sp>
        <p:nvSpPr>
          <p:cNvPr id="73" name="TextBox 72"/>
          <p:cNvSpPr txBox="1"/>
          <p:nvPr/>
        </p:nvSpPr>
        <p:spPr>
          <a:xfrm>
            <a:off x="8107106" y="3952017"/>
            <a:ext cx="2991716" cy="369332"/>
          </a:xfrm>
          <a:prstGeom prst="rect">
            <a:avLst/>
          </a:prstGeom>
          <a:noFill/>
        </p:spPr>
        <p:txBody>
          <a:bodyPr wrap="none" rtlCol="0">
            <a:spAutoFit/>
          </a:bodyPr>
          <a:lstStyle/>
          <a:p>
            <a:r>
              <a:rPr lang="en-US" dirty="0" smtClean="0"/>
              <a:t>Prediction: a=240, e=45, d=11</a:t>
            </a:r>
            <a:endParaRPr lang="en-US" dirty="0"/>
          </a:p>
        </p:txBody>
      </p:sp>
    </p:spTree>
    <p:extLst>
      <p:ext uri="{BB962C8B-B14F-4D97-AF65-F5344CB8AC3E}">
        <p14:creationId xmlns:p14="http://schemas.microsoft.com/office/powerpoint/2010/main" val="398191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9" grpId="0" animBg="1"/>
      <p:bldP spid="60" grpId="0" animBg="1"/>
      <p:bldP spid="61" grpId="0" animBg="1"/>
      <p:bldP spid="63" grpId="0" animBg="1"/>
      <p:bldP spid="64" grpId="0" animBg="1"/>
      <p:bldP spid="65" grpId="0" animBg="1"/>
      <p:bldP spid="66" grpId="0" animBg="1"/>
      <p:bldP spid="67" grpId="0" animBg="1"/>
      <p:bldP spid="68" grpId="0"/>
      <p:bldP spid="69" grpId="0"/>
      <p:bldP spid="70" grpId="0"/>
      <p:bldP spid="71" grpId="0"/>
      <p:bldP spid="72" grpId="0"/>
      <p:bldP spid="7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Layout Model</a:t>
            </a:r>
            <a:endParaRPr lang="en-US" dirty="0"/>
          </a:p>
        </p:txBody>
      </p:sp>
      <p:sp>
        <p:nvSpPr>
          <p:cNvPr id="5" name="Slide Number Placeholder 4"/>
          <p:cNvSpPr>
            <a:spLocks noGrp="1"/>
          </p:cNvSpPr>
          <p:nvPr>
            <p:ph type="sldNum" sz="quarter" idx="12"/>
          </p:nvPr>
        </p:nvSpPr>
        <p:spPr/>
        <p:txBody>
          <a:bodyPr/>
          <a:lstStyle/>
          <a:p>
            <a:fld id="{372B852B-FCF0-48F3-89AD-35EE9A2AAEEC}" type="slidenum">
              <a:rPr lang="en-US" smtClean="0"/>
              <a:t>32</a:t>
            </a:fld>
            <a:endParaRPr lang="en-US"/>
          </a:p>
        </p:txBody>
      </p:sp>
      <p:sp>
        <p:nvSpPr>
          <p:cNvPr id="9" name="Rectangle 8"/>
          <p:cNvSpPr/>
          <p:nvPr/>
        </p:nvSpPr>
        <p:spPr>
          <a:xfrm>
            <a:off x="7871698" y="6509233"/>
            <a:ext cx="2819811" cy="307777"/>
          </a:xfrm>
          <a:prstGeom prst="rect">
            <a:avLst/>
          </a:prstGeom>
        </p:spPr>
        <p:txBody>
          <a:bodyPr wrap="none">
            <a:spAutoFit/>
          </a:bodyPr>
          <a:lstStyle/>
          <a:p>
            <a:r>
              <a:rPr lang="en-US" sz="1400" dirty="0" err="1"/>
              <a:t>ImageNet</a:t>
            </a:r>
            <a:r>
              <a:rPr lang="en-US" sz="1400" dirty="0"/>
              <a:t> </a:t>
            </a:r>
            <a:r>
              <a:rPr lang="en-US" sz="1400" dirty="0" smtClean="0"/>
              <a:t>dataset [Deng et al. 2010]</a:t>
            </a:r>
            <a:endParaRPr lang="en-US" sz="1400" dirty="0"/>
          </a:p>
        </p:txBody>
      </p:sp>
      <p:sp>
        <p:nvSpPr>
          <p:cNvPr id="6" name="Rectangle 5"/>
          <p:cNvSpPr/>
          <p:nvPr/>
        </p:nvSpPr>
        <p:spPr>
          <a:xfrm>
            <a:off x="1437534" y="4169906"/>
            <a:ext cx="9097451" cy="491754"/>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37534" y="1547218"/>
            <a:ext cx="9097451" cy="491754"/>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601452" y="1711136"/>
            <a:ext cx="3196402" cy="491754"/>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 15" descr="0315.jpg"/>
          <p:cNvPicPr>
            <a:picLocks noChangeAspect="1"/>
          </p:cNvPicPr>
          <p:nvPr/>
        </p:nvPicPr>
        <p:blipFill>
          <a:blip r:embed="rId2"/>
          <a:stretch>
            <a:fillRect/>
          </a:stretch>
        </p:blipFill>
        <p:spPr>
          <a:xfrm>
            <a:off x="1929782" y="1983303"/>
            <a:ext cx="2390521" cy="1593680"/>
          </a:xfrm>
          <a:prstGeom prst="rect">
            <a:avLst/>
          </a:prstGeom>
        </p:spPr>
      </p:pic>
      <p:sp>
        <p:nvSpPr>
          <p:cNvPr id="11" name="矩形 16"/>
          <p:cNvSpPr/>
          <p:nvPr/>
        </p:nvSpPr>
        <p:spPr>
          <a:xfrm>
            <a:off x="2309405" y="2262753"/>
            <a:ext cx="1633479" cy="1263921"/>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 name="Group 2"/>
          <p:cNvGrpSpPr/>
          <p:nvPr/>
        </p:nvGrpSpPr>
        <p:grpSpPr>
          <a:xfrm>
            <a:off x="2326509" y="2260944"/>
            <a:ext cx="1582164" cy="1282838"/>
            <a:chOff x="2326509" y="2260944"/>
            <a:chExt cx="1582164" cy="1282838"/>
          </a:xfrm>
        </p:grpSpPr>
        <p:sp>
          <p:nvSpPr>
            <p:cNvPr id="12" name="任意多边形 17"/>
            <p:cNvSpPr/>
            <p:nvPr/>
          </p:nvSpPr>
          <p:spPr>
            <a:xfrm>
              <a:off x="3070554" y="2260944"/>
              <a:ext cx="838119" cy="470374"/>
            </a:xfrm>
            <a:custGeom>
              <a:avLst/>
              <a:gdLst>
                <a:gd name="connsiteX0" fmla="*/ 0 w 779227"/>
                <a:gd name="connsiteY0" fmla="*/ 0 h 437322"/>
                <a:gd name="connsiteX1" fmla="*/ 0 w 779227"/>
                <a:gd name="connsiteY1" fmla="*/ 341906 h 437322"/>
                <a:gd name="connsiteX2" fmla="*/ 763325 w 779227"/>
                <a:gd name="connsiteY2" fmla="*/ 437322 h 437322"/>
                <a:gd name="connsiteX3" fmla="*/ 779227 w 779227"/>
                <a:gd name="connsiteY3" fmla="*/ 79513 h 437322"/>
                <a:gd name="connsiteX4" fmla="*/ 0 w 779227"/>
                <a:gd name="connsiteY4" fmla="*/ 0 h 437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227" h="437322">
                  <a:moveTo>
                    <a:pt x="0" y="0"/>
                  </a:moveTo>
                  <a:lnTo>
                    <a:pt x="0" y="341906"/>
                  </a:lnTo>
                  <a:lnTo>
                    <a:pt x="763325" y="437322"/>
                  </a:lnTo>
                  <a:lnTo>
                    <a:pt x="779227" y="79513"/>
                  </a:ln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任意多边形 18"/>
            <p:cNvSpPr/>
            <p:nvPr/>
          </p:nvSpPr>
          <p:spPr>
            <a:xfrm>
              <a:off x="2394927" y="2611586"/>
              <a:ext cx="1453881" cy="436165"/>
            </a:xfrm>
            <a:custGeom>
              <a:avLst/>
              <a:gdLst>
                <a:gd name="connsiteX0" fmla="*/ 628153 w 1351721"/>
                <a:gd name="connsiteY0" fmla="*/ 0 h 405517"/>
                <a:gd name="connsiteX1" fmla="*/ 0 w 1351721"/>
                <a:gd name="connsiteY1" fmla="*/ 254442 h 405517"/>
                <a:gd name="connsiteX2" fmla="*/ 811033 w 1351721"/>
                <a:gd name="connsiteY2" fmla="*/ 405517 h 405517"/>
                <a:gd name="connsiteX3" fmla="*/ 1351721 w 1351721"/>
                <a:gd name="connsiteY3" fmla="*/ 111319 h 405517"/>
                <a:gd name="connsiteX4" fmla="*/ 628153 w 1351721"/>
                <a:gd name="connsiteY4" fmla="*/ 0 h 405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21" h="405517">
                  <a:moveTo>
                    <a:pt x="628153" y="0"/>
                  </a:moveTo>
                  <a:lnTo>
                    <a:pt x="0" y="254442"/>
                  </a:lnTo>
                  <a:lnTo>
                    <a:pt x="811033" y="405517"/>
                  </a:lnTo>
                  <a:lnTo>
                    <a:pt x="1351721" y="111319"/>
                  </a:lnTo>
                  <a:lnTo>
                    <a:pt x="628153"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任意多边形 19"/>
            <p:cNvSpPr/>
            <p:nvPr/>
          </p:nvSpPr>
          <p:spPr>
            <a:xfrm>
              <a:off x="2326509" y="2910915"/>
              <a:ext cx="966403" cy="632867"/>
            </a:xfrm>
            <a:custGeom>
              <a:avLst/>
              <a:gdLst>
                <a:gd name="connsiteX0" fmla="*/ 0 w 898497"/>
                <a:gd name="connsiteY0" fmla="*/ 0 h 588397"/>
                <a:gd name="connsiteX1" fmla="*/ 15903 w 898497"/>
                <a:gd name="connsiteY1" fmla="*/ 397565 h 588397"/>
                <a:gd name="connsiteX2" fmla="*/ 882595 w 898497"/>
                <a:gd name="connsiteY2" fmla="*/ 588397 h 588397"/>
                <a:gd name="connsiteX3" fmla="*/ 898497 w 898497"/>
                <a:gd name="connsiteY3" fmla="*/ 159026 h 588397"/>
                <a:gd name="connsiteX4" fmla="*/ 0 w 898497"/>
                <a:gd name="connsiteY4" fmla="*/ 0 h 588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497" h="588397">
                  <a:moveTo>
                    <a:pt x="0" y="0"/>
                  </a:moveTo>
                  <a:lnTo>
                    <a:pt x="15903" y="397565"/>
                  </a:lnTo>
                  <a:lnTo>
                    <a:pt x="882595" y="588397"/>
                  </a:lnTo>
                  <a:lnTo>
                    <a:pt x="898497" y="159026"/>
                  </a:ln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任意多边形 20"/>
            <p:cNvSpPr/>
            <p:nvPr/>
          </p:nvSpPr>
          <p:spPr>
            <a:xfrm>
              <a:off x="3284360" y="2756975"/>
              <a:ext cx="615762" cy="744045"/>
            </a:xfrm>
            <a:custGeom>
              <a:avLst/>
              <a:gdLst>
                <a:gd name="connsiteX0" fmla="*/ 7951 w 572494"/>
                <a:gd name="connsiteY0" fmla="*/ 278295 h 691763"/>
                <a:gd name="connsiteX1" fmla="*/ 0 w 572494"/>
                <a:gd name="connsiteY1" fmla="*/ 691763 h 691763"/>
                <a:gd name="connsiteX2" fmla="*/ 548640 w 572494"/>
                <a:gd name="connsiteY2" fmla="*/ 326003 h 691763"/>
                <a:gd name="connsiteX3" fmla="*/ 572494 w 572494"/>
                <a:gd name="connsiteY3" fmla="*/ 0 h 691763"/>
                <a:gd name="connsiteX4" fmla="*/ 7951 w 572494"/>
                <a:gd name="connsiteY4" fmla="*/ 278295 h 69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94" h="691763">
                  <a:moveTo>
                    <a:pt x="7951" y="278295"/>
                  </a:moveTo>
                  <a:lnTo>
                    <a:pt x="0" y="691763"/>
                  </a:lnTo>
                  <a:lnTo>
                    <a:pt x="548640" y="326003"/>
                  </a:lnTo>
                  <a:lnTo>
                    <a:pt x="572494" y="0"/>
                  </a:lnTo>
                  <a:lnTo>
                    <a:pt x="7951" y="278295"/>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16" name="图片 21" descr="0207.jpg"/>
          <p:cNvPicPr>
            <a:picLocks noChangeAspect="1"/>
          </p:cNvPicPr>
          <p:nvPr/>
        </p:nvPicPr>
        <p:blipFill>
          <a:blip r:embed="rId3"/>
          <a:stretch>
            <a:fillRect/>
          </a:stretch>
        </p:blipFill>
        <p:spPr>
          <a:xfrm>
            <a:off x="5022045" y="1564322"/>
            <a:ext cx="2606855" cy="2356597"/>
          </a:xfrm>
          <a:prstGeom prst="rect">
            <a:avLst/>
          </a:prstGeom>
        </p:spPr>
      </p:pic>
      <p:grpSp>
        <p:nvGrpSpPr>
          <p:cNvPr id="4" name="Group 3"/>
          <p:cNvGrpSpPr/>
          <p:nvPr/>
        </p:nvGrpSpPr>
        <p:grpSpPr>
          <a:xfrm>
            <a:off x="5191511" y="1687944"/>
            <a:ext cx="2189375" cy="1924254"/>
            <a:chOff x="5191511" y="1687944"/>
            <a:chExt cx="2189375" cy="1924254"/>
          </a:xfrm>
        </p:grpSpPr>
        <p:sp>
          <p:nvSpPr>
            <p:cNvPr id="17" name="任意多边形 23"/>
            <p:cNvSpPr/>
            <p:nvPr/>
          </p:nvSpPr>
          <p:spPr>
            <a:xfrm>
              <a:off x="5191511" y="2816840"/>
              <a:ext cx="2189375" cy="795358"/>
            </a:xfrm>
            <a:custGeom>
              <a:avLst/>
              <a:gdLst>
                <a:gd name="connsiteX0" fmla="*/ 0 w 2035534"/>
                <a:gd name="connsiteY0" fmla="*/ 0 h 739471"/>
                <a:gd name="connsiteX1" fmla="*/ 2035534 w 2035534"/>
                <a:gd name="connsiteY1" fmla="*/ 0 h 739471"/>
                <a:gd name="connsiteX2" fmla="*/ 2011680 w 2035534"/>
                <a:gd name="connsiteY2" fmla="*/ 739471 h 739471"/>
                <a:gd name="connsiteX3" fmla="*/ 39757 w 2035534"/>
                <a:gd name="connsiteY3" fmla="*/ 739471 h 739471"/>
                <a:gd name="connsiteX4" fmla="*/ 0 w 2035534"/>
                <a:gd name="connsiteY4" fmla="*/ 0 h 739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5534" h="739471">
                  <a:moveTo>
                    <a:pt x="0" y="0"/>
                  </a:moveTo>
                  <a:lnTo>
                    <a:pt x="2035534" y="0"/>
                  </a:lnTo>
                  <a:lnTo>
                    <a:pt x="2011680" y="739471"/>
                  </a:lnTo>
                  <a:lnTo>
                    <a:pt x="39757" y="739471"/>
                  </a:ln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任意多边形 24"/>
            <p:cNvSpPr/>
            <p:nvPr/>
          </p:nvSpPr>
          <p:spPr>
            <a:xfrm>
              <a:off x="5285585" y="2201079"/>
              <a:ext cx="2009778" cy="581553"/>
            </a:xfrm>
            <a:custGeom>
              <a:avLst/>
              <a:gdLst>
                <a:gd name="connsiteX0" fmla="*/ 302150 w 1868557"/>
                <a:gd name="connsiteY0" fmla="*/ 0 h 540689"/>
                <a:gd name="connsiteX1" fmla="*/ 1574359 w 1868557"/>
                <a:gd name="connsiteY1" fmla="*/ 15902 h 540689"/>
                <a:gd name="connsiteX2" fmla="*/ 1868557 w 1868557"/>
                <a:gd name="connsiteY2" fmla="*/ 540689 h 540689"/>
                <a:gd name="connsiteX3" fmla="*/ 0 w 1868557"/>
                <a:gd name="connsiteY3" fmla="*/ 540689 h 540689"/>
                <a:gd name="connsiteX4" fmla="*/ 302150 w 1868557"/>
                <a:gd name="connsiteY4" fmla="*/ 0 h 540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557" h="540689">
                  <a:moveTo>
                    <a:pt x="302150" y="0"/>
                  </a:moveTo>
                  <a:lnTo>
                    <a:pt x="1574359" y="15902"/>
                  </a:lnTo>
                  <a:lnTo>
                    <a:pt x="1868557" y="540689"/>
                  </a:lnTo>
                  <a:lnTo>
                    <a:pt x="0" y="540689"/>
                  </a:lnTo>
                  <a:lnTo>
                    <a:pt x="30215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任意多边形 25"/>
            <p:cNvSpPr/>
            <p:nvPr/>
          </p:nvSpPr>
          <p:spPr>
            <a:xfrm>
              <a:off x="5576362" y="1687944"/>
              <a:ext cx="1428225" cy="564448"/>
            </a:xfrm>
            <a:custGeom>
              <a:avLst/>
              <a:gdLst>
                <a:gd name="connsiteX0" fmla="*/ 0 w 1327868"/>
                <a:gd name="connsiteY0" fmla="*/ 0 h 524786"/>
                <a:gd name="connsiteX1" fmla="*/ 1327868 w 1327868"/>
                <a:gd name="connsiteY1" fmla="*/ 0 h 524786"/>
                <a:gd name="connsiteX2" fmla="*/ 1319916 w 1327868"/>
                <a:gd name="connsiteY2" fmla="*/ 524786 h 524786"/>
                <a:gd name="connsiteX3" fmla="*/ 15902 w 1327868"/>
                <a:gd name="connsiteY3" fmla="*/ 524786 h 524786"/>
                <a:gd name="connsiteX4" fmla="*/ 0 w 1327868"/>
                <a:gd name="connsiteY4" fmla="*/ 0 h 524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868" h="524786">
                  <a:moveTo>
                    <a:pt x="0" y="0"/>
                  </a:moveTo>
                  <a:lnTo>
                    <a:pt x="1327868" y="0"/>
                  </a:lnTo>
                  <a:lnTo>
                    <a:pt x="1319916" y="524786"/>
                  </a:lnTo>
                  <a:lnTo>
                    <a:pt x="15902" y="524786"/>
                  </a:ln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0" name="矩形 22"/>
          <p:cNvSpPr/>
          <p:nvPr/>
        </p:nvSpPr>
        <p:spPr>
          <a:xfrm>
            <a:off x="5182959" y="1642721"/>
            <a:ext cx="2198874" cy="1960929"/>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1" name="图片 26" descr="0505.jpg"/>
          <p:cNvPicPr>
            <a:picLocks noChangeAspect="1"/>
          </p:cNvPicPr>
          <p:nvPr/>
        </p:nvPicPr>
        <p:blipFill>
          <a:blip r:embed="rId4"/>
          <a:stretch>
            <a:fillRect/>
          </a:stretch>
        </p:blipFill>
        <p:spPr>
          <a:xfrm>
            <a:off x="8552532" y="1455044"/>
            <a:ext cx="1792862" cy="2605904"/>
          </a:xfrm>
          <a:prstGeom prst="rect">
            <a:avLst/>
          </a:prstGeom>
        </p:spPr>
      </p:pic>
      <p:grpSp>
        <p:nvGrpSpPr>
          <p:cNvPr id="55" name="Group 54"/>
          <p:cNvGrpSpPr/>
          <p:nvPr/>
        </p:nvGrpSpPr>
        <p:grpSpPr>
          <a:xfrm>
            <a:off x="8967650" y="1936200"/>
            <a:ext cx="983508" cy="1911347"/>
            <a:chOff x="8967650" y="1936200"/>
            <a:chExt cx="983508" cy="1911347"/>
          </a:xfrm>
        </p:grpSpPr>
        <p:sp>
          <p:nvSpPr>
            <p:cNvPr id="22" name="任意多边形 27"/>
            <p:cNvSpPr/>
            <p:nvPr/>
          </p:nvSpPr>
          <p:spPr>
            <a:xfrm>
              <a:off x="9004764" y="1936200"/>
              <a:ext cx="881446" cy="807220"/>
            </a:xfrm>
            <a:custGeom>
              <a:avLst/>
              <a:gdLst>
                <a:gd name="connsiteX0" fmla="*/ 0 w 819509"/>
                <a:gd name="connsiteY0" fmla="*/ 0 h 750499"/>
                <a:gd name="connsiteX1" fmla="*/ 819509 w 819509"/>
                <a:gd name="connsiteY1" fmla="*/ 0 h 750499"/>
                <a:gd name="connsiteX2" fmla="*/ 819509 w 819509"/>
                <a:gd name="connsiteY2" fmla="*/ 750499 h 750499"/>
                <a:gd name="connsiteX3" fmla="*/ 0 w 819509"/>
                <a:gd name="connsiteY3" fmla="*/ 741872 h 750499"/>
                <a:gd name="connsiteX4" fmla="*/ 0 w 819509"/>
                <a:gd name="connsiteY4" fmla="*/ 0 h 750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09" h="750499">
                  <a:moveTo>
                    <a:pt x="0" y="0"/>
                  </a:moveTo>
                  <a:lnTo>
                    <a:pt x="819509" y="0"/>
                  </a:lnTo>
                  <a:lnTo>
                    <a:pt x="819509" y="750499"/>
                  </a:lnTo>
                  <a:lnTo>
                    <a:pt x="0" y="741872"/>
                  </a:ln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任意多边形 28"/>
            <p:cNvSpPr/>
            <p:nvPr/>
          </p:nvSpPr>
          <p:spPr>
            <a:xfrm>
              <a:off x="8986207" y="2808368"/>
              <a:ext cx="909280" cy="398970"/>
            </a:xfrm>
            <a:custGeom>
              <a:avLst/>
              <a:gdLst>
                <a:gd name="connsiteX0" fmla="*/ 8626 w 845388"/>
                <a:gd name="connsiteY0" fmla="*/ 8627 h 370936"/>
                <a:gd name="connsiteX1" fmla="*/ 836762 w 845388"/>
                <a:gd name="connsiteY1" fmla="*/ 0 h 370936"/>
                <a:gd name="connsiteX2" fmla="*/ 845388 w 845388"/>
                <a:gd name="connsiteY2" fmla="*/ 370936 h 370936"/>
                <a:gd name="connsiteX3" fmla="*/ 0 w 845388"/>
                <a:gd name="connsiteY3" fmla="*/ 362310 h 370936"/>
                <a:gd name="connsiteX4" fmla="*/ 8626 w 845388"/>
                <a:gd name="connsiteY4" fmla="*/ 8627 h 370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388" h="370936">
                  <a:moveTo>
                    <a:pt x="8626" y="8627"/>
                  </a:moveTo>
                  <a:lnTo>
                    <a:pt x="836762" y="0"/>
                  </a:lnTo>
                  <a:lnTo>
                    <a:pt x="845388" y="370936"/>
                  </a:lnTo>
                  <a:lnTo>
                    <a:pt x="0" y="362310"/>
                  </a:lnTo>
                  <a:lnTo>
                    <a:pt x="8626" y="8627"/>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任意多边形 29"/>
            <p:cNvSpPr/>
            <p:nvPr/>
          </p:nvSpPr>
          <p:spPr>
            <a:xfrm>
              <a:off x="8967650" y="3235174"/>
              <a:ext cx="213403" cy="612373"/>
            </a:xfrm>
            <a:custGeom>
              <a:avLst/>
              <a:gdLst>
                <a:gd name="connsiteX0" fmla="*/ 0 w 198408"/>
                <a:gd name="connsiteY0" fmla="*/ 0 h 569343"/>
                <a:gd name="connsiteX1" fmla="*/ 189781 w 198408"/>
                <a:gd name="connsiteY1" fmla="*/ 0 h 569343"/>
                <a:gd name="connsiteX2" fmla="*/ 198408 w 198408"/>
                <a:gd name="connsiteY2" fmla="*/ 569343 h 569343"/>
                <a:gd name="connsiteX3" fmla="*/ 0 w 198408"/>
                <a:gd name="connsiteY3" fmla="*/ 543464 h 569343"/>
                <a:gd name="connsiteX4" fmla="*/ 0 w 198408"/>
                <a:gd name="connsiteY4" fmla="*/ 0 h 569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08" h="569343">
                  <a:moveTo>
                    <a:pt x="0" y="0"/>
                  </a:moveTo>
                  <a:lnTo>
                    <a:pt x="189781" y="0"/>
                  </a:lnTo>
                  <a:lnTo>
                    <a:pt x="198408" y="569343"/>
                  </a:lnTo>
                  <a:lnTo>
                    <a:pt x="0" y="543464"/>
                  </a:ln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任意多边形 30"/>
            <p:cNvSpPr/>
            <p:nvPr/>
          </p:nvSpPr>
          <p:spPr>
            <a:xfrm>
              <a:off x="9747034" y="3207339"/>
              <a:ext cx="204124" cy="630931"/>
            </a:xfrm>
            <a:custGeom>
              <a:avLst/>
              <a:gdLst>
                <a:gd name="connsiteX0" fmla="*/ 8626 w 189781"/>
                <a:gd name="connsiteY0" fmla="*/ 0 h 586597"/>
                <a:gd name="connsiteX1" fmla="*/ 181155 w 189781"/>
                <a:gd name="connsiteY1" fmla="*/ 0 h 586597"/>
                <a:gd name="connsiteX2" fmla="*/ 189781 w 189781"/>
                <a:gd name="connsiteY2" fmla="*/ 586597 h 586597"/>
                <a:gd name="connsiteX3" fmla="*/ 0 w 189781"/>
                <a:gd name="connsiteY3" fmla="*/ 577970 h 586597"/>
                <a:gd name="connsiteX4" fmla="*/ 8626 w 189781"/>
                <a:gd name="connsiteY4" fmla="*/ 0 h 586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586597">
                  <a:moveTo>
                    <a:pt x="8626" y="0"/>
                  </a:moveTo>
                  <a:lnTo>
                    <a:pt x="181155" y="0"/>
                  </a:lnTo>
                  <a:lnTo>
                    <a:pt x="189781" y="586597"/>
                  </a:lnTo>
                  <a:lnTo>
                    <a:pt x="0" y="577970"/>
                  </a:lnTo>
                  <a:lnTo>
                    <a:pt x="8626"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6" name="图片 31" descr="0527.jpg"/>
          <p:cNvPicPr>
            <a:picLocks noChangeAspect="1"/>
          </p:cNvPicPr>
          <p:nvPr/>
        </p:nvPicPr>
        <p:blipFill>
          <a:blip r:embed="rId5"/>
          <a:stretch>
            <a:fillRect/>
          </a:stretch>
        </p:blipFill>
        <p:spPr>
          <a:xfrm>
            <a:off x="1822915" y="4410949"/>
            <a:ext cx="2579774" cy="1934831"/>
          </a:xfrm>
          <a:prstGeom prst="rect">
            <a:avLst/>
          </a:prstGeom>
        </p:spPr>
      </p:pic>
      <p:sp>
        <p:nvSpPr>
          <p:cNvPr id="27" name="矩形 32"/>
          <p:cNvSpPr/>
          <p:nvPr/>
        </p:nvSpPr>
        <p:spPr>
          <a:xfrm>
            <a:off x="1803657" y="5053736"/>
            <a:ext cx="1207270" cy="797941"/>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8" name="Group 57"/>
          <p:cNvGrpSpPr/>
          <p:nvPr/>
        </p:nvGrpSpPr>
        <p:grpSpPr>
          <a:xfrm>
            <a:off x="1851133" y="5109406"/>
            <a:ext cx="1141241" cy="742272"/>
            <a:chOff x="1851133" y="5109406"/>
            <a:chExt cx="1141241" cy="742272"/>
          </a:xfrm>
        </p:grpSpPr>
        <p:sp>
          <p:nvSpPr>
            <p:cNvPr id="28" name="任意多边形 34"/>
            <p:cNvSpPr/>
            <p:nvPr/>
          </p:nvSpPr>
          <p:spPr>
            <a:xfrm>
              <a:off x="1888246" y="5480542"/>
              <a:ext cx="1104128" cy="371136"/>
            </a:xfrm>
            <a:custGeom>
              <a:avLst/>
              <a:gdLst>
                <a:gd name="connsiteX0" fmla="*/ 0 w 1026544"/>
                <a:gd name="connsiteY0" fmla="*/ 77638 h 345057"/>
                <a:gd name="connsiteX1" fmla="*/ 8627 w 1026544"/>
                <a:gd name="connsiteY1" fmla="*/ 345057 h 345057"/>
                <a:gd name="connsiteX2" fmla="*/ 1009291 w 1026544"/>
                <a:gd name="connsiteY2" fmla="*/ 258792 h 345057"/>
                <a:gd name="connsiteX3" fmla="*/ 1026544 w 1026544"/>
                <a:gd name="connsiteY3" fmla="*/ 0 h 345057"/>
                <a:gd name="connsiteX4" fmla="*/ 0 w 1026544"/>
                <a:gd name="connsiteY4" fmla="*/ 77638 h 345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544" h="345057">
                  <a:moveTo>
                    <a:pt x="0" y="77638"/>
                  </a:moveTo>
                  <a:lnTo>
                    <a:pt x="8627" y="345057"/>
                  </a:lnTo>
                  <a:lnTo>
                    <a:pt x="1009291" y="258792"/>
                  </a:lnTo>
                  <a:lnTo>
                    <a:pt x="1026544" y="0"/>
                  </a:lnTo>
                  <a:lnTo>
                    <a:pt x="0" y="77638"/>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任意多边形 36"/>
            <p:cNvSpPr/>
            <p:nvPr/>
          </p:nvSpPr>
          <p:spPr>
            <a:xfrm>
              <a:off x="1860411" y="5109406"/>
              <a:ext cx="1029900" cy="389693"/>
            </a:xfrm>
            <a:custGeom>
              <a:avLst/>
              <a:gdLst>
                <a:gd name="connsiteX0" fmla="*/ 0 w 957532"/>
                <a:gd name="connsiteY0" fmla="*/ 43133 h 362310"/>
                <a:gd name="connsiteX1" fmla="*/ 34506 w 957532"/>
                <a:gd name="connsiteY1" fmla="*/ 362310 h 362310"/>
                <a:gd name="connsiteX2" fmla="*/ 957532 w 957532"/>
                <a:gd name="connsiteY2" fmla="*/ 293299 h 362310"/>
                <a:gd name="connsiteX3" fmla="*/ 940279 w 957532"/>
                <a:gd name="connsiteY3" fmla="*/ 0 h 362310"/>
                <a:gd name="connsiteX4" fmla="*/ 0 w 957532"/>
                <a:gd name="connsiteY4" fmla="*/ 43133 h 362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32" h="362310">
                  <a:moveTo>
                    <a:pt x="0" y="43133"/>
                  </a:moveTo>
                  <a:lnTo>
                    <a:pt x="34506" y="362310"/>
                  </a:lnTo>
                  <a:lnTo>
                    <a:pt x="957532" y="293299"/>
                  </a:lnTo>
                  <a:lnTo>
                    <a:pt x="940279" y="0"/>
                  </a:lnTo>
                  <a:lnTo>
                    <a:pt x="0" y="43133"/>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任意多边形 35"/>
            <p:cNvSpPr/>
            <p:nvPr/>
          </p:nvSpPr>
          <p:spPr>
            <a:xfrm>
              <a:off x="1851133" y="5341366"/>
              <a:ext cx="1131962" cy="231959"/>
            </a:xfrm>
            <a:custGeom>
              <a:avLst/>
              <a:gdLst>
                <a:gd name="connsiteX0" fmla="*/ 0 w 1052422"/>
                <a:gd name="connsiteY0" fmla="*/ 86264 h 215660"/>
                <a:gd name="connsiteX1" fmla="*/ 77637 w 1052422"/>
                <a:gd name="connsiteY1" fmla="*/ 215660 h 215660"/>
                <a:gd name="connsiteX2" fmla="*/ 1052422 w 1052422"/>
                <a:gd name="connsiteY2" fmla="*/ 120770 h 215660"/>
                <a:gd name="connsiteX3" fmla="*/ 940279 w 1052422"/>
                <a:gd name="connsiteY3" fmla="*/ 0 h 215660"/>
                <a:gd name="connsiteX4" fmla="*/ 0 w 1052422"/>
                <a:gd name="connsiteY4" fmla="*/ 86264 h 215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422" h="215660">
                  <a:moveTo>
                    <a:pt x="0" y="86264"/>
                  </a:moveTo>
                  <a:lnTo>
                    <a:pt x="77637" y="215660"/>
                  </a:lnTo>
                  <a:lnTo>
                    <a:pt x="1052422" y="120770"/>
                  </a:lnTo>
                  <a:lnTo>
                    <a:pt x="940279" y="0"/>
                  </a:lnTo>
                  <a:lnTo>
                    <a:pt x="0" y="86264"/>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9" name="Group 58"/>
          <p:cNvGrpSpPr/>
          <p:nvPr/>
        </p:nvGrpSpPr>
        <p:grpSpPr>
          <a:xfrm>
            <a:off x="2992374" y="4914561"/>
            <a:ext cx="1419591" cy="1438148"/>
            <a:chOff x="2992374" y="4914561"/>
            <a:chExt cx="1419591" cy="1438148"/>
          </a:xfrm>
        </p:grpSpPr>
        <p:sp>
          <p:nvSpPr>
            <p:cNvPr id="31" name="任意多边形 37"/>
            <p:cNvSpPr/>
            <p:nvPr/>
          </p:nvSpPr>
          <p:spPr>
            <a:xfrm>
              <a:off x="3363508" y="4914561"/>
              <a:ext cx="918559" cy="1029900"/>
            </a:xfrm>
            <a:custGeom>
              <a:avLst/>
              <a:gdLst>
                <a:gd name="connsiteX0" fmla="*/ 103517 w 854015"/>
                <a:gd name="connsiteY0" fmla="*/ 0 h 957532"/>
                <a:gd name="connsiteX1" fmla="*/ 0 w 854015"/>
                <a:gd name="connsiteY1" fmla="*/ 388188 h 957532"/>
                <a:gd name="connsiteX2" fmla="*/ 698740 w 854015"/>
                <a:gd name="connsiteY2" fmla="*/ 957532 h 957532"/>
                <a:gd name="connsiteX3" fmla="*/ 854015 w 854015"/>
                <a:gd name="connsiteY3" fmla="*/ 517585 h 957532"/>
                <a:gd name="connsiteX4" fmla="*/ 103517 w 854015"/>
                <a:gd name="connsiteY4" fmla="*/ 0 h 957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015" h="957532">
                  <a:moveTo>
                    <a:pt x="103517" y="0"/>
                  </a:moveTo>
                  <a:lnTo>
                    <a:pt x="0" y="388188"/>
                  </a:lnTo>
                  <a:lnTo>
                    <a:pt x="698740" y="957532"/>
                  </a:lnTo>
                  <a:lnTo>
                    <a:pt x="854015" y="517585"/>
                  </a:lnTo>
                  <a:lnTo>
                    <a:pt x="103517"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任意多边形 38"/>
            <p:cNvSpPr/>
            <p:nvPr/>
          </p:nvSpPr>
          <p:spPr>
            <a:xfrm>
              <a:off x="2992374" y="5294974"/>
              <a:ext cx="1243302" cy="862889"/>
            </a:xfrm>
            <a:custGeom>
              <a:avLst/>
              <a:gdLst>
                <a:gd name="connsiteX0" fmla="*/ 0 w 1155939"/>
                <a:gd name="connsiteY0" fmla="*/ 155275 h 802256"/>
                <a:gd name="connsiteX1" fmla="*/ 431320 w 1155939"/>
                <a:gd name="connsiteY1" fmla="*/ 0 h 802256"/>
                <a:gd name="connsiteX2" fmla="*/ 1155939 w 1155939"/>
                <a:gd name="connsiteY2" fmla="*/ 595222 h 802256"/>
                <a:gd name="connsiteX3" fmla="*/ 629728 w 1155939"/>
                <a:gd name="connsiteY3" fmla="*/ 802256 h 802256"/>
                <a:gd name="connsiteX4" fmla="*/ 0 w 1155939"/>
                <a:gd name="connsiteY4" fmla="*/ 155275 h 802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939" h="802256">
                  <a:moveTo>
                    <a:pt x="0" y="155275"/>
                  </a:moveTo>
                  <a:lnTo>
                    <a:pt x="431320" y="0"/>
                  </a:lnTo>
                  <a:lnTo>
                    <a:pt x="1155939" y="595222"/>
                  </a:lnTo>
                  <a:lnTo>
                    <a:pt x="629728" y="802256"/>
                  </a:lnTo>
                  <a:lnTo>
                    <a:pt x="0" y="155275"/>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任意多边形 39"/>
            <p:cNvSpPr/>
            <p:nvPr/>
          </p:nvSpPr>
          <p:spPr>
            <a:xfrm>
              <a:off x="3001652" y="5406315"/>
              <a:ext cx="714435" cy="946394"/>
            </a:xfrm>
            <a:custGeom>
              <a:avLst/>
              <a:gdLst>
                <a:gd name="connsiteX0" fmla="*/ 0 w 664234"/>
                <a:gd name="connsiteY0" fmla="*/ 0 h 879894"/>
                <a:gd name="connsiteX1" fmla="*/ 34506 w 664234"/>
                <a:gd name="connsiteY1" fmla="*/ 319177 h 879894"/>
                <a:gd name="connsiteX2" fmla="*/ 586596 w 664234"/>
                <a:gd name="connsiteY2" fmla="*/ 879894 h 879894"/>
                <a:gd name="connsiteX3" fmla="*/ 664234 w 664234"/>
                <a:gd name="connsiteY3" fmla="*/ 871268 h 879894"/>
                <a:gd name="connsiteX4" fmla="*/ 664234 w 664234"/>
                <a:gd name="connsiteY4" fmla="*/ 655607 h 879894"/>
                <a:gd name="connsiteX5" fmla="*/ 0 w 664234"/>
                <a:gd name="connsiteY5" fmla="*/ 0 h 87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234" h="879894">
                  <a:moveTo>
                    <a:pt x="0" y="0"/>
                  </a:moveTo>
                  <a:lnTo>
                    <a:pt x="34506" y="319177"/>
                  </a:lnTo>
                  <a:lnTo>
                    <a:pt x="586596" y="879894"/>
                  </a:lnTo>
                  <a:lnTo>
                    <a:pt x="664234" y="871268"/>
                  </a:lnTo>
                  <a:lnTo>
                    <a:pt x="664234" y="655607"/>
                  </a:ln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任意多边形 40"/>
            <p:cNvSpPr/>
            <p:nvPr/>
          </p:nvSpPr>
          <p:spPr>
            <a:xfrm>
              <a:off x="3771758" y="5842398"/>
              <a:ext cx="640207" cy="501033"/>
            </a:xfrm>
            <a:custGeom>
              <a:avLst/>
              <a:gdLst>
                <a:gd name="connsiteX0" fmla="*/ 0 w 595222"/>
                <a:gd name="connsiteY0" fmla="*/ 198408 h 465827"/>
                <a:gd name="connsiteX1" fmla="*/ 8626 w 595222"/>
                <a:gd name="connsiteY1" fmla="*/ 465827 h 465827"/>
                <a:gd name="connsiteX2" fmla="*/ 439947 w 595222"/>
                <a:gd name="connsiteY2" fmla="*/ 465827 h 465827"/>
                <a:gd name="connsiteX3" fmla="*/ 595222 w 595222"/>
                <a:gd name="connsiteY3" fmla="*/ 396815 h 465827"/>
                <a:gd name="connsiteX4" fmla="*/ 595222 w 595222"/>
                <a:gd name="connsiteY4" fmla="*/ 0 h 465827"/>
                <a:gd name="connsiteX5" fmla="*/ 0 w 595222"/>
                <a:gd name="connsiteY5" fmla="*/ 198408 h 46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222" h="465827">
                  <a:moveTo>
                    <a:pt x="0" y="198408"/>
                  </a:moveTo>
                  <a:lnTo>
                    <a:pt x="8626" y="465827"/>
                  </a:lnTo>
                  <a:lnTo>
                    <a:pt x="439947" y="465827"/>
                  </a:lnTo>
                  <a:lnTo>
                    <a:pt x="595222" y="396815"/>
                  </a:lnTo>
                  <a:lnTo>
                    <a:pt x="595222" y="0"/>
                  </a:lnTo>
                  <a:lnTo>
                    <a:pt x="0" y="198408"/>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5" name="矩形 33"/>
          <p:cNvSpPr/>
          <p:nvPr/>
        </p:nvSpPr>
        <p:spPr>
          <a:xfrm>
            <a:off x="2955260" y="4896004"/>
            <a:ext cx="1447427" cy="1456705"/>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图片 41" descr="0396.jpg"/>
          <p:cNvPicPr>
            <a:picLocks noChangeAspect="1"/>
          </p:cNvPicPr>
          <p:nvPr/>
        </p:nvPicPr>
        <p:blipFill>
          <a:blip r:embed="rId6"/>
          <a:stretch>
            <a:fillRect/>
          </a:stretch>
        </p:blipFill>
        <p:spPr>
          <a:xfrm>
            <a:off x="5032857" y="4401866"/>
            <a:ext cx="2617276" cy="1962957"/>
          </a:xfrm>
          <a:prstGeom prst="rect">
            <a:avLst/>
          </a:prstGeom>
        </p:spPr>
      </p:pic>
      <p:sp>
        <p:nvSpPr>
          <p:cNvPr id="37" name="矩形 42"/>
          <p:cNvSpPr/>
          <p:nvPr/>
        </p:nvSpPr>
        <p:spPr>
          <a:xfrm>
            <a:off x="5321244" y="4487756"/>
            <a:ext cx="2116257" cy="1864954"/>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7" name="Group 56"/>
          <p:cNvGrpSpPr/>
          <p:nvPr/>
        </p:nvGrpSpPr>
        <p:grpSpPr>
          <a:xfrm>
            <a:off x="5339804" y="4497034"/>
            <a:ext cx="2087635" cy="1855675"/>
            <a:chOff x="5339804" y="4497034"/>
            <a:chExt cx="2087635" cy="1855675"/>
          </a:xfrm>
        </p:grpSpPr>
        <p:sp>
          <p:nvSpPr>
            <p:cNvPr id="38" name="任意多边形 43"/>
            <p:cNvSpPr/>
            <p:nvPr/>
          </p:nvSpPr>
          <p:spPr>
            <a:xfrm>
              <a:off x="5516093" y="4497034"/>
              <a:ext cx="1493818" cy="1150520"/>
            </a:xfrm>
            <a:custGeom>
              <a:avLst/>
              <a:gdLst>
                <a:gd name="connsiteX0" fmla="*/ 0 w 1388852"/>
                <a:gd name="connsiteY0" fmla="*/ 483079 h 1069676"/>
                <a:gd name="connsiteX1" fmla="*/ 1285335 w 1388852"/>
                <a:gd name="connsiteY1" fmla="*/ 0 h 1069676"/>
                <a:gd name="connsiteX2" fmla="*/ 1388852 w 1388852"/>
                <a:gd name="connsiteY2" fmla="*/ 483079 h 1069676"/>
                <a:gd name="connsiteX3" fmla="*/ 163901 w 1388852"/>
                <a:gd name="connsiteY3" fmla="*/ 1069676 h 1069676"/>
                <a:gd name="connsiteX4" fmla="*/ 0 w 1388852"/>
                <a:gd name="connsiteY4" fmla="*/ 483079 h 106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852" h="1069676">
                  <a:moveTo>
                    <a:pt x="0" y="483079"/>
                  </a:moveTo>
                  <a:lnTo>
                    <a:pt x="1285335" y="0"/>
                  </a:lnTo>
                  <a:lnTo>
                    <a:pt x="1388852" y="483079"/>
                  </a:lnTo>
                  <a:lnTo>
                    <a:pt x="163901" y="1069676"/>
                  </a:lnTo>
                  <a:lnTo>
                    <a:pt x="0" y="483079"/>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任意多边形 44"/>
            <p:cNvSpPr/>
            <p:nvPr/>
          </p:nvSpPr>
          <p:spPr>
            <a:xfrm>
              <a:off x="5339804" y="5452707"/>
              <a:ext cx="649486" cy="890725"/>
            </a:xfrm>
            <a:custGeom>
              <a:avLst/>
              <a:gdLst>
                <a:gd name="connsiteX0" fmla="*/ 0 w 603849"/>
                <a:gd name="connsiteY0" fmla="*/ 0 h 828136"/>
                <a:gd name="connsiteX1" fmla="*/ 569343 w 603849"/>
                <a:gd name="connsiteY1" fmla="*/ 353683 h 828136"/>
                <a:gd name="connsiteX2" fmla="*/ 603849 w 603849"/>
                <a:gd name="connsiteY2" fmla="*/ 828136 h 828136"/>
                <a:gd name="connsiteX3" fmla="*/ 534837 w 603849"/>
                <a:gd name="connsiteY3" fmla="*/ 828136 h 828136"/>
                <a:gd name="connsiteX4" fmla="*/ 69011 w 603849"/>
                <a:gd name="connsiteY4" fmla="*/ 500332 h 828136"/>
                <a:gd name="connsiteX5" fmla="*/ 0 w 603849"/>
                <a:gd name="connsiteY5" fmla="*/ 0 h 82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49" h="828136">
                  <a:moveTo>
                    <a:pt x="0" y="0"/>
                  </a:moveTo>
                  <a:lnTo>
                    <a:pt x="569343" y="353683"/>
                  </a:lnTo>
                  <a:lnTo>
                    <a:pt x="603849" y="828136"/>
                  </a:lnTo>
                  <a:lnTo>
                    <a:pt x="534837" y="828136"/>
                  </a:lnTo>
                  <a:lnTo>
                    <a:pt x="69011" y="500332"/>
                  </a:ln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任意多边形 45"/>
            <p:cNvSpPr/>
            <p:nvPr/>
          </p:nvSpPr>
          <p:spPr>
            <a:xfrm>
              <a:off x="5571763" y="5025902"/>
              <a:ext cx="1855676" cy="1011343"/>
            </a:xfrm>
            <a:custGeom>
              <a:avLst/>
              <a:gdLst>
                <a:gd name="connsiteX0" fmla="*/ 0 w 1725283"/>
                <a:gd name="connsiteY0" fmla="*/ 586596 h 940279"/>
                <a:gd name="connsiteX1" fmla="*/ 1259457 w 1725283"/>
                <a:gd name="connsiteY1" fmla="*/ 0 h 940279"/>
                <a:gd name="connsiteX2" fmla="*/ 1725283 w 1725283"/>
                <a:gd name="connsiteY2" fmla="*/ 215660 h 940279"/>
                <a:gd name="connsiteX3" fmla="*/ 491706 w 1725283"/>
                <a:gd name="connsiteY3" fmla="*/ 940279 h 940279"/>
                <a:gd name="connsiteX4" fmla="*/ 0 w 1725283"/>
                <a:gd name="connsiteY4" fmla="*/ 586596 h 9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283" h="940279">
                  <a:moveTo>
                    <a:pt x="0" y="586596"/>
                  </a:moveTo>
                  <a:lnTo>
                    <a:pt x="1259457" y="0"/>
                  </a:lnTo>
                  <a:lnTo>
                    <a:pt x="1725283" y="215660"/>
                  </a:lnTo>
                  <a:lnTo>
                    <a:pt x="491706" y="940279"/>
                  </a:lnTo>
                  <a:lnTo>
                    <a:pt x="0" y="586596"/>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任意多边形 46"/>
            <p:cNvSpPr/>
            <p:nvPr/>
          </p:nvSpPr>
          <p:spPr>
            <a:xfrm>
              <a:off x="6072795" y="5155799"/>
              <a:ext cx="1354644" cy="1196910"/>
            </a:xfrm>
            <a:custGeom>
              <a:avLst/>
              <a:gdLst>
                <a:gd name="connsiteX0" fmla="*/ 8627 w 1259457"/>
                <a:gd name="connsiteY0" fmla="*/ 707366 h 1112807"/>
                <a:gd name="connsiteX1" fmla="*/ 0 w 1259457"/>
                <a:gd name="connsiteY1" fmla="*/ 1112807 h 1112807"/>
                <a:gd name="connsiteX2" fmla="*/ 1216325 w 1259457"/>
                <a:gd name="connsiteY2" fmla="*/ 362309 h 1112807"/>
                <a:gd name="connsiteX3" fmla="*/ 1259457 w 1259457"/>
                <a:gd name="connsiteY3" fmla="*/ 0 h 1112807"/>
                <a:gd name="connsiteX4" fmla="*/ 8627 w 1259457"/>
                <a:gd name="connsiteY4" fmla="*/ 707366 h 1112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57" h="1112807">
                  <a:moveTo>
                    <a:pt x="8627" y="707366"/>
                  </a:moveTo>
                  <a:lnTo>
                    <a:pt x="0" y="1112807"/>
                  </a:lnTo>
                  <a:lnTo>
                    <a:pt x="1216325" y="362309"/>
                  </a:lnTo>
                  <a:lnTo>
                    <a:pt x="1259457" y="0"/>
                  </a:lnTo>
                  <a:lnTo>
                    <a:pt x="8627" y="707366"/>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2" name="图片 47" descr="0238.jpg"/>
          <p:cNvPicPr>
            <a:picLocks noChangeAspect="1"/>
          </p:cNvPicPr>
          <p:nvPr/>
        </p:nvPicPr>
        <p:blipFill>
          <a:blip r:embed="rId7"/>
          <a:stretch>
            <a:fillRect/>
          </a:stretch>
        </p:blipFill>
        <p:spPr>
          <a:xfrm>
            <a:off x="8155111" y="4354888"/>
            <a:ext cx="2599354" cy="2053490"/>
          </a:xfrm>
          <a:prstGeom prst="rect">
            <a:avLst/>
          </a:prstGeom>
        </p:spPr>
      </p:pic>
      <p:sp>
        <p:nvSpPr>
          <p:cNvPr id="43" name="矩形 48"/>
          <p:cNvSpPr/>
          <p:nvPr/>
        </p:nvSpPr>
        <p:spPr>
          <a:xfrm>
            <a:off x="8308883" y="4680216"/>
            <a:ext cx="2142987" cy="1561151"/>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6" name="Group 55"/>
          <p:cNvGrpSpPr/>
          <p:nvPr/>
        </p:nvGrpSpPr>
        <p:grpSpPr>
          <a:xfrm>
            <a:off x="8336720" y="4728993"/>
            <a:ext cx="2106192" cy="1521654"/>
            <a:chOff x="8336720" y="4728993"/>
            <a:chExt cx="2106192" cy="1521654"/>
          </a:xfrm>
        </p:grpSpPr>
        <p:sp>
          <p:nvSpPr>
            <p:cNvPr id="44" name="任意多边形 49"/>
            <p:cNvSpPr/>
            <p:nvPr/>
          </p:nvSpPr>
          <p:spPr>
            <a:xfrm>
              <a:off x="8336720" y="4728993"/>
              <a:ext cx="2106192" cy="510311"/>
            </a:xfrm>
            <a:custGeom>
              <a:avLst/>
              <a:gdLst>
                <a:gd name="connsiteX0" fmla="*/ 0 w 1958196"/>
                <a:gd name="connsiteY0" fmla="*/ 77638 h 474453"/>
                <a:gd name="connsiteX1" fmla="*/ 845388 w 1958196"/>
                <a:gd name="connsiteY1" fmla="*/ 0 h 474453"/>
                <a:gd name="connsiteX2" fmla="*/ 1958196 w 1958196"/>
                <a:gd name="connsiteY2" fmla="*/ 319178 h 474453"/>
                <a:gd name="connsiteX3" fmla="*/ 914400 w 1958196"/>
                <a:gd name="connsiteY3" fmla="*/ 474453 h 474453"/>
                <a:gd name="connsiteX4" fmla="*/ 0 w 1958196"/>
                <a:gd name="connsiteY4" fmla="*/ 77638 h 4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196" h="474453">
                  <a:moveTo>
                    <a:pt x="0" y="77638"/>
                  </a:moveTo>
                  <a:lnTo>
                    <a:pt x="845388" y="0"/>
                  </a:lnTo>
                  <a:lnTo>
                    <a:pt x="1958196" y="319178"/>
                  </a:lnTo>
                  <a:lnTo>
                    <a:pt x="914400" y="474453"/>
                  </a:lnTo>
                  <a:lnTo>
                    <a:pt x="0" y="77638"/>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任意多边形 50"/>
            <p:cNvSpPr/>
            <p:nvPr/>
          </p:nvSpPr>
          <p:spPr>
            <a:xfrm>
              <a:off x="8364555" y="4784663"/>
              <a:ext cx="287630" cy="825776"/>
            </a:xfrm>
            <a:custGeom>
              <a:avLst/>
              <a:gdLst>
                <a:gd name="connsiteX0" fmla="*/ 0 w 267419"/>
                <a:gd name="connsiteY0" fmla="*/ 0 h 767751"/>
                <a:gd name="connsiteX1" fmla="*/ 25879 w 267419"/>
                <a:gd name="connsiteY1" fmla="*/ 767751 h 767751"/>
                <a:gd name="connsiteX2" fmla="*/ 267419 w 267419"/>
                <a:gd name="connsiteY2" fmla="*/ 759124 h 767751"/>
                <a:gd name="connsiteX3" fmla="*/ 258792 w 267419"/>
                <a:gd name="connsiteY3" fmla="*/ 17253 h 767751"/>
                <a:gd name="connsiteX4" fmla="*/ 0 w 267419"/>
                <a:gd name="connsiteY4" fmla="*/ 0 h 76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19" h="767751">
                  <a:moveTo>
                    <a:pt x="0" y="0"/>
                  </a:moveTo>
                  <a:lnTo>
                    <a:pt x="25879" y="767751"/>
                  </a:lnTo>
                  <a:lnTo>
                    <a:pt x="267419" y="759124"/>
                  </a:lnTo>
                  <a:cubicBezTo>
                    <a:pt x="264543" y="511834"/>
                    <a:pt x="261668" y="264543"/>
                    <a:pt x="258792" y="17253"/>
                  </a:cubicBez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任意多边形 51"/>
            <p:cNvSpPr/>
            <p:nvPr/>
          </p:nvSpPr>
          <p:spPr>
            <a:xfrm>
              <a:off x="9162496" y="5155799"/>
              <a:ext cx="398970" cy="1094848"/>
            </a:xfrm>
            <a:custGeom>
              <a:avLst/>
              <a:gdLst>
                <a:gd name="connsiteX0" fmla="*/ 17253 w 370936"/>
                <a:gd name="connsiteY0" fmla="*/ 0 h 1017916"/>
                <a:gd name="connsiteX1" fmla="*/ 0 w 370936"/>
                <a:gd name="connsiteY1" fmla="*/ 1017916 h 1017916"/>
                <a:gd name="connsiteX2" fmla="*/ 336430 w 370936"/>
                <a:gd name="connsiteY2" fmla="*/ 1000664 h 1017916"/>
                <a:gd name="connsiteX3" fmla="*/ 370936 w 370936"/>
                <a:gd name="connsiteY3" fmla="*/ 0 h 1017916"/>
                <a:gd name="connsiteX4" fmla="*/ 17253 w 370936"/>
                <a:gd name="connsiteY4" fmla="*/ 0 h 1017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936" h="1017916">
                  <a:moveTo>
                    <a:pt x="17253" y="0"/>
                  </a:moveTo>
                  <a:lnTo>
                    <a:pt x="0" y="1017916"/>
                  </a:lnTo>
                  <a:lnTo>
                    <a:pt x="336430" y="1000664"/>
                  </a:lnTo>
                  <a:lnTo>
                    <a:pt x="370936" y="0"/>
                  </a:lnTo>
                  <a:lnTo>
                    <a:pt x="17253"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任意多边形 52"/>
            <p:cNvSpPr/>
            <p:nvPr/>
          </p:nvSpPr>
          <p:spPr>
            <a:xfrm>
              <a:off x="9988272" y="5007345"/>
              <a:ext cx="361857" cy="1002065"/>
            </a:xfrm>
            <a:custGeom>
              <a:avLst/>
              <a:gdLst>
                <a:gd name="connsiteX0" fmla="*/ 25879 w 336430"/>
                <a:gd name="connsiteY0" fmla="*/ 17253 h 931653"/>
                <a:gd name="connsiteX1" fmla="*/ 0 w 336430"/>
                <a:gd name="connsiteY1" fmla="*/ 931653 h 931653"/>
                <a:gd name="connsiteX2" fmla="*/ 301924 w 336430"/>
                <a:gd name="connsiteY2" fmla="*/ 914400 h 931653"/>
                <a:gd name="connsiteX3" fmla="*/ 336430 w 336430"/>
                <a:gd name="connsiteY3" fmla="*/ 0 h 931653"/>
                <a:gd name="connsiteX4" fmla="*/ 25879 w 336430"/>
                <a:gd name="connsiteY4" fmla="*/ 17253 h 93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0" h="931653">
                  <a:moveTo>
                    <a:pt x="25879" y="17253"/>
                  </a:moveTo>
                  <a:lnTo>
                    <a:pt x="0" y="931653"/>
                  </a:lnTo>
                  <a:lnTo>
                    <a:pt x="301924" y="914400"/>
                  </a:lnTo>
                  <a:lnTo>
                    <a:pt x="336430" y="0"/>
                  </a:lnTo>
                  <a:lnTo>
                    <a:pt x="25879" y="17253"/>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48" name="TextBox 47"/>
          <p:cNvSpPr txBox="1"/>
          <p:nvPr/>
        </p:nvSpPr>
        <p:spPr>
          <a:xfrm>
            <a:off x="1763587" y="1589774"/>
            <a:ext cx="2932406" cy="369332"/>
          </a:xfrm>
          <a:prstGeom prst="rect">
            <a:avLst/>
          </a:prstGeom>
          <a:noFill/>
        </p:spPr>
        <p:txBody>
          <a:bodyPr wrap="none" rtlCol="0">
            <a:spAutoFit/>
          </a:bodyPr>
          <a:lstStyle/>
          <a:p>
            <a:r>
              <a:rPr lang="en-US" dirty="0" smtClean="0"/>
              <a:t>Prediction: a=30, e=15, d=2.5</a:t>
            </a:r>
            <a:endParaRPr lang="en-US" dirty="0"/>
          </a:p>
        </p:txBody>
      </p:sp>
      <p:sp>
        <p:nvSpPr>
          <p:cNvPr id="49" name="TextBox 48"/>
          <p:cNvSpPr txBox="1"/>
          <p:nvPr/>
        </p:nvSpPr>
        <p:spPr>
          <a:xfrm>
            <a:off x="4971679" y="1216302"/>
            <a:ext cx="2815386" cy="369332"/>
          </a:xfrm>
          <a:prstGeom prst="rect">
            <a:avLst/>
          </a:prstGeom>
          <a:noFill/>
        </p:spPr>
        <p:txBody>
          <a:bodyPr wrap="none" rtlCol="0">
            <a:spAutoFit/>
          </a:bodyPr>
          <a:lstStyle/>
          <a:p>
            <a:r>
              <a:rPr lang="en-US" dirty="0" smtClean="0"/>
              <a:t>Prediction: a=0, e=15, d=1.5</a:t>
            </a:r>
            <a:endParaRPr lang="en-US" dirty="0"/>
          </a:p>
        </p:txBody>
      </p:sp>
      <p:sp>
        <p:nvSpPr>
          <p:cNvPr id="50" name="TextBox 49"/>
          <p:cNvSpPr txBox="1"/>
          <p:nvPr/>
        </p:nvSpPr>
        <p:spPr>
          <a:xfrm>
            <a:off x="8159384" y="1106460"/>
            <a:ext cx="2640659" cy="369332"/>
          </a:xfrm>
          <a:prstGeom prst="rect">
            <a:avLst/>
          </a:prstGeom>
          <a:noFill/>
        </p:spPr>
        <p:txBody>
          <a:bodyPr wrap="none" rtlCol="0">
            <a:spAutoFit/>
          </a:bodyPr>
          <a:lstStyle/>
          <a:p>
            <a:r>
              <a:rPr lang="en-US" dirty="0" smtClean="0"/>
              <a:t>Prediction: a=0, e=30, d=7</a:t>
            </a:r>
            <a:endParaRPr lang="en-US" dirty="0"/>
          </a:p>
        </p:txBody>
      </p:sp>
      <p:sp>
        <p:nvSpPr>
          <p:cNvPr id="51" name="TextBox 50"/>
          <p:cNvSpPr txBox="1"/>
          <p:nvPr/>
        </p:nvSpPr>
        <p:spPr>
          <a:xfrm>
            <a:off x="1596704" y="3818026"/>
            <a:ext cx="3049425" cy="646331"/>
          </a:xfrm>
          <a:prstGeom prst="rect">
            <a:avLst/>
          </a:prstGeom>
          <a:noFill/>
        </p:spPr>
        <p:txBody>
          <a:bodyPr wrap="none" rtlCol="0">
            <a:spAutoFit/>
          </a:bodyPr>
          <a:lstStyle/>
          <a:p>
            <a:r>
              <a:rPr lang="en-US" dirty="0" smtClean="0"/>
              <a:t>Prediction: a=345, e=15, d=3.5</a:t>
            </a:r>
          </a:p>
          <a:p>
            <a:r>
              <a:rPr lang="en-US" dirty="0" smtClean="0"/>
              <a:t>                    a=60, e-30, d=2.5</a:t>
            </a:r>
            <a:endParaRPr lang="en-US" dirty="0"/>
          </a:p>
        </p:txBody>
      </p:sp>
      <p:sp>
        <p:nvSpPr>
          <p:cNvPr id="52" name="TextBox 51"/>
          <p:cNvSpPr txBox="1"/>
          <p:nvPr/>
        </p:nvSpPr>
        <p:spPr>
          <a:xfrm>
            <a:off x="4997000" y="3996903"/>
            <a:ext cx="2874698" cy="369332"/>
          </a:xfrm>
          <a:prstGeom prst="rect">
            <a:avLst/>
          </a:prstGeom>
          <a:noFill/>
        </p:spPr>
        <p:txBody>
          <a:bodyPr wrap="none" rtlCol="0">
            <a:spAutoFit/>
          </a:bodyPr>
          <a:lstStyle/>
          <a:p>
            <a:r>
              <a:rPr lang="en-US" dirty="0" smtClean="0"/>
              <a:t>Prediction: a=315, e=30, d=2</a:t>
            </a:r>
            <a:endParaRPr lang="en-US" dirty="0"/>
          </a:p>
        </p:txBody>
      </p:sp>
      <p:sp>
        <p:nvSpPr>
          <p:cNvPr id="53" name="TextBox 52"/>
          <p:cNvSpPr txBox="1"/>
          <p:nvPr/>
        </p:nvSpPr>
        <p:spPr>
          <a:xfrm>
            <a:off x="8194662" y="4037663"/>
            <a:ext cx="2757678" cy="369332"/>
          </a:xfrm>
          <a:prstGeom prst="rect">
            <a:avLst/>
          </a:prstGeom>
          <a:noFill/>
        </p:spPr>
        <p:txBody>
          <a:bodyPr wrap="none" rtlCol="0">
            <a:spAutoFit/>
          </a:bodyPr>
          <a:lstStyle/>
          <a:p>
            <a:r>
              <a:rPr lang="en-US" dirty="0" smtClean="0"/>
              <a:t>Prediction: a=60, e=15, d=2</a:t>
            </a:r>
            <a:endParaRPr lang="en-US" dirty="0"/>
          </a:p>
        </p:txBody>
      </p:sp>
      <p:sp>
        <p:nvSpPr>
          <p:cNvPr id="54" name="矩形 59"/>
          <p:cNvSpPr/>
          <p:nvPr/>
        </p:nvSpPr>
        <p:spPr>
          <a:xfrm>
            <a:off x="8928459" y="1936216"/>
            <a:ext cx="1042225" cy="1910084"/>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339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7" grpId="0" animBg="1"/>
      <p:bldP spid="35" grpId="0" animBg="1"/>
      <p:bldP spid="37" grpId="0" animBg="1"/>
      <p:bldP spid="43" grpId="0" animBg="1"/>
      <p:bldP spid="48" grpId="0"/>
      <p:bldP spid="49" grpId="0"/>
      <p:bldP spid="50" grpId="0"/>
      <p:bldP spid="51" grpId="0"/>
      <p:bldP spid="52" grpId="0"/>
      <p:bldP spid="53" grpId="0"/>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Wrong examples</a:t>
            </a:r>
          </a:p>
        </p:txBody>
      </p:sp>
      <p:sp>
        <p:nvSpPr>
          <p:cNvPr id="4" name="Slide Number Placeholder 3"/>
          <p:cNvSpPr>
            <a:spLocks noGrp="1"/>
          </p:cNvSpPr>
          <p:nvPr>
            <p:ph type="sldNum" sz="quarter" idx="12"/>
          </p:nvPr>
        </p:nvSpPr>
        <p:spPr/>
        <p:txBody>
          <a:bodyPr/>
          <a:lstStyle/>
          <a:p>
            <a:fld id="{372B852B-FCF0-48F3-89AD-35EE9A2AAEEC}" type="slidenum">
              <a:rPr lang="en-US" smtClean="0"/>
              <a:t>33</a:t>
            </a:fld>
            <a:endParaRPr lang="en-US"/>
          </a:p>
        </p:txBody>
      </p:sp>
      <p:pic>
        <p:nvPicPr>
          <p:cNvPr id="5" name="内容占位符 3" descr="0240.jpg"/>
          <p:cNvPicPr>
            <a:picLocks noChangeAspect="1"/>
          </p:cNvPicPr>
          <p:nvPr/>
        </p:nvPicPr>
        <p:blipFill>
          <a:blip r:embed="rId3"/>
          <a:stretch>
            <a:fillRect/>
          </a:stretch>
        </p:blipFill>
        <p:spPr>
          <a:xfrm>
            <a:off x="2536224" y="1612859"/>
            <a:ext cx="2846652" cy="2134991"/>
          </a:xfrm>
          <a:prstGeom prst="rect">
            <a:avLst/>
          </a:prstGeom>
        </p:spPr>
      </p:pic>
      <p:sp>
        <p:nvSpPr>
          <p:cNvPr id="7" name="任意多边形 8"/>
          <p:cNvSpPr/>
          <p:nvPr/>
        </p:nvSpPr>
        <p:spPr>
          <a:xfrm>
            <a:off x="4213291" y="1630612"/>
            <a:ext cx="1190846" cy="829339"/>
          </a:xfrm>
          <a:custGeom>
            <a:avLst/>
            <a:gdLst>
              <a:gd name="connsiteX0" fmla="*/ 21265 w 1190846"/>
              <a:gd name="connsiteY0" fmla="*/ 0 h 829339"/>
              <a:gd name="connsiteX1" fmla="*/ 0 w 1190846"/>
              <a:gd name="connsiteY1" fmla="*/ 574158 h 829339"/>
              <a:gd name="connsiteX2" fmla="*/ 1190846 w 1190846"/>
              <a:gd name="connsiteY2" fmla="*/ 829339 h 829339"/>
              <a:gd name="connsiteX3" fmla="*/ 1190846 w 1190846"/>
              <a:gd name="connsiteY3" fmla="*/ 116958 h 829339"/>
              <a:gd name="connsiteX4" fmla="*/ 21265 w 1190846"/>
              <a:gd name="connsiteY4" fmla="*/ 0 h 829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846" h="829339">
                <a:moveTo>
                  <a:pt x="21265" y="0"/>
                </a:moveTo>
                <a:lnTo>
                  <a:pt x="0" y="574158"/>
                </a:lnTo>
                <a:lnTo>
                  <a:pt x="1190846" y="829339"/>
                </a:lnTo>
                <a:lnTo>
                  <a:pt x="1190846" y="116958"/>
                </a:lnTo>
                <a:lnTo>
                  <a:pt x="21265"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任意多边形 9"/>
          <p:cNvSpPr/>
          <p:nvPr/>
        </p:nvSpPr>
        <p:spPr>
          <a:xfrm>
            <a:off x="2565244" y="2204770"/>
            <a:ext cx="2828261" cy="829340"/>
          </a:xfrm>
          <a:custGeom>
            <a:avLst/>
            <a:gdLst>
              <a:gd name="connsiteX0" fmla="*/ 1605517 w 2828261"/>
              <a:gd name="connsiteY0" fmla="*/ 0 h 829340"/>
              <a:gd name="connsiteX1" fmla="*/ 0 w 2828261"/>
              <a:gd name="connsiteY1" fmla="*/ 361507 h 829340"/>
              <a:gd name="connsiteX2" fmla="*/ 1244010 w 2828261"/>
              <a:gd name="connsiteY2" fmla="*/ 829340 h 829340"/>
              <a:gd name="connsiteX3" fmla="*/ 2828261 w 2828261"/>
              <a:gd name="connsiteY3" fmla="*/ 287079 h 829340"/>
              <a:gd name="connsiteX4" fmla="*/ 1605517 w 2828261"/>
              <a:gd name="connsiteY4" fmla="*/ 0 h 829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261" h="829340">
                <a:moveTo>
                  <a:pt x="1605517" y="0"/>
                </a:moveTo>
                <a:lnTo>
                  <a:pt x="0" y="361507"/>
                </a:lnTo>
                <a:lnTo>
                  <a:pt x="1244010" y="829340"/>
                </a:lnTo>
                <a:lnTo>
                  <a:pt x="2828261" y="287079"/>
                </a:lnTo>
                <a:lnTo>
                  <a:pt x="1605517"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任意多边形 10"/>
          <p:cNvSpPr/>
          <p:nvPr/>
        </p:nvSpPr>
        <p:spPr>
          <a:xfrm>
            <a:off x="2533347" y="2587542"/>
            <a:ext cx="1148316" cy="1169582"/>
          </a:xfrm>
          <a:custGeom>
            <a:avLst/>
            <a:gdLst>
              <a:gd name="connsiteX0" fmla="*/ 1137683 w 1148316"/>
              <a:gd name="connsiteY0" fmla="*/ 435935 h 1169582"/>
              <a:gd name="connsiteX1" fmla="*/ 1148316 w 1148316"/>
              <a:gd name="connsiteY1" fmla="*/ 1169582 h 1169582"/>
              <a:gd name="connsiteX2" fmla="*/ 744279 w 1148316"/>
              <a:gd name="connsiteY2" fmla="*/ 1169582 h 1169582"/>
              <a:gd name="connsiteX3" fmla="*/ 0 w 1148316"/>
              <a:gd name="connsiteY3" fmla="*/ 786809 h 1169582"/>
              <a:gd name="connsiteX4" fmla="*/ 10632 w 1148316"/>
              <a:gd name="connsiteY4" fmla="*/ 0 h 1169582"/>
              <a:gd name="connsiteX5" fmla="*/ 1137683 w 1148316"/>
              <a:gd name="connsiteY5" fmla="*/ 435935 h 116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316" h="1169582">
                <a:moveTo>
                  <a:pt x="1137683" y="435935"/>
                </a:moveTo>
                <a:lnTo>
                  <a:pt x="1148316" y="1169582"/>
                </a:lnTo>
                <a:lnTo>
                  <a:pt x="744279" y="1169582"/>
                </a:lnTo>
                <a:lnTo>
                  <a:pt x="0" y="786809"/>
                </a:lnTo>
                <a:lnTo>
                  <a:pt x="10632" y="0"/>
                </a:lnTo>
                <a:lnTo>
                  <a:pt x="1137683" y="435935"/>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任意多边形 11"/>
          <p:cNvSpPr/>
          <p:nvPr/>
        </p:nvSpPr>
        <p:spPr>
          <a:xfrm>
            <a:off x="3734826" y="2534379"/>
            <a:ext cx="1669311" cy="1233377"/>
          </a:xfrm>
          <a:custGeom>
            <a:avLst/>
            <a:gdLst>
              <a:gd name="connsiteX0" fmla="*/ 10632 w 1669311"/>
              <a:gd name="connsiteY0" fmla="*/ 520996 h 1233377"/>
              <a:gd name="connsiteX1" fmla="*/ 0 w 1669311"/>
              <a:gd name="connsiteY1" fmla="*/ 1233377 h 1233377"/>
              <a:gd name="connsiteX2" fmla="*/ 382772 w 1669311"/>
              <a:gd name="connsiteY2" fmla="*/ 1222745 h 1233377"/>
              <a:gd name="connsiteX3" fmla="*/ 1669311 w 1669311"/>
              <a:gd name="connsiteY3" fmla="*/ 648586 h 1233377"/>
              <a:gd name="connsiteX4" fmla="*/ 1669311 w 1669311"/>
              <a:gd name="connsiteY4" fmla="*/ 0 h 1233377"/>
              <a:gd name="connsiteX5" fmla="*/ 10632 w 1669311"/>
              <a:gd name="connsiteY5" fmla="*/ 520996 h 123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9311" h="1233377">
                <a:moveTo>
                  <a:pt x="10632" y="520996"/>
                </a:moveTo>
                <a:lnTo>
                  <a:pt x="0" y="1233377"/>
                </a:lnTo>
                <a:lnTo>
                  <a:pt x="382772" y="1222745"/>
                </a:lnTo>
                <a:lnTo>
                  <a:pt x="1669311" y="648586"/>
                </a:lnTo>
                <a:lnTo>
                  <a:pt x="1669311" y="0"/>
                </a:lnTo>
                <a:lnTo>
                  <a:pt x="10632" y="520996"/>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图片 12" descr="0566.jpg"/>
          <p:cNvPicPr>
            <a:picLocks noChangeAspect="1"/>
          </p:cNvPicPr>
          <p:nvPr/>
        </p:nvPicPr>
        <p:blipFill>
          <a:blip r:embed="rId4"/>
          <a:stretch>
            <a:fillRect/>
          </a:stretch>
        </p:blipFill>
        <p:spPr>
          <a:xfrm>
            <a:off x="7026918" y="1591593"/>
            <a:ext cx="2158263" cy="2271856"/>
          </a:xfrm>
          <a:prstGeom prst="rect">
            <a:avLst/>
          </a:prstGeom>
        </p:spPr>
      </p:pic>
      <p:sp>
        <p:nvSpPr>
          <p:cNvPr id="13" name="任意多边形 14"/>
          <p:cNvSpPr/>
          <p:nvPr/>
        </p:nvSpPr>
        <p:spPr>
          <a:xfrm>
            <a:off x="7222305" y="2130342"/>
            <a:ext cx="1711842" cy="1052623"/>
          </a:xfrm>
          <a:custGeom>
            <a:avLst/>
            <a:gdLst>
              <a:gd name="connsiteX0" fmla="*/ 1467293 w 1711842"/>
              <a:gd name="connsiteY0" fmla="*/ 0 h 1052623"/>
              <a:gd name="connsiteX1" fmla="*/ 0 w 1711842"/>
              <a:gd name="connsiteY1" fmla="*/ 914400 h 1052623"/>
              <a:gd name="connsiteX2" fmla="*/ 244549 w 1711842"/>
              <a:gd name="connsiteY2" fmla="*/ 1052623 h 1052623"/>
              <a:gd name="connsiteX3" fmla="*/ 1711842 w 1711842"/>
              <a:gd name="connsiteY3" fmla="*/ 116958 h 1052623"/>
              <a:gd name="connsiteX4" fmla="*/ 1467293 w 1711842"/>
              <a:gd name="connsiteY4" fmla="*/ 0 h 1052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842" h="1052623">
                <a:moveTo>
                  <a:pt x="1467293" y="0"/>
                </a:moveTo>
                <a:lnTo>
                  <a:pt x="0" y="914400"/>
                </a:lnTo>
                <a:lnTo>
                  <a:pt x="244549" y="1052623"/>
                </a:lnTo>
                <a:lnTo>
                  <a:pt x="1711842" y="116958"/>
                </a:lnTo>
                <a:lnTo>
                  <a:pt x="1467293"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任意多边形 15"/>
          <p:cNvSpPr/>
          <p:nvPr/>
        </p:nvSpPr>
        <p:spPr>
          <a:xfrm>
            <a:off x="7205913" y="3070216"/>
            <a:ext cx="257175" cy="638175"/>
          </a:xfrm>
          <a:custGeom>
            <a:avLst/>
            <a:gdLst>
              <a:gd name="connsiteX0" fmla="*/ 0 w 257175"/>
              <a:gd name="connsiteY0" fmla="*/ 0 h 638175"/>
              <a:gd name="connsiteX1" fmla="*/ 0 w 257175"/>
              <a:gd name="connsiteY1" fmla="*/ 466725 h 638175"/>
              <a:gd name="connsiteX2" fmla="*/ 257175 w 257175"/>
              <a:gd name="connsiteY2" fmla="*/ 638175 h 638175"/>
              <a:gd name="connsiteX3" fmla="*/ 228600 w 257175"/>
              <a:gd name="connsiteY3" fmla="*/ 104775 h 638175"/>
              <a:gd name="connsiteX4" fmla="*/ 0 w 257175"/>
              <a:gd name="connsiteY4" fmla="*/ 0 h 63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638175">
                <a:moveTo>
                  <a:pt x="0" y="0"/>
                </a:moveTo>
                <a:lnTo>
                  <a:pt x="0" y="466725"/>
                </a:lnTo>
                <a:lnTo>
                  <a:pt x="257175" y="638175"/>
                </a:lnTo>
                <a:lnTo>
                  <a:pt x="228600" y="104775"/>
                </a:ln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任意多边形 16"/>
          <p:cNvSpPr/>
          <p:nvPr/>
        </p:nvSpPr>
        <p:spPr>
          <a:xfrm>
            <a:off x="7482138" y="2317741"/>
            <a:ext cx="1476375" cy="1362075"/>
          </a:xfrm>
          <a:custGeom>
            <a:avLst/>
            <a:gdLst>
              <a:gd name="connsiteX0" fmla="*/ 1457325 w 1476375"/>
              <a:gd name="connsiteY0" fmla="*/ 0 h 1362075"/>
              <a:gd name="connsiteX1" fmla="*/ 1476375 w 1476375"/>
              <a:gd name="connsiteY1" fmla="*/ 666750 h 1362075"/>
              <a:gd name="connsiteX2" fmla="*/ 0 w 1476375"/>
              <a:gd name="connsiteY2" fmla="*/ 1362075 h 1362075"/>
              <a:gd name="connsiteX3" fmla="*/ 0 w 1476375"/>
              <a:gd name="connsiteY3" fmla="*/ 866775 h 1362075"/>
              <a:gd name="connsiteX4" fmla="*/ 1457325 w 1476375"/>
              <a:gd name="connsiteY4" fmla="*/ 0 h 136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375" h="1362075">
                <a:moveTo>
                  <a:pt x="1457325" y="0"/>
                </a:moveTo>
                <a:lnTo>
                  <a:pt x="1476375" y="666750"/>
                </a:lnTo>
                <a:lnTo>
                  <a:pt x="0" y="1362075"/>
                </a:lnTo>
                <a:lnTo>
                  <a:pt x="0" y="866775"/>
                </a:lnTo>
                <a:lnTo>
                  <a:pt x="1457325"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 name="图片 17" descr="0368.jpg"/>
          <p:cNvPicPr>
            <a:picLocks noChangeAspect="1"/>
          </p:cNvPicPr>
          <p:nvPr/>
        </p:nvPicPr>
        <p:blipFill>
          <a:blip r:embed="rId5"/>
          <a:stretch>
            <a:fillRect/>
          </a:stretch>
        </p:blipFill>
        <p:spPr>
          <a:xfrm>
            <a:off x="3057776" y="4226282"/>
            <a:ext cx="1711844" cy="2282459"/>
          </a:xfrm>
          <a:prstGeom prst="rect">
            <a:avLst/>
          </a:prstGeom>
        </p:spPr>
      </p:pic>
      <p:sp>
        <p:nvSpPr>
          <p:cNvPr id="18" name="任意多边形 19"/>
          <p:cNvSpPr/>
          <p:nvPr/>
        </p:nvSpPr>
        <p:spPr>
          <a:xfrm>
            <a:off x="3486856" y="4851722"/>
            <a:ext cx="787179" cy="699715"/>
          </a:xfrm>
          <a:custGeom>
            <a:avLst/>
            <a:gdLst>
              <a:gd name="connsiteX0" fmla="*/ 0 w 787179"/>
              <a:gd name="connsiteY0" fmla="*/ 0 h 699715"/>
              <a:gd name="connsiteX1" fmla="*/ 779228 w 787179"/>
              <a:gd name="connsiteY1" fmla="*/ 0 h 699715"/>
              <a:gd name="connsiteX2" fmla="*/ 787179 w 787179"/>
              <a:gd name="connsiteY2" fmla="*/ 699715 h 699715"/>
              <a:gd name="connsiteX3" fmla="*/ 7951 w 787179"/>
              <a:gd name="connsiteY3" fmla="*/ 699715 h 699715"/>
              <a:gd name="connsiteX4" fmla="*/ 0 w 787179"/>
              <a:gd name="connsiteY4" fmla="*/ 0 h 699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179" h="699715">
                <a:moveTo>
                  <a:pt x="0" y="0"/>
                </a:moveTo>
                <a:lnTo>
                  <a:pt x="779228" y="0"/>
                </a:lnTo>
                <a:cubicBezTo>
                  <a:pt x="781878" y="233238"/>
                  <a:pt x="784529" y="466477"/>
                  <a:pt x="787179" y="699715"/>
                </a:cubicBezTo>
                <a:lnTo>
                  <a:pt x="7951" y="699715"/>
                </a:lnTo>
                <a:cubicBezTo>
                  <a:pt x="5301" y="466477"/>
                  <a:pt x="2650" y="233238"/>
                  <a:pt x="0" y="0"/>
                </a:cubicBez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任意多边形 20"/>
          <p:cNvSpPr/>
          <p:nvPr/>
        </p:nvSpPr>
        <p:spPr>
          <a:xfrm>
            <a:off x="3478905" y="5615048"/>
            <a:ext cx="811033" cy="349857"/>
          </a:xfrm>
          <a:custGeom>
            <a:avLst/>
            <a:gdLst>
              <a:gd name="connsiteX0" fmla="*/ 7951 w 811033"/>
              <a:gd name="connsiteY0" fmla="*/ 0 h 349857"/>
              <a:gd name="connsiteX1" fmla="*/ 787179 w 811033"/>
              <a:gd name="connsiteY1" fmla="*/ 0 h 349857"/>
              <a:gd name="connsiteX2" fmla="*/ 811033 w 811033"/>
              <a:gd name="connsiteY2" fmla="*/ 349857 h 349857"/>
              <a:gd name="connsiteX3" fmla="*/ 0 w 811033"/>
              <a:gd name="connsiteY3" fmla="*/ 341906 h 349857"/>
              <a:gd name="connsiteX4" fmla="*/ 7951 w 811033"/>
              <a:gd name="connsiteY4" fmla="*/ 0 h 34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033" h="349857">
                <a:moveTo>
                  <a:pt x="7951" y="0"/>
                </a:moveTo>
                <a:lnTo>
                  <a:pt x="787179" y="0"/>
                </a:lnTo>
                <a:lnTo>
                  <a:pt x="811033" y="349857"/>
                </a:lnTo>
                <a:lnTo>
                  <a:pt x="0" y="341906"/>
                </a:lnTo>
                <a:lnTo>
                  <a:pt x="7951"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任意多边形 21"/>
          <p:cNvSpPr/>
          <p:nvPr/>
        </p:nvSpPr>
        <p:spPr>
          <a:xfrm>
            <a:off x="3439148" y="5949002"/>
            <a:ext cx="182880" cy="540689"/>
          </a:xfrm>
          <a:custGeom>
            <a:avLst/>
            <a:gdLst>
              <a:gd name="connsiteX0" fmla="*/ 0 w 182880"/>
              <a:gd name="connsiteY0" fmla="*/ 15903 h 540689"/>
              <a:gd name="connsiteX1" fmla="*/ 0 w 182880"/>
              <a:gd name="connsiteY1" fmla="*/ 540689 h 540689"/>
              <a:gd name="connsiteX2" fmla="*/ 174929 w 182880"/>
              <a:gd name="connsiteY2" fmla="*/ 532738 h 540689"/>
              <a:gd name="connsiteX3" fmla="*/ 182880 w 182880"/>
              <a:gd name="connsiteY3" fmla="*/ 0 h 540689"/>
              <a:gd name="connsiteX4" fmla="*/ 0 w 182880"/>
              <a:gd name="connsiteY4" fmla="*/ 15903 h 540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540689">
                <a:moveTo>
                  <a:pt x="0" y="15903"/>
                </a:moveTo>
                <a:lnTo>
                  <a:pt x="0" y="540689"/>
                </a:lnTo>
                <a:lnTo>
                  <a:pt x="174929" y="532738"/>
                </a:lnTo>
                <a:lnTo>
                  <a:pt x="182880" y="0"/>
                </a:lnTo>
                <a:lnTo>
                  <a:pt x="0" y="15903"/>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任意多边形 22"/>
          <p:cNvSpPr/>
          <p:nvPr/>
        </p:nvSpPr>
        <p:spPr>
          <a:xfrm>
            <a:off x="4146814" y="5933100"/>
            <a:ext cx="182880" cy="556591"/>
          </a:xfrm>
          <a:custGeom>
            <a:avLst/>
            <a:gdLst>
              <a:gd name="connsiteX0" fmla="*/ 7952 w 182880"/>
              <a:gd name="connsiteY0" fmla="*/ 0 h 556591"/>
              <a:gd name="connsiteX1" fmla="*/ 0 w 182880"/>
              <a:gd name="connsiteY1" fmla="*/ 556591 h 556591"/>
              <a:gd name="connsiteX2" fmla="*/ 174929 w 182880"/>
              <a:gd name="connsiteY2" fmla="*/ 556591 h 556591"/>
              <a:gd name="connsiteX3" fmla="*/ 182880 w 182880"/>
              <a:gd name="connsiteY3" fmla="*/ 7951 h 556591"/>
              <a:gd name="connsiteX4" fmla="*/ 7952 w 182880"/>
              <a:gd name="connsiteY4" fmla="*/ 0 h 556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556591">
                <a:moveTo>
                  <a:pt x="7952" y="0"/>
                </a:moveTo>
                <a:lnTo>
                  <a:pt x="0" y="556591"/>
                </a:lnTo>
                <a:lnTo>
                  <a:pt x="174929" y="556591"/>
                </a:lnTo>
                <a:lnTo>
                  <a:pt x="182880" y="7951"/>
                </a:lnTo>
                <a:lnTo>
                  <a:pt x="7952"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2" name="图片 23" descr="0696.jpg"/>
          <p:cNvPicPr>
            <a:picLocks noChangeAspect="1"/>
          </p:cNvPicPr>
          <p:nvPr/>
        </p:nvPicPr>
        <p:blipFill>
          <a:blip r:embed="rId6"/>
          <a:stretch>
            <a:fillRect/>
          </a:stretch>
        </p:blipFill>
        <p:spPr>
          <a:xfrm>
            <a:off x="6612097" y="4416315"/>
            <a:ext cx="2956016" cy="2217013"/>
          </a:xfrm>
          <a:prstGeom prst="rect">
            <a:avLst/>
          </a:prstGeom>
        </p:spPr>
      </p:pic>
      <p:sp>
        <p:nvSpPr>
          <p:cNvPr id="24" name="任意多边形 25"/>
          <p:cNvSpPr/>
          <p:nvPr/>
        </p:nvSpPr>
        <p:spPr>
          <a:xfrm>
            <a:off x="7605963" y="5146666"/>
            <a:ext cx="1628775" cy="628650"/>
          </a:xfrm>
          <a:custGeom>
            <a:avLst/>
            <a:gdLst>
              <a:gd name="connsiteX0" fmla="*/ 0 w 1628775"/>
              <a:gd name="connsiteY0" fmla="*/ 76200 h 628650"/>
              <a:gd name="connsiteX1" fmla="*/ 47625 w 1628775"/>
              <a:gd name="connsiteY1" fmla="*/ 628650 h 628650"/>
              <a:gd name="connsiteX2" fmla="*/ 1628775 w 1628775"/>
              <a:gd name="connsiteY2" fmla="*/ 514350 h 628650"/>
              <a:gd name="connsiteX3" fmla="*/ 1581150 w 1628775"/>
              <a:gd name="connsiteY3" fmla="*/ 0 h 628650"/>
              <a:gd name="connsiteX4" fmla="*/ 0 w 1628775"/>
              <a:gd name="connsiteY4" fmla="*/ 76200 h 62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75" h="628650">
                <a:moveTo>
                  <a:pt x="0" y="76200"/>
                </a:moveTo>
                <a:lnTo>
                  <a:pt x="47625" y="628650"/>
                </a:lnTo>
                <a:lnTo>
                  <a:pt x="1628775" y="514350"/>
                </a:lnTo>
                <a:lnTo>
                  <a:pt x="1581150" y="0"/>
                </a:lnTo>
                <a:lnTo>
                  <a:pt x="0" y="7620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任意多边形 26"/>
          <p:cNvSpPr/>
          <p:nvPr/>
        </p:nvSpPr>
        <p:spPr>
          <a:xfrm>
            <a:off x="7596438" y="5508616"/>
            <a:ext cx="1847850" cy="361950"/>
          </a:xfrm>
          <a:custGeom>
            <a:avLst/>
            <a:gdLst>
              <a:gd name="connsiteX0" fmla="*/ 0 w 1847850"/>
              <a:gd name="connsiteY0" fmla="*/ 114300 h 361950"/>
              <a:gd name="connsiteX1" fmla="*/ 95250 w 1847850"/>
              <a:gd name="connsiteY1" fmla="*/ 361950 h 361950"/>
              <a:gd name="connsiteX2" fmla="*/ 1847850 w 1847850"/>
              <a:gd name="connsiteY2" fmla="*/ 209550 h 361950"/>
              <a:gd name="connsiteX3" fmla="*/ 1590675 w 1847850"/>
              <a:gd name="connsiteY3" fmla="*/ 0 h 361950"/>
              <a:gd name="connsiteX4" fmla="*/ 0 w 1847850"/>
              <a:gd name="connsiteY4" fmla="*/ 114300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361950">
                <a:moveTo>
                  <a:pt x="0" y="114300"/>
                </a:moveTo>
                <a:lnTo>
                  <a:pt x="95250" y="361950"/>
                </a:lnTo>
                <a:lnTo>
                  <a:pt x="1847850" y="209550"/>
                </a:lnTo>
                <a:lnTo>
                  <a:pt x="1590675" y="0"/>
                </a:lnTo>
                <a:lnTo>
                  <a:pt x="0" y="11430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任意多边形 27"/>
          <p:cNvSpPr/>
          <p:nvPr/>
        </p:nvSpPr>
        <p:spPr>
          <a:xfrm>
            <a:off x="7682163" y="5699116"/>
            <a:ext cx="1800225" cy="619125"/>
          </a:xfrm>
          <a:custGeom>
            <a:avLst/>
            <a:gdLst>
              <a:gd name="connsiteX0" fmla="*/ 0 w 1800225"/>
              <a:gd name="connsiteY0" fmla="*/ 161925 h 619125"/>
              <a:gd name="connsiteX1" fmla="*/ 28575 w 1800225"/>
              <a:gd name="connsiteY1" fmla="*/ 619125 h 619125"/>
              <a:gd name="connsiteX2" fmla="*/ 1771650 w 1800225"/>
              <a:gd name="connsiteY2" fmla="*/ 476250 h 619125"/>
              <a:gd name="connsiteX3" fmla="*/ 1800225 w 1800225"/>
              <a:gd name="connsiteY3" fmla="*/ 0 h 619125"/>
              <a:gd name="connsiteX4" fmla="*/ 0 w 1800225"/>
              <a:gd name="connsiteY4" fmla="*/ 161925 h 6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225" h="619125">
                <a:moveTo>
                  <a:pt x="0" y="161925"/>
                </a:moveTo>
                <a:lnTo>
                  <a:pt x="28575" y="619125"/>
                </a:lnTo>
                <a:lnTo>
                  <a:pt x="1771650" y="476250"/>
                </a:lnTo>
                <a:lnTo>
                  <a:pt x="1800225" y="0"/>
                </a:lnTo>
                <a:lnTo>
                  <a:pt x="0" y="161925"/>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p:cNvSpPr txBox="1"/>
          <p:nvPr/>
        </p:nvSpPr>
        <p:spPr>
          <a:xfrm>
            <a:off x="2565244" y="1154594"/>
            <a:ext cx="2932406" cy="369332"/>
          </a:xfrm>
          <a:prstGeom prst="rect">
            <a:avLst/>
          </a:prstGeom>
          <a:noFill/>
        </p:spPr>
        <p:txBody>
          <a:bodyPr wrap="none" rtlCol="0">
            <a:spAutoFit/>
          </a:bodyPr>
          <a:lstStyle/>
          <a:p>
            <a:r>
              <a:rPr lang="en-US" dirty="0" smtClean="0"/>
              <a:t>Prediction: a=45, e=15, d=1.5</a:t>
            </a:r>
            <a:endParaRPr lang="en-US" dirty="0"/>
          </a:p>
        </p:txBody>
      </p:sp>
      <p:sp>
        <p:nvSpPr>
          <p:cNvPr id="28" name="TextBox 27"/>
          <p:cNvSpPr txBox="1"/>
          <p:nvPr/>
        </p:nvSpPr>
        <p:spPr>
          <a:xfrm>
            <a:off x="6693415" y="1203207"/>
            <a:ext cx="2874698" cy="369332"/>
          </a:xfrm>
          <a:prstGeom prst="rect">
            <a:avLst/>
          </a:prstGeom>
          <a:noFill/>
        </p:spPr>
        <p:txBody>
          <a:bodyPr wrap="none" rtlCol="0">
            <a:spAutoFit/>
          </a:bodyPr>
          <a:lstStyle/>
          <a:p>
            <a:r>
              <a:rPr lang="en-US" dirty="0" smtClean="0"/>
              <a:t>Prediction: a=225, e=30, d=7</a:t>
            </a:r>
            <a:endParaRPr lang="en-US" dirty="0"/>
          </a:p>
        </p:txBody>
      </p:sp>
      <p:sp>
        <p:nvSpPr>
          <p:cNvPr id="29" name="TextBox 28"/>
          <p:cNvSpPr txBox="1"/>
          <p:nvPr/>
        </p:nvSpPr>
        <p:spPr>
          <a:xfrm>
            <a:off x="2593368" y="3890396"/>
            <a:ext cx="2640659" cy="369332"/>
          </a:xfrm>
          <a:prstGeom prst="rect">
            <a:avLst/>
          </a:prstGeom>
          <a:noFill/>
        </p:spPr>
        <p:txBody>
          <a:bodyPr wrap="none" rtlCol="0">
            <a:spAutoFit/>
          </a:bodyPr>
          <a:lstStyle/>
          <a:p>
            <a:r>
              <a:rPr lang="en-US" dirty="0" smtClean="0"/>
              <a:t>Prediction: a=0, e=30, d=7</a:t>
            </a:r>
            <a:endParaRPr lang="en-US" dirty="0"/>
          </a:p>
        </p:txBody>
      </p:sp>
      <p:sp>
        <p:nvSpPr>
          <p:cNvPr id="30" name="TextBox 29"/>
          <p:cNvSpPr txBox="1"/>
          <p:nvPr/>
        </p:nvSpPr>
        <p:spPr>
          <a:xfrm>
            <a:off x="6582368" y="4246194"/>
            <a:ext cx="2991716" cy="369332"/>
          </a:xfrm>
          <a:prstGeom prst="rect">
            <a:avLst/>
          </a:prstGeom>
          <a:noFill/>
        </p:spPr>
        <p:txBody>
          <a:bodyPr wrap="none" rtlCol="0">
            <a:spAutoFit/>
          </a:bodyPr>
          <a:lstStyle/>
          <a:p>
            <a:r>
              <a:rPr lang="en-US" dirty="0" smtClean="0"/>
              <a:t>Prediction: a=345, e=15 d=2.5</a:t>
            </a:r>
            <a:endParaRPr lang="en-US" dirty="0"/>
          </a:p>
        </p:txBody>
      </p:sp>
      <p:sp>
        <p:nvSpPr>
          <p:cNvPr id="12" name="矩形 13"/>
          <p:cNvSpPr/>
          <p:nvPr/>
        </p:nvSpPr>
        <p:spPr>
          <a:xfrm>
            <a:off x="7190407" y="2119710"/>
            <a:ext cx="1786270" cy="1573618"/>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矩形 24"/>
          <p:cNvSpPr/>
          <p:nvPr/>
        </p:nvSpPr>
        <p:spPr>
          <a:xfrm>
            <a:off x="7472613" y="5070466"/>
            <a:ext cx="2009775" cy="1257300"/>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矩形 18"/>
          <p:cNvSpPr/>
          <p:nvPr/>
        </p:nvSpPr>
        <p:spPr>
          <a:xfrm>
            <a:off x="3415294" y="4843771"/>
            <a:ext cx="914400" cy="1677725"/>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矩形 7"/>
          <p:cNvSpPr/>
          <p:nvPr/>
        </p:nvSpPr>
        <p:spPr>
          <a:xfrm>
            <a:off x="2543981" y="1602226"/>
            <a:ext cx="2849525" cy="2165534"/>
          </a:xfrm>
          <a:prstGeom prst="rect">
            <a:avLst/>
          </a:prstGeom>
          <a:noFill/>
          <a:ln w="38100">
            <a:solidFill>
              <a:srgbClr val="00FF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86940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16" y="25400"/>
            <a:ext cx="11919284" cy="1325563"/>
          </a:xfrm>
        </p:spPr>
        <p:txBody>
          <a:bodyPr>
            <a:normAutofit/>
          </a:bodyPr>
          <a:lstStyle/>
          <a:p>
            <a:r>
              <a:rPr lang="en-US" sz="4000" dirty="0" smtClean="0"/>
              <a:t>Application I: Object Co-detection with 3D Aspect Parts</a:t>
            </a:r>
            <a:endParaRPr lang="en-US" sz="4000" dirty="0"/>
          </a:p>
        </p:txBody>
      </p:sp>
      <p:sp>
        <p:nvSpPr>
          <p:cNvPr id="4" name="Slide Number Placeholder 3"/>
          <p:cNvSpPr>
            <a:spLocks noGrp="1"/>
          </p:cNvSpPr>
          <p:nvPr>
            <p:ph type="sldNum" sz="quarter" idx="12"/>
          </p:nvPr>
        </p:nvSpPr>
        <p:spPr/>
        <p:txBody>
          <a:bodyPr/>
          <a:lstStyle/>
          <a:p>
            <a:fld id="{372B852B-FCF0-48F3-89AD-35EE9A2AAEEC}" type="slidenum">
              <a:rPr lang="en-US" smtClean="0"/>
              <a:t>34</a:t>
            </a:fld>
            <a:endParaRPr lang="en-US"/>
          </a:p>
        </p:txBody>
      </p:sp>
      <p:grpSp>
        <p:nvGrpSpPr>
          <p:cNvPr id="5" name="Group 4"/>
          <p:cNvGrpSpPr/>
          <p:nvPr/>
        </p:nvGrpSpPr>
        <p:grpSpPr>
          <a:xfrm>
            <a:off x="1466714" y="1630973"/>
            <a:ext cx="8848573" cy="3314598"/>
            <a:chOff x="167304" y="1734736"/>
            <a:chExt cx="8848573" cy="3314598"/>
          </a:xfrm>
        </p:grpSpPr>
        <p:pic>
          <p:nvPicPr>
            <p:cNvPr id="6" name="Picture 3" descr="C:\Users\ybao\Dropbox\presentations\co-detection\042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6414" y="1734736"/>
              <a:ext cx="4419463" cy="331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ybao\Dropbox\presentations\co-detection\042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304" y="1736657"/>
              <a:ext cx="4416903" cy="33126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487034" y="2855109"/>
            <a:ext cx="6768752" cy="1296144"/>
            <a:chOff x="1187624" y="2924944"/>
            <a:chExt cx="6768752" cy="1296144"/>
          </a:xfrm>
        </p:grpSpPr>
        <p:sp>
          <p:nvSpPr>
            <p:cNvPr id="9" name="Rectangle 8"/>
            <p:cNvSpPr/>
            <p:nvPr/>
          </p:nvSpPr>
          <p:spPr>
            <a:xfrm>
              <a:off x="1187624" y="2924944"/>
              <a:ext cx="2376264" cy="1296144"/>
            </a:xfrm>
            <a:prstGeom prst="rect">
              <a:avLst/>
            </a:prstGeom>
            <a:noFill/>
            <a:ln w="508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72200" y="2924944"/>
              <a:ext cx="1584176" cy="792088"/>
            </a:xfrm>
            <a:prstGeom prst="rect">
              <a:avLst/>
            </a:prstGeom>
            <a:noFill/>
            <a:ln w="508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487034" y="2423061"/>
            <a:ext cx="6768752" cy="1728192"/>
            <a:chOff x="1187624" y="2492896"/>
            <a:chExt cx="6768752" cy="1728192"/>
          </a:xfrm>
        </p:grpSpPr>
        <p:sp>
          <p:nvSpPr>
            <p:cNvPr id="12" name="Rectangle 11"/>
            <p:cNvSpPr/>
            <p:nvPr/>
          </p:nvSpPr>
          <p:spPr>
            <a:xfrm>
              <a:off x="1187624" y="2924944"/>
              <a:ext cx="2376264" cy="1296144"/>
            </a:xfrm>
            <a:prstGeom prst="rect">
              <a:avLst/>
            </a:prstGeom>
            <a:noFill/>
            <a:ln w="38100">
              <a:solidFill>
                <a:srgbClr val="60BD3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52120" y="2492896"/>
              <a:ext cx="2304256" cy="1368152"/>
            </a:xfrm>
            <a:prstGeom prst="rect">
              <a:avLst/>
            </a:prstGeom>
            <a:noFill/>
            <a:ln w="38100">
              <a:solidFill>
                <a:srgbClr val="60BD3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467810" y="2856245"/>
            <a:ext cx="2377440" cy="1320800"/>
            <a:chOff x="2467810" y="2856245"/>
            <a:chExt cx="2377440" cy="1320800"/>
          </a:xfrm>
        </p:grpSpPr>
        <p:sp>
          <p:nvSpPr>
            <p:cNvPr id="15" name="Freeform 14"/>
            <p:cNvSpPr/>
            <p:nvPr/>
          </p:nvSpPr>
          <p:spPr>
            <a:xfrm>
              <a:off x="3554930" y="2907045"/>
              <a:ext cx="1290320" cy="1056640"/>
            </a:xfrm>
            <a:custGeom>
              <a:avLst/>
              <a:gdLst>
                <a:gd name="connsiteX0" fmla="*/ 0 w 1290320"/>
                <a:gd name="connsiteY0" fmla="*/ 0 h 1056640"/>
                <a:gd name="connsiteX1" fmla="*/ 0 w 1290320"/>
                <a:gd name="connsiteY1" fmla="*/ 650240 h 1056640"/>
                <a:gd name="connsiteX2" fmla="*/ 1280160 w 1290320"/>
                <a:gd name="connsiteY2" fmla="*/ 1056640 h 1056640"/>
                <a:gd name="connsiteX3" fmla="*/ 1290320 w 1290320"/>
                <a:gd name="connsiteY3" fmla="*/ 457200 h 1056640"/>
                <a:gd name="connsiteX4" fmla="*/ 0 w 1290320"/>
                <a:gd name="connsiteY4" fmla="*/ 0 h 1056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320" h="1056640">
                  <a:moveTo>
                    <a:pt x="0" y="0"/>
                  </a:moveTo>
                  <a:lnTo>
                    <a:pt x="0" y="650240"/>
                  </a:lnTo>
                  <a:lnTo>
                    <a:pt x="1280160" y="1056640"/>
                  </a:lnTo>
                  <a:lnTo>
                    <a:pt x="1290320" y="457200"/>
                  </a:lnTo>
                  <a:lnTo>
                    <a:pt x="0" y="0"/>
                  </a:lnTo>
                  <a:close/>
                </a:path>
              </a:pathLst>
            </a:custGeom>
            <a:solidFill>
              <a:srgbClr val="00B0F0">
                <a:alpha val="42745"/>
              </a:srgbClr>
            </a:solidFill>
            <a:ln w="38100">
              <a:solidFill>
                <a:srgbClr val="00B0F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dk1"/>
                </a:solidFill>
              </a:endParaRPr>
            </a:p>
          </p:txBody>
        </p:sp>
        <p:sp>
          <p:nvSpPr>
            <p:cNvPr id="16" name="Freeform 15"/>
            <p:cNvSpPr/>
            <p:nvPr/>
          </p:nvSpPr>
          <p:spPr>
            <a:xfrm>
              <a:off x="2467810" y="2856245"/>
              <a:ext cx="1229360" cy="640080"/>
            </a:xfrm>
            <a:custGeom>
              <a:avLst/>
              <a:gdLst>
                <a:gd name="connsiteX0" fmla="*/ 10160 w 1229360"/>
                <a:gd name="connsiteY0" fmla="*/ 640080 h 640080"/>
                <a:gd name="connsiteX1" fmla="*/ 1229360 w 1229360"/>
                <a:gd name="connsiteY1" fmla="*/ 436880 h 640080"/>
                <a:gd name="connsiteX2" fmla="*/ 1219200 w 1229360"/>
                <a:gd name="connsiteY2" fmla="*/ 0 h 640080"/>
                <a:gd name="connsiteX3" fmla="*/ 0 w 1229360"/>
                <a:gd name="connsiteY3" fmla="*/ 193040 h 640080"/>
                <a:gd name="connsiteX4" fmla="*/ 10160 w 1229360"/>
                <a:gd name="connsiteY4" fmla="*/ 640080 h 64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360" h="640080">
                  <a:moveTo>
                    <a:pt x="10160" y="640080"/>
                  </a:moveTo>
                  <a:lnTo>
                    <a:pt x="1229360" y="436880"/>
                  </a:lnTo>
                  <a:lnTo>
                    <a:pt x="1219200" y="0"/>
                  </a:lnTo>
                  <a:lnTo>
                    <a:pt x="0" y="193040"/>
                  </a:lnTo>
                  <a:lnTo>
                    <a:pt x="10160" y="640080"/>
                  </a:lnTo>
                  <a:close/>
                </a:path>
              </a:pathLst>
            </a:custGeom>
            <a:solidFill>
              <a:srgbClr val="00B050">
                <a:alpha val="42745"/>
              </a:srgbClr>
            </a:solidFill>
            <a:ln w="38100">
              <a:solidFill>
                <a:srgbClr val="00B05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dk1"/>
                </a:solidFill>
              </a:endParaRPr>
            </a:p>
          </p:txBody>
        </p:sp>
        <p:sp>
          <p:nvSpPr>
            <p:cNvPr id="17" name="Freeform 16"/>
            <p:cNvSpPr/>
            <p:nvPr/>
          </p:nvSpPr>
          <p:spPr>
            <a:xfrm>
              <a:off x="2579570" y="3242325"/>
              <a:ext cx="2194560" cy="934720"/>
            </a:xfrm>
            <a:custGeom>
              <a:avLst/>
              <a:gdLst>
                <a:gd name="connsiteX0" fmla="*/ 81280 w 2194560"/>
                <a:gd name="connsiteY0" fmla="*/ 0 h 934720"/>
                <a:gd name="connsiteX1" fmla="*/ 0 w 2194560"/>
                <a:gd name="connsiteY1" fmla="*/ 690880 h 934720"/>
                <a:gd name="connsiteX2" fmla="*/ 2092960 w 2194560"/>
                <a:gd name="connsiteY2" fmla="*/ 934720 h 934720"/>
                <a:gd name="connsiteX3" fmla="*/ 2194560 w 2194560"/>
                <a:gd name="connsiteY3" fmla="*/ 213360 h 934720"/>
                <a:gd name="connsiteX4" fmla="*/ 81280 w 21945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0" h="934720">
                  <a:moveTo>
                    <a:pt x="81280" y="0"/>
                  </a:moveTo>
                  <a:lnTo>
                    <a:pt x="0" y="690880"/>
                  </a:lnTo>
                  <a:lnTo>
                    <a:pt x="2092960" y="934720"/>
                  </a:lnTo>
                  <a:lnTo>
                    <a:pt x="2194560" y="213360"/>
                  </a:lnTo>
                  <a:lnTo>
                    <a:pt x="8128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dk1"/>
                </a:solidFill>
              </a:endParaRPr>
            </a:p>
          </p:txBody>
        </p:sp>
      </p:grpSp>
      <p:grpSp>
        <p:nvGrpSpPr>
          <p:cNvPr id="21" name="Group 20"/>
          <p:cNvGrpSpPr/>
          <p:nvPr/>
        </p:nvGrpSpPr>
        <p:grpSpPr>
          <a:xfrm>
            <a:off x="6938210" y="2424693"/>
            <a:ext cx="2235200" cy="1341120"/>
            <a:chOff x="6938210" y="2424693"/>
            <a:chExt cx="2235200" cy="1341120"/>
          </a:xfrm>
        </p:grpSpPr>
        <p:sp>
          <p:nvSpPr>
            <p:cNvPr id="18" name="Freeform 17"/>
            <p:cNvSpPr/>
            <p:nvPr/>
          </p:nvSpPr>
          <p:spPr>
            <a:xfrm>
              <a:off x="7679890" y="2424693"/>
              <a:ext cx="1493520" cy="1341120"/>
            </a:xfrm>
            <a:custGeom>
              <a:avLst/>
              <a:gdLst>
                <a:gd name="connsiteX0" fmla="*/ 0 w 1493520"/>
                <a:gd name="connsiteY0" fmla="*/ 0 h 1341120"/>
                <a:gd name="connsiteX1" fmla="*/ 101600 w 1493520"/>
                <a:gd name="connsiteY1" fmla="*/ 1117600 h 1341120"/>
                <a:gd name="connsiteX2" fmla="*/ 1493520 w 1493520"/>
                <a:gd name="connsiteY2" fmla="*/ 1341120 h 1341120"/>
                <a:gd name="connsiteX3" fmla="*/ 1361440 w 1493520"/>
                <a:gd name="connsiteY3" fmla="*/ 284480 h 1341120"/>
                <a:gd name="connsiteX4" fmla="*/ 0 w 1493520"/>
                <a:gd name="connsiteY4" fmla="*/ 0 h 134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520" h="1341120">
                  <a:moveTo>
                    <a:pt x="0" y="0"/>
                  </a:moveTo>
                  <a:lnTo>
                    <a:pt x="101600" y="1117600"/>
                  </a:lnTo>
                  <a:lnTo>
                    <a:pt x="1493520" y="1341120"/>
                  </a:lnTo>
                  <a:lnTo>
                    <a:pt x="1361440" y="284480"/>
                  </a:ln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dk1"/>
                </a:solidFill>
              </a:endParaRPr>
            </a:p>
          </p:txBody>
        </p:sp>
        <p:sp>
          <p:nvSpPr>
            <p:cNvPr id="19" name="Freeform 18"/>
            <p:cNvSpPr/>
            <p:nvPr/>
          </p:nvSpPr>
          <p:spPr>
            <a:xfrm>
              <a:off x="6938210" y="2460005"/>
              <a:ext cx="965200" cy="1168400"/>
            </a:xfrm>
            <a:custGeom>
              <a:avLst/>
              <a:gdLst>
                <a:gd name="connsiteX0" fmla="*/ 172720 w 965200"/>
                <a:gd name="connsiteY0" fmla="*/ 0 h 1168400"/>
                <a:gd name="connsiteX1" fmla="*/ 965200 w 965200"/>
                <a:gd name="connsiteY1" fmla="*/ 81280 h 1168400"/>
                <a:gd name="connsiteX2" fmla="*/ 822960 w 965200"/>
                <a:gd name="connsiteY2" fmla="*/ 1168400 h 1168400"/>
                <a:gd name="connsiteX3" fmla="*/ 0 w 965200"/>
                <a:gd name="connsiteY3" fmla="*/ 1117600 h 1168400"/>
                <a:gd name="connsiteX4" fmla="*/ 172720 w 965200"/>
                <a:gd name="connsiteY4" fmla="*/ 0 h 116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200" h="1168400">
                  <a:moveTo>
                    <a:pt x="172720" y="0"/>
                  </a:moveTo>
                  <a:lnTo>
                    <a:pt x="965200" y="81280"/>
                  </a:lnTo>
                  <a:lnTo>
                    <a:pt x="822960" y="1168400"/>
                  </a:lnTo>
                  <a:lnTo>
                    <a:pt x="0" y="1117600"/>
                  </a:lnTo>
                  <a:lnTo>
                    <a:pt x="172720" y="0"/>
                  </a:lnTo>
                  <a:close/>
                </a:path>
              </a:pathLst>
            </a:custGeom>
            <a:solidFill>
              <a:srgbClr val="FF33CC">
                <a:alpha val="42745"/>
              </a:srgbClr>
            </a:solidFill>
            <a:ln w="38100">
              <a:solidFill>
                <a:srgbClr val="FF33CC"/>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dk1"/>
                </a:solidFill>
              </a:endParaRPr>
            </a:p>
          </p:txBody>
        </p:sp>
      </p:grpSp>
      <p:grpSp>
        <p:nvGrpSpPr>
          <p:cNvPr id="26" name="Group 25"/>
          <p:cNvGrpSpPr/>
          <p:nvPr/>
        </p:nvGrpSpPr>
        <p:grpSpPr>
          <a:xfrm>
            <a:off x="2898563" y="5443378"/>
            <a:ext cx="2244653" cy="760729"/>
            <a:chOff x="327740" y="5661249"/>
            <a:chExt cx="2244653" cy="760729"/>
          </a:xfrm>
        </p:grpSpPr>
        <p:sp>
          <p:nvSpPr>
            <p:cNvPr id="27" name="Rectangle 26"/>
            <p:cNvSpPr/>
            <p:nvPr/>
          </p:nvSpPr>
          <p:spPr>
            <a:xfrm>
              <a:off x="1115616" y="5661249"/>
              <a:ext cx="512440" cy="288032"/>
            </a:xfrm>
            <a:prstGeom prst="rect">
              <a:avLst/>
            </a:prstGeom>
            <a:noFill/>
            <a:ln w="508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27740" y="6052646"/>
              <a:ext cx="2244653" cy="369332"/>
            </a:xfrm>
            <a:prstGeom prst="rect">
              <a:avLst/>
            </a:prstGeom>
            <a:noFill/>
          </p:spPr>
          <p:txBody>
            <a:bodyPr wrap="none" rtlCol="0">
              <a:spAutoFit/>
            </a:bodyPr>
            <a:lstStyle/>
            <a:p>
              <a:r>
                <a:rPr lang="en-US" dirty="0" smtClean="0"/>
                <a:t>Single Image Detector</a:t>
              </a:r>
              <a:endParaRPr lang="en-US" dirty="0"/>
            </a:p>
          </p:txBody>
        </p:sp>
      </p:grpSp>
      <p:grpSp>
        <p:nvGrpSpPr>
          <p:cNvPr id="29" name="Group 28"/>
          <p:cNvGrpSpPr/>
          <p:nvPr/>
        </p:nvGrpSpPr>
        <p:grpSpPr>
          <a:xfrm>
            <a:off x="5357379" y="5453395"/>
            <a:ext cx="1300805" cy="740121"/>
            <a:chOff x="2504889" y="5654347"/>
            <a:chExt cx="1300805" cy="740121"/>
          </a:xfrm>
        </p:grpSpPr>
        <p:sp>
          <p:nvSpPr>
            <p:cNvPr id="30" name="Rectangle 29"/>
            <p:cNvSpPr/>
            <p:nvPr/>
          </p:nvSpPr>
          <p:spPr>
            <a:xfrm>
              <a:off x="2810462" y="5654347"/>
              <a:ext cx="689661" cy="294934"/>
            </a:xfrm>
            <a:prstGeom prst="rect">
              <a:avLst/>
            </a:prstGeom>
            <a:noFill/>
            <a:ln w="38100">
              <a:solidFill>
                <a:srgbClr val="45C76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504889" y="6025136"/>
              <a:ext cx="1300805" cy="369332"/>
            </a:xfrm>
            <a:prstGeom prst="rect">
              <a:avLst/>
            </a:prstGeom>
            <a:noFill/>
          </p:spPr>
          <p:txBody>
            <a:bodyPr wrap="none" rtlCol="0">
              <a:spAutoFit/>
            </a:bodyPr>
            <a:lstStyle/>
            <a:p>
              <a:r>
                <a:rPr lang="en-US" dirty="0" smtClean="0"/>
                <a:t>Co-detector</a:t>
              </a:r>
              <a:endParaRPr lang="en-US" dirty="0"/>
            </a:p>
          </p:txBody>
        </p:sp>
      </p:grpSp>
      <p:pic>
        <p:nvPicPr>
          <p:cNvPr id="33"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68004" y="4933655"/>
            <a:ext cx="1070811" cy="113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7311847" y="6008850"/>
            <a:ext cx="1298753" cy="369332"/>
          </a:xfrm>
          <a:prstGeom prst="rect">
            <a:avLst/>
          </a:prstGeom>
          <a:noFill/>
        </p:spPr>
        <p:txBody>
          <a:bodyPr wrap="none" rtlCol="0">
            <a:spAutoFit/>
          </a:bodyPr>
          <a:lstStyle/>
          <a:p>
            <a:r>
              <a:rPr lang="en-US" dirty="0" smtClean="0"/>
              <a:t>Shoe model</a:t>
            </a:r>
            <a:endParaRPr lang="en-US" dirty="0"/>
          </a:p>
        </p:txBody>
      </p:sp>
      <p:sp>
        <p:nvSpPr>
          <p:cNvPr id="38" name="TextBox 37"/>
          <p:cNvSpPr txBox="1"/>
          <p:nvPr/>
        </p:nvSpPr>
        <p:spPr>
          <a:xfrm>
            <a:off x="2868256" y="6452866"/>
            <a:ext cx="6455488" cy="369332"/>
          </a:xfrm>
          <a:prstGeom prst="rect">
            <a:avLst/>
          </a:prstGeom>
          <a:noFill/>
        </p:spPr>
        <p:txBody>
          <a:bodyPr wrap="square" rtlCol="0">
            <a:spAutoFit/>
          </a:bodyPr>
          <a:lstStyle/>
          <a:p>
            <a:r>
              <a:rPr lang="en-US" dirty="0" smtClean="0"/>
              <a:t>S. </a:t>
            </a:r>
            <a:r>
              <a:rPr lang="en-US" dirty="0" err="1" smtClean="0"/>
              <a:t>Bao</a:t>
            </a:r>
            <a:r>
              <a:rPr lang="en-US" dirty="0" smtClean="0"/>
              <a:t>,</a:t>
            </a:r>
            <a:r>
              <a:rPr lang="en-US" dirty="0"/>
              <a:t> </a:t>
            </a:r>
            <a:r>
              <a:rPr lang="en-US" dirty="0" smtClean="0"/>
              <a:t>Y. Xiang</a:t>
            </a:r>
            <a:r>
              <a:rPr lang="en-US" dirty="0"/>
              <a:t> and </a:t>
            </a:r>
            <a:r>
              <a:rPr lang="en-US" dirty="0" smtClean="0"/>
              <a:t>S. </a:t>
            </a:r>
            <a:r>
              <a:rPr lang="en-US" dirty="0" err="1"/>
              <a:t>Savarese</a:t>
            </a:r>
            <a:r>
              <a:rPr lang="en-US" dirty="0" smtClean="0"/>
              <a:t>. </a:t>
            </a:r>
            <a:r>
              <a:rPr lang="en-US" dirty="0"/>
              <a:t>Object Co-detection</a:t>
            </a:r>
            <a:r>
              <a:rPr lang="en-US" dirty="0" smtClean="0"/>
              <a:t>. In ECCV, 2012.</a:t>
            </a:r>
          </a:p>
        </p:txBody>
      </p:sp>
    </p:spTree>
    <p:extLst>
      <p:ext uri="{BB962C8B-B14F-4D97-AF65-F5344CB8AC3E}">
        <p14:creationId xmlns:p14="http://schemas.microsoft.com/office/powerpoint/2010/main" val="199719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430" y="0"/>
            <a:ext cx="11518232" cy="984489"/>
          </a:xfrm>
        </p:spPr>
        <p:txBody>
          <a:bodyPr>
            <a:normAutofit/>
          </a:bodyPr>
          <a:lstStyle/>
          <a:p>
            <a:r>
              <a:rPr lang="en-US" sz="3600" dirty="0"/>
              <a:t>Application II: Multiview Object Tracking with 3D Aspect Parts </a:t>
            </a:r>
          </a:p>
        </p:txBody>
      </p:sp>
      <p:sp>
        <p:nvSpPr>
          <p:cNvPr id="8" name="Slide Number Placeholder 7"/>
          <p:cNvSpPr>
            <a:spLocks noGrp="1"/>
          </p:cNvSpPr>
          <p:nvPr>
            <p:ph type="sldNum" sz="quarter" idx="12"/>
          </p:nvPr>
        </p:nvSpPr>
        <p:spPr/>
        <p:txBody>
          <a:bodyPr/>
          <a:lstStyle/>
          <a:p>
            <a:fld id="{B6D98789-E83A-4E7C-AABB-E1EDE6EA32F7}" type="slidenum">
              <a:rPr lang="en-US" smtClean="0"/>
              <a:t>35</a:t>
            </a:fld>
            <a:endParaRPr lang="en-US"/>
          </a:p>
        </p:txBody>
      </p:sp>
      <p:pic>
        <p:nvPicPr>
          <p:cNvPr id="9" name="图片 162" descr="00455.jpg"/>
          <p:cNvPicPr>
            <a:picLocks noChangeAspect="1"/>
          </p:cNvPicPr>
          <p:nvPr/>
        </p:nvPicPr>
        <p:blipFill>
          <a:blip r:embed="rId3" cstate="print"/>
          <a:stretch>
            <a:fillRect/>
          </a:stretch>
        </p:blipFill>
        <p:spPr>
          <a:xfrm>
            <a:off x="1948267" y="956111"/>
            <a:ext cx="3901440" cy="2743200"/>
          </a:xfrm>
          <a:prstGeom prst="rect">
            <a:avLst/>
          </a:prstGeom>
          <a:noFill/>
          <a:ln>
            <a:noFill/>
          </a:ln>
        </p:spPr>
      </p:pic>
      <p:sp>
        <p:nvSpPr>
          <p:cNvPr id="10" name="任意多边形 163"/>
          <p:cNvSpPr/>
          <p:nvPr/>
        </p:nvSpPr>
        <p:spPr>
          <a:xfrm>
            <a:off x="3396068" y="2327711"/>
            <a:ext cx="818707" cy="382772"/>
          </a:xfrm>
          <a:custGeom>
            <a:avLst/>
            <a:gdLst>
              <a:gd name="connsiteX0" fmla="*/ 0 w 818707"/>
              <a:gd name="connsiteY0" fmla="*/ 31898 h 382772"/>
              <a:gd name="connsiteX1" fmla="*/ 797442 w 818707"/>
              <a:gd name="connsiteY1" fmla="*/ 0 h 382772"/>
              <a:gd name="connsiteX2" fmla="*/ 818707 w 818707"/>
              <a:gd name="connsiteY2" fmla="*/ 350874 h 382772"/>
              <a:gd name="connsiteX3" fmla="*/ 31898 w 818707"/>
              <a:gd name="connsiteY3" fmla="*/ 382772 h 382772"/>
              <a:gd name="connsiteX4" fmla="*/ 0 w 818707"/>
              <a:gd name="connsiteY4" fmla="*/ 31898 h 382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07" h="382772">
                <a:moveTo>
                  <a:pt x="0" y="31898"/>
                </a:moveTo>
                <a:lnTo>
                  <a:pt x="797442" y="0"/>
                </a:lnTo>
                <a:lnTo>
                  <a:pt x="818707" y="350874"/>
                </a:lnTo>
                <a:lnTo>
                  <a:pt x="31898" y="382772"/>
                </a:lnTo>
                <a:lnTo>
                  <a:pt x="0" y="31898"/>
                </a:lnTo>
                <a:close/>
              </a:path>
            </a:pathLst>
          </a:custGeom>
          <a:solidFill>
            <a:srgbClr val="FF0000">
              <a:alpha val="25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任意多边形 164"/>
          <p:cNvSpPr/>
          <p:nvPr/>
        </p:nvSpPr>
        <p:spPr>
          <a:xfrm>
            <a:off x="3105445" y="2021140"/>
            <a:ext cx="978195" cy="329609"/>
          </a:xfrm>
          <a:custGeom>
            <a:avLst/>
            <a:gdLst>
              <a:gd name="connsiteX0" fmla="*/ 0 w 978195"/>
              <a:gd name="connsiteY0" fmla="*/ 21265 h 329609"/>
              <a:gd name="connsiteX1" fmla="*/ 0 w 978195"/>
              <a:gd name="connsiteY1" fmla="*/ 21265 h 329609"/>
              <a:gd name="connsiteX2" fmla="*/ 606056 w 978195"/>
              <a:gd name="connsiteY2" fmla="*/ 0 h 329609"/>
              <a:gd name="connsiteX3" fmla="*/ 978195 w 978195"/>
              <a:gd name="connsiteY3" fmla="*/ 276446 h 329609"/>
              <a:gd name="connsiteX4" fmla="*/ 223283 w 978195"/>
              <a:gd name="connsiteY4" fmla="*/ 329609 h 329609"/>
              <a:gd name="connsiteX5" fmla="*/ 0 w 978195"/>
              <a:gd name="connsiteY5" fmla="*/ 21265 h 3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195" h="329609">
                <a:moveTo>
                  <a:pt x="0" y="21265"/>
                </a:moveTo>
                <a:lnTo>
                  <a:pt x="0" y="21265"/>
                </a:lnTo>
                <a:lnTo>
                  <a:pt x="606056" y="0"/>
                </a:lnTo>
                <a:lnTo>
                  <a:pt x="978195" y="276446"/>
                </a:lnTo>
                <a:lnTo>
                  <a:pt x="223283" y="329609"/>
                </a:lnTo>
                <a:lnTo>
                  <a:pt x="0" y="21265"/>
                </a:lnTo>
                <a:close/>
              </a:path>
            </a:pathLst>
          </a:custGeom>
          <a:solidFill>
            <a:srgbClr val="00B0F0">
              <a:alpha val="25000"/>
            </a:srgb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任意多边形 165"/>
          <p:cNvSpPr/>
          <p:nvPr/>
        </p:nvSpPr>
        <p:spPr>
          <a:xfrm>
            <a:off x="2754570" y="2010506"/>
            <a:ext cx="744279" cy="723014"/>
          </a:xfrm>
          <a:custGeom>
            <a:avLst/>
            <a:gdLst>
              <a:gd name="connsiteX0" fmla="*/ 733647 w 744279"/>
              <a:gd name="connsiteY0" fmla="*/ 233917 h 723014"/>
              <a:gd name="connsiteX1" fmla="*/ 0 w 744279"/>
              <a:gd name="connsiteY1" fmla="*/ 0 h 723014"/>
              <a:gd name="connsiteX2" fmla="*/ 0 w 744279"/>
              <a:gd name="connsiteY2" fmla="*/ 552893 h 723014"/>
              <a:gd name="connsiteX3" fmla="*/ 744279 w 744279"/>
              <a:gd name="connsiteY3" fmla="*/ 723014 h 723014"/>
              <a:gd name="connsiteX4" fmla="*/ 733647 w 744279"/>
              <a:gd name="connsiteY4" fmla="*/ 233917 h 72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279" h="723014">
                <a:moveTo>
                  <a:pt x="733647" y="233917"/>
                </a:moveTo>
                <a:lnTo>
                  <a:pt x="0" y="0"/>
                </a:lnTo>
                <a:lnTo>
                  <a:pt x="0" y="552893"/>
                </a:lnTo>
                <a:lnTo>
                  <a:pt x="744279" y="723014"/>
                </a:lnTo>
                <a:lnTo>
                  <a:pt x="733647" y="233917"/>
                </a:lnTo>
                <a:close/>
              </a:path>
            </a:pathLst>
          </a:custGeom>
          <a:solidFill>
            <a:srgbClr val="FFFF00">
              <a:alpha val="25000"/>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29469" y="956112"/>
            <a:ext cx="1896673" cy="1015663"/>
          </a:xfrm>
          <a:prstGeom prst="rect">
            <a:avLst/>
          </a:prstGeom>
          <a:solidFill>
            <a:schemeClr val="bg1">
              <a:lumMod val="95000"/>
            </a:schemeClr>
          </a:solidFill>
          <a:ln>
            <a:solidFill>
              <a:schemeClr val="bg2"/>
            </a:solidFill>
          </a:ln>
        </p:spPr>
        <p:txBody>
          <a:bodyPr wrap="none" rtlCol="0">
            <a:spAutoFit/>
          </a:bodyPr>
          <a:lstStyle/>
          <a:p>
            <a:r>
              <a:rPr lang="en-US" sz="2000" dirty="0" smtClean="0"/>
              <a:t>Azimuth=315.48</a:t>
            </a:r>
            <a:endParaRPr lang="en-US" sz="2000" dirty="0"/>
          </a:p>
          <a:p>
            <a:r>
              <a:rPr lang="en-US" sz="2000" dirty="0" smtClean="0"/>
              <a:t>Elevation=4.56</a:t>
            </a:r>
            <a:endParaRPr lang="en-US" sz="2000" dirty="0"/>
          </a:p>
          <a:p>
            <a:r>
              <a:rPr lang="en-US" sz="2000" dirty="0" smtClean="0"/>
              <a:t>Distance=4.98</a:t>
            </a:r>
            <a:endParaRPr lang="en-US" sz="2000" dirty="0"/>
          </a:p>
        </p:txBody>
      </p:sp>
      <p:pic>
        <p:nvPicPr>
          <p:cNvPr id="14" name="图片 158" descr="00480.jpg"/>
          <p:cNvPicPr preferRelativeResize="0">
            <a:picLocks noChangeAspect="1"/>
          </p:cNvPicPr>
          <p:nvPr/>
        </p:nvPicPr>
        <p:blipFill>
          <a:blip r:embed="rId4" cstate="print"/>
          <a:stretch>
            <a:fillRect/>
          </a:stretch>
        </p:blipFill>
        <p:spPr>
          <a:xfrm>
            <a:off x="6140330" y="930995"/>
            <a:ext cx="3901440" cy="2743200"/>
          </a:xfrm>
          <a:prstGeom prst="rect">
            <a:avLst/>
          </a:prstGeom>
          <a:noFill/>
          <a:ln>
            <a:noFill/>
          </a:ln>
        </p:spPr>
      </p:pic>
      <p:sp>
        <p:nvSpPr>
          <p:cNvPr id="15" name="任意多边形 159"/>
          <p:cNvSpPr/>
          <p:nvPr/>
        </p:nvSpPr>
        <p:spPr>
          <a:xfrm>
            <a:off x="7463375" y="2459255"/>
            <a:ext cx="1041990" cy="329609"/>
          </a:xfrm>
          <a:custGeom>
            <a:avLst/>
            <a:gdLst>
              <a:gd name="connsiteX0" fmla="*/ 31897 w 1041990"/>
              <a:gd name="connsiteY0" fmla="*/ 0 h 329609"/>
              <a:gd name="connsiteX1" fmla="*/ 999460 w 1041990"/>
              <a:gd name="connsiteY1" fmla="*/ 0 h 329609"/>
              <a:gd name="connsiteX2" fmla="*/ 1041990 w 1041990"/>
              <a:gd name="connsiteY2" fmla="*/ 329609 h 329609"/>
              <a:gd name="connsiteX3" fmla="*/ 0 w 1041990"/>
              <a:gd name="connsiteY3" fmla="*/ 318977 h 329609"/>
              <a:gd name="connsiteX4" fmla="*/ 31897 w 1041990"/>
              <a:gd name="connsiteY4" fmla="*/ 0 h 32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990" h="329609">
                <a:moveTo>
                  <a:pt x="31897" y="0"/>
                </a:moveTo>
                <a:lnTo>
                  <a:pt x="999460" y="0"/>
                </a:lnTo>
                <a:lnTo>
                  <a:pt x="1041990" y="329609"/>
                </a:lnTo>
                <a:lnTo>
                  <a:pt x="0" y="318977"/>
                </a:lnTo>
                <a:lnTo>
                  <a:pt x="31897" y="0"/>
                </a:lnTo>
                <a:close/>
              </a:path>
            </a:pathLst>
          </a:custGeom>
          <a:solidFill>
            <a:srgbClr val="FF0000">
              <a:alpha val="25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任意多边形 160"/>
          <p:cNvSpPr/>
          <p:nvPr/>
        </p:nvSpPr>
        <p:spPr>
          <a:xfrm>
            <a:off x="7537803" y="2102349"/>
            <a:ext cx="882502" cy="318977"/>
          </a:xfrm>
          <a:custGeom>
            <a:avLst/>
            <a:gdLst>
              <a:gd name="connsiteX0" fmla="*/ 106325 w 882502"/>
              <a:gd name="connsiteY0" fmla="*/ 0 h 318977"/>
              <a:gd name="connsiteX1" fmla="*/ 0 w 882502"/>
              <a:gd name="connsiteY1" fmla="*/ 318977 h 318977"/>
              <a:gd name="connsiteX2" fmla="*/ 882502 w 882502"/>
              <a:gd name="connsiteY2" fmla="*/ 318977 h 318977"/>
              <a:gd name="connsiteX3" fmla="*/ 680483 w 882502"/>
              <a:gd name="connsiteY3" fmla="*/ 0 h 318977"/>
              <a:gd name="connsiteX4" fmla="*/ 106325 w 882502"/>
              <a:gd name="connsiteY4" fmla="*/ 0 h 318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502" h="318977">
                <a:moveTo>
                  <a:pt x="106325" y="0"/>
                </a:moveTo>
                <a:lnTo>
                  <a:pt x="0" y="318977"/>
                </a:lnTo>
                <a:lnTo>
                  <a:pt x="882502" y="318977"/>
                </a:lnTo>
                <a:lnTo>
                  <a:pt x="680483" y="0"/>
                </a:lnTo>
                <a:lnTo>
                  <a:pt x="106325" y="0"/>
                </a:lnTo>
                <a:close/>
              </a:path>
            </a:pathLst>
          </a:custGeom>
          <a:solidFill>
            <a:srgbClr val="00B0F0">
              <a:alpha val="25000"/>
            </a:srgb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316042" y="930996"/>
            <a:ext cx="1725729" cy="1015663"/>
          </a:xfrm>
          <a:prstGeom prst="rect">
            <a:avLst/>
          </a:prstGeom>
          <a:solidFill>
            <a:schemeClr val="bg1">
              <a:lumMod val="95000"/>
            </a:schemeClr>
          </a:solidFill>
          <a:ln>
            <a:solidFill>
              <a:schemeClr val="bg2"/>
            </a:solidFill>
          </a:ln>
        </p:spPr>
        <p:txBody>
          <a:bodyPr wrap="none" rtlCol="0">
            <a:spAutoFit/>
          </a:bodyPr>
          <a:lstStyle/>
          <a:p>
            <a:r>
              <a:rPr lang="en-US" sz="2000" dirty="0"/>
              <a:t>Azimuth=1.34</a:t>
            </a:r>
          </a:p>
          <a:p>
            <a:r>
              <a:rPr lang="en-US" sz="2000" dirty="0"/>
              <a:t>Elevation=2.78</a:t>
            </a:r>
          </a:p>
          <a:p>
            <a:r>
              <a:rPr lang="en-US" sz="2000" dirty="0"/>
              <a:t>Distance=6.58</a:t>
            </a:r>
          </a:p>
        </p:txBody>
      </p:sp>
      <p:pic>
        <p:nvPicPr>
          <p:cNvPr id="18" name="图片 153" descr="00495.jpg"/>
          <p:cNvPicPr preferRelativeResize="0">
            <a:picLocks noChangeAspect="1"/>
          </p:cNvPicPr>
          <p:nvPr/>
        </p:nvPicPr>
        <p:blipFill>
          <a:blip r:embed="rId5" cstate="print"/>
          <a:stretch>
            <a:fillRect/>
          </a:stretch>
        </p:blipFill>
        <p:spPr>
          <a:xfrm>
            <a:off x="6138903" y="3699311"/>
            <a:ext cx="3901440" cy="2743200"/>
          </a:xfrm>
          <a:prstGeom prst="rect">
            <a:avLst/>
          </a:prstGeom>
        </p:spPr>
      </p:pic>
      <p:sp>
        <p:nvSpPr>
          <p:cNvPr id="19" name="任意多边形 154"/>
          <p:cNvSpPr/>
          <p:nvPr/>
        </p:nvSpPr>
        <p:spPr>
          <a:xfrm>
            <a:off x="6748503" y="5245819"/>
            <a:ext cx="1031358" cy="531628"/>
          </a:xfrm>
          <a:custGeom>
            <a:avLst/>
            <a:gdLst>
              <a:gd name="connsiteX0" fmla="*/ 0 w 1031358"/>
              <a:gd name="connsiteY0" fmla="*/ 0 h 531628"/>
              <a:gd name="connsiteX1" fmla="*/ 1031358 w 1031358"/>
              <a:gd name="connsiteY1" fmla="*/ 116959 h 531628"/>
              <a:gd name="connsiteX2" fmla="*/ 1031358 w 1031358"/>
              <a:gd name="connsiteY2" fmla="*/ 531628 h 531628"/>
              <a:gd name="connsiteX3" fmla="*/ 10633 w 1031358"/>
              <a:gd name="connsiteY3" fmla="*/ 425303 h 531628"/>
              <a:gd name="connsiteX4" fmla="*/ 0 w 1031358"/>
              <a:gd name="connsiteY4" fmla="*/ 0 h 53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358" h="531628">
                <a:moveTo>
                  <a:pt x="0" y="0"/>
                </a:moveTo>
                <a:lnTo>
                  <a:pt x="1031358" y="116959"/>
                </a:lnTo>
                <a:lnTo>
                  <a:pt x="1031358" y="531628"/>
                </a:lnTo>
                <a:lnTo>
                  <a:pt x="10633" y="425303"/>
                </a:lnTo>
                <a:lnTo>
                  <a:pt x="0" y="0"/>
                </a:lnTo>
                <a:close/>
              </a:path>
            </a:pathLst>
          </a:custGeom>
          <a:solidFill>
            <a:srgbClr val="FF0000">
              <a:alpha val="25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任意多边形 155"/>
          <p:cNvSpPr/>
          <p:nvPr/>
        </p:nvSpPr>
        <p:spPr>
          <a:xfrm>
            <a:off x="6918626" y="4870664"/>
            <a:ext cx="1307805" cy="478466"/>
          </a:xfrm>
          <a:custGeom>
            <a:avLst/>
            <a:gdLst>
              <a:gd name="connsiteX0" fmla="*/ 616688 w 1307805"/>
              <a:gd name="connsiteY0" fmla="*/ 0 h 478466"/>
              <a:gd name="connsiteX1" fmla="*/ 0 w 1307805"/>
              <a:gd name="connsiteY1" fmla="*/ 361507 h 478466"/>
              <a:gd name="connsiteX2" fmla="*/ 967563 w 1307805"/>
              <a:gd name="connsiteY2" fmla="*/ 478466 h 478466"/>
              <a:gd name="connsiteX3" fmla="*/ 1307805 w 1307805"/>
              <a:gd name="connsiteY3" fmla="*/ 127591 h 478466"/>
              <a:gd name="connsiteX4" fmla="*/ 616688 w 1307805"/>
              <a:gd name="connsiteY4" fmla="*/ 0 h 47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805" h="478466">
                <a:moveTo>
                  <a:pt x="616688" y="0"/>
                </a:moveTo>
                <a:lnTo>
                  <a:pt x="0" y="361507"/>
                </a:lnTo>
                <a:lnTo>
                  <a:pt x="967563" y="478466"/>
                </a:lnTo>
                <a:lnTo>
                  <a:pt x="1307805" y="127591"/>
                </a:lnTo>
                <a:lnTo>
                  <a:pt x="616688" y="0"/>
                </a:lnTo>
                <a:close/>
              </a:path>
            </a:pathLst>
          </a:custGeom>
          <a:solidFill>
            <a:srgbClr val="00B0F0">
              <a:alpha val="25000"/>
            </a:srgb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任意多边形 156"/>
          <p:cNvSpPr/>
          <p:nvPr/>
        </p:nvSpPr>
        <p:spPr>
          <a:xfrm>
            <a:off x="7705435" y="4955725"/>
            <a:ext cx="882503" cy="871870"/>
          </a:xfrm>
          <a:custGeom>
            <a:avLst/>
            <a:gdLst>
              <a:gd name="connsiteX0" fmla="*/ 0 w 882503"/>
              <a:gd name="connsiteY0" fmla="*/ 233916 h 871870"/>
              <a:gd name="connsiteX1" fmla="*/ 850605 w 882503"/>
              <a:gd name="connsiteY1" fmla="*/ 0 h 871870"/>
              <a:gd name="connsiteX2" fmla="*/ 882503 w 882503"/>
              <a:gd name="connsiteY2" fmla="*/ 648586 h 871870"/>
              <a:gd name="connsiteX3" fmla="*/ 53163 w 882503"/>
              <a:gd name="connsiteY3" fmla="*/ 871870 h 871870"/>
              <a:gd name="connsiteX4" fmla="*/ 0 w 882503"/>
              <a:gd name="connsiteY4" fmla="*/ 233916 h 871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503" h="871870">
                <a:moveTo>
                  <a:pt x="0" y="233916"/>
                </a:moveTo>
                <a:lnTo>
                  <a:pt x="850605" y="0"/>
                </a:lnTo>
                <a:lnTo>
                  <a:pt x="882503" y="648586"/>
                </a:lnTo>
                <a:lnTo>
                  <a:pt x="53163" y="871870"/>
                </a:lnTo>
                <a:lnTo>
                  <a:pt x="0" y="233916"/>
                </a:lnTo>
                <a:close/>
              </a:path>
            </a:pathLst>
          </a:custGeom>
          <a:solidFill>
            <a:srgbClr val="002060">
              <a:alpha val="25000"/>
            </a:srgb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0887"/>
            <a:endParaRPr lang="en-US" sz="1500"/>
          </a:p>
        </p:txBody>
      </p:sp>
      <p:sp>
        <p:nvSpPr>
          <p:cNvPr id="22" name="TextBox 21"/>
          <p:cNvSpPr txBox="1"/>
          <p:nvPr/>
        </p:nvSpPr>
        <p:spPr>
          <a:xfrm>
            <a:off x="8258273" y="3699312"/>
            <a:ext cx="1766830" cy="1015663"/>
          </a:xfrm>
          <a:prstGeom prst="rect">
            <a:avLst/>
          </a:prstGeom>
          <a:solidFill>
            <a:schemeClr val="bg1">
              <a:lumMod val="95000"/>
            </a:schemeClr>
          </a:solidFill>
          <a:ln>
            <a:solidFill>
              <a:schemeClr val="bg2"/>
            </a:solidFill>
          </a:ln>
        </p:spPr>
        <p:txBody>
          <a:bodyPr wrap="none" rtlCol="0">
            <a:spAutoFit/>
          </a:bodyPr>
          <a:lstStyle/>
          <a:p>
            <a:r>
              <a:rPr lang="en-US" sz="2000" dirty="0"/>
              <a:t>Azimuth=25.17</a:t>
            </a:r>
          </a:p>
          <a:p>
            <a:r>
              <a:rPr lang="en-US" sz="2000" dirty="0"/>
              <a:t>Elevation=3.60</a:t>
            </a:r>
          </a:p>
          <a:p>
            <a:r>
              <a:rPr lang="en-US" sz="2000" dirty="0"/>
              <a:t>Distance=3.56</a:t>
            </a:r>
          </a:p>
        </p:txBody>
      </p:sp>
      <p:pic>
        <p:nvPicPr>
          <p:cNvPr id="23" name="图片 150" descr="00516.jpg"/>
          <p:cNvPicPr preferRelativeResize="0">
            <a:picLocks noChangeAspect="1"/>
          </p:cNvPicPr>
          <p:nvPr/>
        </p:nvPicPr>
        <p:blipFill>
          <a:blip r:embed="rId6" cstate="print"/>
          <a:stretch>
            <a:fillRect/>
          </a:stretch>
        </p:blipFill>
        <p:spPr>
          <a:xfrm>
            <a:off x="1958947" y="3737991"/>
            <a:ext cx="3901440" cy="2743200"/>
          </a:xfrm>
          <a:prstGeom prst="rect">
            <a:avLst/>
          </a:prstGeom>
        </p:spPr>
      </p:pic>
      <p:sp>
        <p:nvSpPr>
          <p:cNvPr id="24" name="任意多边形 151"/>
          <p:cNvSpPr/>
          <p:nvPr/>
        </p:nvSpPr>
        <p:spPr>
          <a:xfrm>
            <a:off x="2606825" y="4962507"/>
            <a:ext cx="2764465" cy="871870"/>
          </a:xfrm>
          <a:custGeom>
            <a:avLst/>
            <a:gdLst>
              <a:gd name="connsiteX0" fmla="*/ 0 w 2764465"/>
              <a:gd name="connsiteY0" fmla="*/ 95693 h 871870"/>
              <a:gd name="connsiteX1" fmla="*/ 0 w 2764465"/>
              <a:gd name="connsiteY1" fmla="*/ 95693 h 871870"/>
              <a:gd name="connsiteX2" fmla="*/ 2753833 w 2764465"/>
              <a:gd name="connsiteY2" fmla="*/ 0 h 871870"/>
              <a:gd name="connsiteX3" fmla="*/ 2764465 w 2764465"/>
              <a:gd name="connsiteY3" fmla="*/ 818707 h 871870"/>
              <a:gd name="connsiteX4" fmla="*/ 31898 w 2764465"/>
              <a:gd name="connsiteY4" fmla="*/ 871870 h 871870"/>
              <a:gd name="connsiteX5" fmla="*/ 0 w 2764465"/>
              <a:gd name="connsiteY5" fmla="*/ 95693 h 87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4465" h="871870">
                <a:moveTo>
                  <a:pt x="0" y="95693"/>
                </a:moveTo>
                <a:lnTo>
                  <a:pt x="0" y="95693"/>
                </a:lnTo>
                <a:lnTo>
                  <a:pt x="2753833" y="0"/>
                </a:lnTo>
                <a:lnTo>
                  <a:pt x="2764465" y="818707"/>
                </a:lnTo>
                <a:lnTo>
                  <a:pt x="31898" y="871870"/>
                </a:lnTo>
                <a:lnTo>
                  <a:pt x="0" y="95693"/>
                </a:lnTo>
                <a:close/>
              </a:path>
            </a:pathLst>
          </a:custGeom>
          <a:solidFill>
            <a:srgbClr val="002060">
              <a:alpha val="25000"/>
            </a:srgb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0887"/>
            <a:endParaRPr lang="en-US" sz="1500"/>
          </a:p>
        </p:txBody>
      </p:sp>
      <p:sp>
        <p:nvSpPr>
          <p:cNvPr id="25" name="TextBox 24"/>
          <p:cNvSpPr txBox="1"/>
          <p:nvPr/>
        </p:nvSpPr>
        <p:spPr>
          <a:xfrm>
            <a:off x="4086278" y="3737991"/>
            <a:ext cx="1766830" cy="1015663"/>
          </a:xfrm>
          <a:prstGeom prst="rect">
            <a:avLst/>
          </a:prstGeom>
          <a:solidFill>
            <a:schemeClr val="bg1">
              <a:lumMod val="95000"/>
            </a:schemeClr>
          </a:solidFill>
          <a:ln>
            <a:solidFill>
              <a:schemeClr val="bg2"/>
            </a:solidFill>
          </a:ln>
        </p:spPr>
        <p:txBody>
          <a:bodyPr wrap="none" rtlCol="0">
            <a:spAutoFit/>
          </a:bodyPr>
          <a:lstStyle/>
          <a:p>
            <a:r>
              <a:rPr lang="en-US" sz="2000" dirty="0"/>
              <a:t>Azimuth=89.12</a:t>
            </a:r>
          </a:p>
          <a:p>
            <a:r>
              <a:rPr lang="en-US" sz="2000" dirty="0"/>
              <a:t>Elevation=3.73</a:t>
            </a:r>
          </a:p>
          <a:p>
            <a:r>
              <a:rPr lang="en-US" sz="2000" dirty="0"/>
              <a:t>Distance=2.34</a:t>
            </a:r>
          </a:p>
        </p:txBody>
      </p:sp>
      <p:sp>
        <p:nvSpPr>
          <p:cNvPr id="26" name="TextBox 25"/>
          <p:cNvSpPr txBox="1"/>
          <p:nvPr/>
        </p:nvSpPr>
        <p:spPr>
          <a:xfrm>
            <a:off x="1981614" y="984490"/>
            <a:ext cx="1032206" cy="400110"/>
          </a:xfrm>
          <a:prstGeom prst="rect">
            <a:avLst/>
          </a:prstGeom>
          <a:solidFill>
            <a:schemeClr val="bg1">
              <a:lumMod val="95000"/>
            </a:schemeClr>
          </a:solidFill>
          <a:ln>
            <a:solidFill>
              <a:schemeClr val="bg2"/>
            </a:solidFill>
          </a:ln>
        </p:spPr>
        <p:txBody>
          <a:bodyPr wrap="none" rtlCol="0">
            <a:spAutoFit/>
          </a:bodyPr>
          <a:lstStyle/>
          <a:p>
            <a:r>
              <a:rPr lang="en-US" sz="2000" dirty="0" smtClean="0"/>
              <a:t>Frame 9</a:t>
            </a:r>
            <a:endParaRPr lang="en-US" sz="2000" dirty="0"/>
          </a:p>
        </p:txBody>
      </p:sp>
      <p:sp>
        <p:nvSpPr>
          <p:cNvPr id="27" name="TextBox 26"/>
          <p:cNvSpPr txBox="1"/>
          <p:nvPr/>
        </p:nvSpPr>
        <p:spPr>
          <a:xfrm>
            <a:off x="6150247" y="945317"/>
            <a:ext cx="1162049" cy="400110"/>
          </a:xfrm>
          <a:prstGeom prst="rect">
            <a:avLst/>
          </a:prstGeom>
          <a:solidFill>
            <a:schemeClr val="bg1">
              <a:lumMod val="95000"/>
            </a:schemeClr>
          </a:solidFill>
          <a:ln>
            <a:solidFill>
              <a:schemeClr val="bg2"/>
            </a:solidFill>
          </a:ln>
        </p:spPr>
        <p:txBody>
          <a:bodyPr wrap="none" rtlCol="0">
            <a:spAutoFit/>
          </a:bodyPr>
          <a:lstStyle/>
          <a:p>
            <a:r>
              <a:rPr lang="en-US" sz="2000" dirty="0" smtClean="0"/>
              <a:t>Frame 29</a:t>
            </a:r>
            <a:endParaRPr lang="en-US" sz="2000" dirty="0"/>
          </a:p>
        </p:txBody>
      </p:sp>
      <p:sp>
        <p:nvSpPr>
          <p:cNvPr id="28" name="TextBox 27"/>
          <p:cNvSpPr txBox="1"/>
          <p:nvPr/>
        </p:nvSpPr>
        <p:spPr>
          <a:xfrm>
            <a:off x="6167478" y="3711188"/>
            <a:ext cx="1162049" cy="400110"/>
          </a:xfrm>
          <a:prstGeom prst="rect">
            <a:avLst/>
          </a:prstGeom>
          <a:solidFill>
            <a:schemeClr val="bg1">
              <a:lumMod val="95000"/>
            </a:schemeClr>
          </a:solidFill>
          <a:ln>
            <a:solidFill>
              <a:schemeClr val="bg2"/>
            </a:solidFill>
          </a:ln>
        </p:spPr>
        <p:txBody>
          <a:bodyPr wrap="none" rtlCol="0">
            <a:spAutoFit/>
          </a:bodyPr>
          <a:lstStyle/>
          <a:p>
            <a:r>
              <a:rPr lang="en-US" sz="2000" dirty="0" smtClean="0"/>
              <a:t>Frame 48</a:t>
            </a:r>
            <a:endParaRPr lang="en-US" sz="2000" dirty="0"/>
          </a:p>
        </p:txBody>
      </p:sp>
      <p:sp>
        <p:nvSpPr>
          <p:cNvPr id="29" name="TextBox 28"/>
          <p:cNvSpPr txBox="1"/>
          <p:nvPr/>
        </p:nvSpPr>
        <p:spPr>
          <a:xfrm>
            <a:off x="1981614" y="3757981"/>
            <a:ext cx="1162049" cy="400110"/>
          </a:xfrm>
          <a:prstGeom prst="rect">
            <a:avLst/>
          </a:prstGeom>
          <a:solidFill>
            <a:schemeClr val="bg1">
              <a:lumMod val="95000"/>
            </a:schemeClr>
          </a:solidFill>
          <a:ln>
            <a:solidFill>
              <a:schemeClr val="bg2"/>
            </a:solidFill>
          </a:ln>
        </p:spPr>
        <p:txBody>
          <a:bodyPr wrap="none" rtlCol="0">
            <a:spAutoFit/>
          </a:bodyPr>
          <a:lstStyle/>
          <a:p>
            <a:r>
              <a:rPr lang="en-US" sz="2000" dirty="0" smtClean="0"/>
              <a:t>Frame 69</a:t>
            </a:r>
            <a:endParaRPr lang="en-US" sz="2000" dirty="0"/>
          </a:p>
        </p:txBody>
      </p:sp>
      <p:sp>
        <p:nvSpPr>
          <p:cNvPr id="30" name="矩形 145"/>
          <p:cNvSpPr/>
          <p:nvPr/>
        </p:nvSpPr>
        <p:spPr>
          <a:xfrm>
            <a:off x="2754570" y="1971774"/>
            <a:ext cx="1491029" cy="789793"/>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145"/>
          <p:cNvSpPr/>
          <p:nvPr/>
        </p:nvSpPr>
        <p:spPr>
          <a:xfrm>
            <a:off x="7458761" y="2017289"/>
            <a:ext cx="1046604" cy="8523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145"/>
          <p:cNvSpPr/>
          <p:nvPr/>
        </p:nvSpPr>
        <p:spPr>
          <a:xfrm>
            <a:off x="6715484" y="4870665"/>
            <a:ext cx="1872453" cy="96371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145"/>
          <p:cNvSpPr/>
          <p:nvPr/>
        </p:nvSpPr>
        <p:spPr>
          <a:xfrm>
            <a:off x="2562637" y="4900379"/>
            <a:ext cx="2930879" cy="93399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45430" y="6433513"/>
            <a:ext cx="11518232" cy="369332"/>
          </a:xfrm>
          <a:prstGeom prst="rect">
            <a:avLst/>
          </a:prstGeom>
          <a:noFill/>
        </p:spPr>
        <p:txBody>
          <a:bodyPr wrap="square" rtlCol="0">
            <a:spAutoFit/>
          </a:bodyPr>
          <a:lstStyle/>
          <a:p>
            <a:r>
              <a:rPr lang="en-US" dirty="0" smtClean="0"/>
              <a:t>Y. Xiang, C. Song, R. </a:t>
            </a:r>
            <a:r>
              <a:rPr lang="en-US" dirty="0" err="1" smtClean="0"/>
              <a:t>Mottaghi</a:t>
            </a:r>
            <a:r>
              <a:rPr lang="en-US" dirty="0" smtClean="0"/>
              <a:t> and S. </a:t>
            </a:r>
            <a:r>
              <a:rPr lang="en-US" dirty="0" err="1" smtClean="0"/>
              <a:t>Savarese</a:t>
            </a:r>
            <a:r>
              <a:rPr lang="en-US" dirty="0" smtClean="0"/>
              <a:t>. Monocular Multiview Object Tracking with 3D Aspect Parts. In ECCV, 2014.</a:t>
            </a:r>
          </a:p>
        </p:txBody>
      </p:sp>
    </p:spTree>
    <p:extLst>
      <p:ext uri="{BB962C8B-B14F-4D97-AF65-F5344CB8AC3E}">
        <p14:creationId xmlns:p14="http://schemas.microsoft.com/office/powerpoint/2010/main" val="351312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animBg="1"/>
      <p:bldP spid="16" grpId="0" animBg="1"/>
      <p:bldP spid="17" grpId="0" animBg="1"/>
      <p:bldP spid="19" grpId="0" animBg="1"/>
      <p:bldP spid="20" grpId="0" animBg="1"/>
      <p:bldP spid="21" grpId="0" animBg="1"/>
      <p:bldP spid="22" grpId="0" animBg="1"/>
      <p:bldP spid="24" grpId="0" animBg="1"/>
      <p:bldP spid="25" grpId="0" animBg="1"/>
      <p:bldP spid="30" grpId="0" animBg="1"/>
      <p:bldP spid="31" grpId="0" animBg="1"/>
      <p:bldP spid="32"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II: Multiview Object Tracking with 3D Aspect Parts </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36</a:t>
            </a:fld>
            <a:endParaRPr lang="en-US"/>
          </a:p>
        </p:txBody>
      </p:sp>
      <p:pic>
        <p:nvPicPr>
          <p:cNvPr id="3" name="FLUFFYJET_1_DPMALMMI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8834" y="1741824"/>
            <a:ext cx="5487166" cy="3017941"/>
          </a:xfrm>
          <a:prstGeom prst="rect">
            <a:avLst/>
          </a:prstGeom>
        </p:spPr>
      </p:pic>
      <p:pic>
        <p:nvPicPr>
          <p:cNvPr id="7" name="FLUFFYJET_1_onlin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47913" y="1741824"/>
            <a:ext cx="5487166" cy="3017941"/>
          </a:xfrm>
          <a:prstGeom prst="rect">
            <a:avLst/>
          </a:prstGeom>
        </p:spPr>
      </p:pic>
      <p:cxnSp>
        <p:nvCxnSpPr>
          <p:cNvPr id="9" name="Straight Connector 8"/>
          <p:cNvCxnSpPr/>
          <p:nvPr/>
        </p:nvCxnSpPr>
        <p:spPr>
          <a:xfrm flipV="1">
            <a:off x="6347913" y="5062657"/>
            <a:ext cx="662487" cy="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930190" y="4831825"/>
            <a:ext cx="654346" cy="461665"/>
          </a:xfrm>
          <a:prstGeom prst="rect">
            <a:avLst/>
          </a:prstGeom>
          <a:noFill/>
        </p:spPr>
        <p:txBody>
          <a:bodyPr wrap="none" rtlCol="0">
            <a:spAutoFit/>
          </a:bodyPr>
          <a:lstStyle/>
          <a:p>
            <a:r>
              <a:rPr lang="en-US" sz="2400" dirty="0" smtClean="0"/>
              <a:t>MIL</a:t>
            </a:r>
            <a:endParaRPr lang="en-US" sz="2400" dirty="0"/>
          </a:p>
        </p:txBody>
      </p:sp>
      <p:cxnSp>
        <p:nvCxnSpPr>
          <p:cNvPr id="14" name="Straight Connector 13"/>
          <p:cNvCxnSpPr/>
          <p:nvPr/>
        </p:nvCxnSpPr>
        <p:spPr>
          <a:xfrm flipV="1">
            <a:off x="7639303" y="5062657"/>
            <a:ext cx="662487" cy="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269706" y="4831825"/>
            <a:ext cx="470000" cy="461665"/>
          </a:xfrm>
          <a:prstGeom prst="rect">
            <a:avLst/>
          </a:prstGeom>
          <a:noFill/>
        </p:spPr>
        <p:txBody>
          <a:bodyPr wrap="none" rtlCol="0">
            <a:spAutoFit/>
          </a:bodyPr>
          <a:lstStyle/>
          <a:p>
            <a:r>
              <a:rPr lang="en-US" sz="2400" dirty="0" smtClean="0"/>
              <a:t>L1</a:t>
            </a:r>
            <a:endParaRPr lang="en-US" sz="2400" dirty="0"/>
          </a:p>
        </p:txBody>
      </p:sp>
      <p:cxnSp>
        <p:nvCxnSpPr>
          <p:cNvPr id="16" name="Straight Connector 15"/>
          <p:cNvCxnSpPr/>
          <p:nvPr/>
        </p:nvCxnSpPr>
        <p:spPr>
          <a:xfrm flipV="1">
            <a:off x="8922809" y="5062657"/>
            <a:ext cx="662487" cy="1"/>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489044" y="4831825"/>
            <a:ext cx="654346" cy="461665"/>
          </a:xfrm>
          <a:prstGeom prst="rect">
            <a:avLst/>
          </a:prstGeom>
          <a:noFill/>
        </p:spPr>
        <p:txBody>
          <a:bodyPr wrap="none" rtlCol="0">
            <a:spAutoFit/>
          </a:bodyPr>
          <a:lstStyle/>
          <a:p>
            <a:r>
              <a:rPr lang="en-US" sz="2400" dirty="0" smtClean="0"/>
              <a:t>TLD</a:t>
            </a:r>
            <a:endParaRPr lang="en-US" sz="2400" dirty="0"/>
          </a:p>
        </p:txBody>
      </p:sp>
      <p:cxnSp>
        <p:nvCxnSpPr>
          <p:cNvPr id="18" name="Straight Connector 17"/>
          <p:cNvCxnSpPr/>
          <p:nvPr/>
        </p:nvCxnSpPr>
        <p:spPr>
          <a:xfrm flipV="1">
            <a:off x="10229352" y="5062657"/>
            <a:ext cx="662487" cy="1"/>
          </a:xfrm>
          <a:prstGeom prst="line">
            <a:avLst/>
          </a:prstGeom>
          <a:ln w="76200">
            <a:solidFill>
              <a:srgbClr val="FF33CC"/>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859755" y="4831825"/>
            <a:ext cx="930063" cy="461665"/>
          </a:xfrm>
          <a:prstGeom prst="rect">
            <a:avLst/>
          </a:prstGeom>
          <a:noFill/>
        </p:spPr>
        <p:txBody>
          <a:bodyPr wrap="none" rtlCol="0">
            <a:spAutoFit/>
          </a:bodyPr>
          <a:lstStyle/>
          <a:p>
            <a:r>
              <a:rPr lang="en-US" sz="2400" dirty="0" err="1" smtClean="0"/>
              <a:t>Struct</a:t>
            </a:r>
            <a:endParaRPr lang="en-US" sz="2400" dirty="0"/>
          </a:p>
        </p:txBody>
      </p:sp>
      <p:sp>
        <p:nvSpPr>
          <p:cNvPr id="20" name="TextBox 19"/>
          <p:cNvSpPr txBox="1"/>
          <p:nvPr/>
        </p:nvSpPr>
        <p:spPr>
          <a:xfrm>
            <a:off x="442452" y="5614308"/>
            <a:ext cx="11749548" cy="1200329"/>
          </a:xfrm>
          <a:prstGeom prst="rect">
            <a:avLst/>
          </a:prstGeom>
          <a:noFill/>
        </p:spPr>
        <p:txBody>
          <a:bodyPr wrap="square" rtlCol="0">
            <a:spAutoFit/>
          </a:bodyPr>
          <a:lstStyle/>
          <a:p>
            <a:r>
              <a:rPr lang="en-US" dirty="0" smtClean="0"/>
              <a:t>[MIL] </a:t>
            </a:r>
            <a:r>
              <a:rPr lang="en-US" dirty="0" err="1"/>
              <a:t>Babenko</a:t>
            </a:r>
            <a:r>
              <a:rPr lang="en-US" dirty="0"/>
              <a:t>, B., Yang, M.H., </a:t>
            </a:r>
            <a:r>
              <a:rPr lang="en-US" dirty="0" err="1"/>
              <a:t>Belongie</a:t>
            </a:r>
            <a:r>
              <a:rPr lang="en-US" dirty="0"/>
              <a:t>, S.: Robust object tracking with online </a:t>
            </a:r>
            <a:r>
              <a:rPr lang="en-US" dirty="0" smtClean="0"/>
              <a:t>multiple instance </a:t>
            </a:r>
            <a:r>
              <a:rPr lang="en-US" dirty="0"/>
              <a:t>learning. TPAMI, 2011.</a:t>
            </a:r>
          </a:p>
          <a:p>
            <a:r>
              <a:rPr lang="en-US" dirty="0" smtClean="0"/>
              <a:t>[L1] </a:t>
            </a:r>
            <a:r>
              <a:rPr lang="en-US" dirty="0" err="1"/>
              <a:t>Bao</a:t>
            </a:r>
            <a:r>
              <a:rPr lang="en-US" dirty="0"/>
              <a:t>, C., Wu, Y., Ling, H., Ji, H.: Real time robust l1 tracker using </a:t>
            </a:r>
            <a:r>
              <a:rPr lang="en-US" dirty="0" smtClean="0"/>
              <a:t>accelerated proximal </a:t>
            </a:r>
            <a:r>
              <a:rPr lang="en-US" dirty="0"/>
              <a:t>gradient approach. In CVPR, 2012.</a:t>
            </a:r>
          </a:p>
          <a:p>
            <a:r>
              <a:rPr lang="en-US" dirty="0" smtClean="0"/>
              <a:t>[TLD] </a:t>
            </a:r>
            <a:r>
              <a:rPr lang="en-US" dirty="0" err="1"/>
              <a:t>Kalal</a:t>
            </a:r>
            <a:r>
              <a:rPr lang="en-US" dirty="0"/>
              <a:t>, Z., </a:t>
            </a:r>
            <a:r>
              <a:rPr lang="en-US" dirty="0" err="1"/>
              <a:t>Mikolajczyk</a:t>
            </a:r>
            <a:r>
              <a:rPr lang="en-US" dirty="0"/>
              <a:t>, K., </a:t>
            </a:r>
            <a:r>
              <a:rPr lang="en-US" dirty="0" err="1"/>
              <a:t>Matas</a:t>
            </a:r>
            <a:r>
              <a:rPr lang="en-US" dirty="0"/>
              <a:t>, J.: Tracking-learning-detection. TPAMI, 2012.</a:t>
            </a:r>
          </a:p>
          <a:p>
            <a:r>
              <a:rPr lang="en-US" dirty="0" smtClean="0"/>
              <a:t>[</a:t>
            </a:r>
            <a:r>
              <a:rPr lang="en-US" dirty="0" err="1" smtClean="0"/>
              <a:t>Struct</a:t>
            </a:r>
            <a:r>
              <a:rPr lang="en-US" dirty="0" smtClean="0"/>
              <a:t>] </a:t>
            </a:r>
            <a:r>
              <a:rPr lang="en-US" dirty="0"/>
              <a:t>Hare, S., </a:t>
            </a:r>
            <a:r>
              <a:rPr lang="en-US" dirty="0" err="1"/>
              <a:t>Saari</a:t>
            </a:r>
            <a:r>
              <a:rPr lang="en-US" dirty="0"/>
              <a:t>, A., </a:t>
            </a:r>
            <a:r>
              <a:rPr lang="en-US" dirty="0" err="1"/>
              <a:t>Torr</a:t>
            </a:r>
            <a:r>
              <a:rPr lang="en-US" dirty="0"/>
              <a:t>, P.H.: Struck: Structured output tracking with </a:t>
            </a:r>
            <a:r>
              <a:rPr lang="en-US" dirty="0" smtClean="0"/>
              <a:t>kernels. In </a:t>
            </a:r>
            <a:r>
              <a:rPr lang="en-US" dirty="0"/>
              <a:t>ICCV, 2011</a:t>
            </a:r>
            <a:r>
              <a:rPr lang="en-US" dirty="0" smtClean="0"/>
              <a:t>.</a:t>
            </a:r>
            <a:endParaRPr lang="en-US" dirty="0"/>
          </a:p>
        </p:txBody>
      </p:sp>
      <p:sp>
        <p:nvSpPr>
          <p:cNvPr id="21" name="TextBox 20"/>
          <p:cNvSpPr txBox="1"/>
          <p:nvPr/>
        </p:nvSpPr>
        <p:spPr>
          <a:xfrm>
            <a:off x="1766922" y="4759765"/>
            <a:ext cx="3114442" cy="461665"/>
          </a:xfrm>
          <a:prstGeom prst="rect">
            <a:avLst/>
          </a:prstGeom>
          <a:noFill/>
        </p:spPr>
        <p:txBody>
          <a:bodyPr wrap="none" rtlCol="0">
            <a:spAutoFit/>
          </a:bodyPr>
          <a:lstStyle/>
          <a:p>
            <a:r>
              <a:rPr lang="en-US" sz="2400" dirty="0" smtClean="0"/>
              <a:t>Ours: Multiview tracker</a:t>
            </a:r>
            <a:endParaRPr lang="en-US" sz="2400" dirty="0"/>
          </a:p>
        </p:txBody>
      </p:sp>
    </p:spTree>
    <p:extLst>
      <p:ext uri="{BB962C8B-B14F-4D97-AF65-F5344CB8AC3E}">
        <p14:creationId xmlns:p14="http://schemas.microsoft.com/office/powerpoint/2010/main" val="364949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99" fill="hold"/>
                                        <p:tgtEl>
                                          <p:spTgt spid="7"/>
                                        </p:tgtEl>
                                      </p:cBhvr>
                                    </p:cmd>
                                  </p:childTnLst>
                                </p:cTn>
                              </p:par>
                              <p:par>
                                <p:cTn id="7" presetID="1" presetClass="mediacall" presetSubtype="0" fill="hold" nodeType="withEffect">
                                  <p:stCondLst>
                                    <p:cond delay="0"/>
                                  </p:stCondLst>
                                  <p:childTnLst>
                                    <p:cmd type="call" cmd="playFrom(0.0)">
                                      <p:cBhvr>
                                        <p:cTn id="8" dur="169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8200" y="1331494"/>
            <a:ext cx="9031014" cy="5197643"/>
          </a:xfrm>
        </p:spPr>
        <p:txBody>
          <a:bodyPr>
            <a:normAutofit/>
          </a:bodyPr>
          <a:lstStyle/>
          <a:p>
            <a:r>
              <a:rPr lang="en-US" sz="3600" dirty="0" smtClean="0">
                <a:solidFill>
                  <a:schemeClr val="bg1">
                    <a:lumMod val="75000"/>
                  </a:schemeClr>
                </a:solidFill>
              </a:rPr>
              <a:t>3D Aspect Part Representation</a:t>
            </a:r>
          </a:p>
          <a:p>
            <a:endParaRPr lang="en-US" sz="3600" dirty="0"/>
          </a:p>
          <a:p>
            <a:r>
              <a:rPr lang="en-US" sz="3600" dirty="0" smtClean="0"/>
              <a:t>3D </a:t>
            </a:r>
            <a:r>
              <a:rPr lang="en-US" sz="3600" dirty="0" err="1" smtClean="0"/>
              <a:t>Aspectlet</a:t>
            </a:r>
            <a:r>
              <a:rPr lang="en-US" sz="3600" dirty="0" smtClean="0"/>
              <a:t> Representation</a:t>
            </a:r>
          </a:p>
          <a:p>
            <a:endParaRPr lang="en-US" sz="3600" dirty="0"/>
          </a:p>
          <a:p>
            <a:r>
              <a:rPr lang="en-US" sz="3600" dirty="0" smtClean="0">
                <a:solidFill>
                  <a:schemeClr val="bg1">
                    <a:lumMod val="75000"/>
                  </a:schemeClr>
                </a:solidFill>
              </a:rPr>
              <a:t>3D Voxel Pattern Representation</a:t>
            </a:r>
          </a:p>
          <a:p>
            <a:pPr marL="0" indent="0">
              <a:buNone/>
            </a:pPr>
            <a:endParaRPr lang="en-US" sz="3600" dirty="0" smtClean="0">
              <a:solidFill>
                <a:schemeClr val="bg1">
                  <a:lumMod val="75000"/>
                </a:schemeClr>
              </a:solidFill>
            </a:endParaRPr>
          </a:p>
          <a:p>
            <a:r>
              <a:rPr lang="en-US" sz="3600" dirty="0" smtClean="0">
                <a:solidFill>
                  <a:schemeClr val="bg1">
                    <a:lumMod val="75000"/>
                  </a:schemeClr>
                </a:solidFill>
              </a:rPr>
              <a:t>Conclusion and Future Work</a:t>
            </a:r>
            <a:endParaRPr lang="en-US" sz="3600"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372B852B-FCF0-48F3-89AD-35EE9A2AAEEC}" type="slidenum">
              <a:rPr lang="en-US" smtClean="0"/>
              <a:t>37</a:t>
            </a:fld>
            <a:endParaRPr lang="en-US"/>
          </a:p>
        </p:txBody>
      </p:sp>
    </p:spTree>
    <p:extLst>
      <p:ext uri="{BB962C8B-B14F-4D97-AF65-F5344CB8AC3E}">
        <p14:creationId xmlns:p14="http://schemas.microsoft.com/office/powerpoint/2010/main" val="17401227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Occlusion in Object Recognition</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38</a:t>
            </a:fld>
            <a:endParaRPr lang="en-US"/>
          </a:p>
        </p:txBody>
      </p:sp>
      <p:pic>
        <p:nvPicPr>
          <p:cNvPr id="11" name="图片 5" descr="0192.jpg"/>
          <p:cNvPicPr>
            <a:picLocks noChangeAspect="1"/>
          </p:cNvPicPr>
          <p:nvPr/>
        </p:nvPicPr>
        <p:blipFill>
          <a:blip r:embed="rId3" cstate="print"/>
          <a:srcRect l="68750" t="33138" r="13750" b="50000"/>
          <a:stretch>
            <a:fillRect/>
          </a:stretch>
        </p:blipFill>
        <p:spPr>
          <a:xfrm>
            <a:off x="7685061" y="2799460"/>
            <a:ext cx="1851078" cy="1189978"/>
          </a:xfrm>
          <a:prstGeom prst="rect">
            <a:avLst/>
          </a:prstGeom>
        </p:spPr>
      </p:pic>
      <p:sp>
        <p:nvSpPr>
          <p:cNvPr id="12" name="TextBox 11"/>
          <p:cNvSpPr txBox="1"/>
          <p:nvPr/>
        </p:nvSpPr>
        <p:spPr>
          <a:xfrm>
            <a:off x="7563853" y="4106653"/>
            <a:ext cx="3505200" cy="830997"/>
          </a:xfrm>
          <a:prstGeom prst="rect">
            <a:avLst/>
          </a:prstGeom>
          <a:noFill/>
        </p:spPr>
        <p:txBody>
          <a:bodyPr wrap="square" rtlCol="0">
            <a:spAutoFit/>
          </a:bodyPr>
          <a:lstStyle/>
          <a:p>
            <a:r>
              <a:rPr lang="en-US" sz="2400" dirty="0" smtClean="0"/>
              <a:t>Occlusion changes the appearances of objects.</a:t>
            </a:r>
            <a:endParaRPr lang="en-US" sz="2400" dirty="0"/>
          </a:p>
        </p:txBody>
      </p:sp>
      <p:sp>
        <p:nvSpPr>
          <p:cNvPr id="13" name="矩形 32"/>
          <p:cNvSpPr/>
          <p:nvPr/>
        </p:nvSpPr>
        <p:spPr>
          <a:xfrm>
            <a:off x="9376906" y="2735584"/>
            <a:ext cx="1210588" cy="1323439"/>
          </a:xfrm>
          <a:prstGeom prst="rect">
            <a:avLst/>
          </a:prstGeom>
        </p:spPr>
        <p:txBody>
          <a:bodyPr wrap="none">
            <a:spAutoFit/>
          </a:bodyPr>
          <a:lstStyle/>
          <a:p>
            <a:r>
              <a:rPr lang="en-US" sz="8000" dirty="0" smtClean="0"/>
              <a:t>？</a:t>
            </a:r>
            <a:endParaRPr lang="en-US" sz="8000" dirty="0"/>
          </a:p>
        </p:txBody>
      </p:sp>
      <p:pic>
        <p:nvPicPr>
          <p:cNvPr id="10" name="图片 4" descr="0192.jpg"/>
          <p:cNvPicPr>
            <a:picLocks noChangeAspect="1"/>
          </p:cNvPicPr>
          <p:nvPr/>
        </p:nvPicPr>
        <p:blipFill>
          <a:blip r:embed="rId3" cstate="print"/>
          <a:stretch>
            <a:fillRect/>
          </a:stretch>
        </p:blipFill>
        <p:spPr>
          <a:xfrm>
            <a:off x="1126314" y="1927801"/>
            <a:ext cx="5386184" cy="3593592"/>
          </a:xfrm>
          <a:prstGeom prst="rect">
            <a:avLst/>
          </a:prstGeom>
        </p:spPr>
      </p:pic>
      <p:sp>
        <p:nvSpPr>
          <p:cNvPr id="14" name="任意多边形 32"/>
          <p:cNvSpPr/>
          <p:nvPr/>
        </p:nvSpPr>
        <p:spPr>
          <a:xfrm>
            <a:off x="3255669" y="3196959"/>
            <a:ext cx="399290" cy="1460558"/>
          </a:xfrm>
          <a:custGeom>
            <a:avLst/>
            <a:gdLst>
              <a:gd name="connsiteX0" fmla="*/ 83127 w 985652"/>
              <a:gd name="connsiteY0" fmla="*/ 0 h 1009402"/>
              <a:gd name="connsiteX1" fmla="*/ 0 w 985652"/>
              <a:gd name="connsiteY1" fmla="*/ 534389 h 1009402"/>
              <a:gd name="connsiteX2" fmla="*/ 878774 w 985652"/>
              <a:gd name="connsiteY2" fmla="*/ 1009402 h 1009402"/>
              <a:gd name="connsiteX3" fmla="*/ 985652 w 985652"/>
              <a:gd name="connsiteY3" fmla="*/ 415636 h 1009402"/>
              <a:gd name="connsiteX4" fmla="*/ 83127 w 985652"/>
              <a:gd name="connsiteY4" fmla="*/ 0 h 100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652" h="1009402">
                <a:moveTo>
                  <a:pt x="83127" y="0"/>
                </a:moveTo>
                <a:lnTo>
                  <a:pt x="0" y="534389"/>
                </a:lnTo>
                <a:lnTo>
                  <a:pt x="878774" y="1009402"/>
                </a:lnTo>
                <a:lnTo>
                  <a:pt x="985652" y="415636"/>
                </a:lnTo>
                <a:lnTo>
                  <a:pt x="83127"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Freeform 16"/>
          <p:cNvSpPr/>
          <p:nvPr/>
        </p:nvSpPr>
        <p:spPr>
          <a:xfrm>
            <a:off x="3654821" y="3217974"/>
            <a:ext cx="1807305" cy="819591"/>
          </a:xfrm>
          <a:custGeom>
            <a:avLst/>
            <a:gdLst>
              <a:gd name="connsiteX0" fmla="*/ 80211 w 1379621"/>
              <a:gd name="connsiteY0" fmla="*/ 16042 h 625642"/>
              <a:gd name="connsiteX1" fmla="*/ 930442 w 1379621"/>
              <a:gd name="connsiteY1" fmla="*/ 0 h 625642"/>
              <a:gd name="connsiteX2" fmla="*/ 1379621 w 1379621"/>
              <a:gd name="connsiteY2" fmla="*/ 625642 h 625642"/>
              <a:gd name="connsiteX3" fmla="*/ 0 w 1379621"/>
              <a:gd name="connsiteY3" fmla="*/ 609600 h 625642"/>
              <a:gd name="connsiteX4" fmla="*/ 80211 w 1379621"/>
              <a:gd name="connsiteY4" fmla="*/ 16042 h 625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621" h="625642">
                <a:moveTo>
                  <a:pt x="80211" y="16042"/>
                </a:moveTo>
                <a:lnTo>
                  <a:pt x="930442" y="0"/>
                </a:lnTo>
                <a:lnTo>
                  <a:pt x="1379621" y="625642"/>
                </a:lnTo>
                <a:lnTo>
                  <a:pt x="0" y="609600"/>
                </a:lnTo>
                <a:lnTo>
                  <a:pt x="80211" y="16042"/>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dk1"/>
              </a:solidFill>
            </a:endParaRPr>
          </a:p>
        </p:txBody>
      </p:sp>
      <p:sp>
        <p:nvSpPr>
          <p:cNvPr id="18" name="Freeform 17"/>
          <p:cNvSpPr/>
          <p:nvPr/>
        </p:nvSpPr>
        <p:spPr>
          <a:xfrm>
            <a:off x="3654958" y="4119063"/>
            <a:ext cx="1912381" cy="672485"/>
          </a:xfrm>
          <a:custGeom>
            <a:avLst/>
            <a:gdLst>
              <a:gd name="connsiteX0" fmla="*/ 48126 w 1459832"/>
              <a:gd name="connsiteY0" fmla="*/ 0 h 513347"/>
              <a:gd name="connsiteX1" fmla="*/ 0 w 1459832"/>
              <a:gd name="connsiteY1" fmla="*/ 481263 h 513347"/>
              <a:gd name="connsiteX2" fmla="*/ 1459832 w 1459832"/>
              <a:gd name="connsiteY2" fmla="*/ 513347 h 513347"/>
              <a:gd name="connsiteX3" fmla="*/ 1427747 w 1459832"/>
              <a:gd name="connsiteY3" fmla="*/ 0 h 513347"/>
              <a:gd name="connsiteX4" fmla="*/ 48126 w 1459832"/>
              <a:gd name="connsiteY4" fmla="*/ 0 h 513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9832" h="513347">
                <a:moveTo>
                  <a:pt x="48126" y="0"/>
                </a:moveTo>
                <a:lnTo>
                  <a:pt x="0" y="481263"/>
                </a:lnTo>
                <a:lnTo>
                  <a:pt x="1459832" y="513347"/>
                </a:lnTo>
                <a:lnTo>
                  <a:pt x="1427747" y="0"/>
                </a:lnTo>
                <a:lnTo>
                  <a:pt x="48126"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dk1"/>
              </a:solidFill>
            </a:endParaRPr>
          </a:p>
        </p:txBody>
      </p:sp>
      <p:sp>
        <p:nvSpPr>
          <p:cNvPr id="22" name="Freeform 21"/>
          <p:cNvSpPr/>
          <p:nvPr/>
        </p:nvSpPr>
        <p:spPr>
          <a:xfrm>
            <a:off x="1490395" y="2921199"/>
            <a:ext cx="840608" cy="336242"/>
          </a:xfrm>
          <a:custGeom>
            <a:avLst/>
            <a:gdLst>
              <a:gd name="connsiteX0" fmla="*/ 64169 w 641685"/>
              <a:gd name="connsiteY0" fmla="*/ 0 h 256673"/>
              <a:gd name="connsiteX1" fmla="*/ 0 w 641685"/>
              <a:gd name="connsiteY1" fmla="*/ 256673 h 256673"/>
              <a:gd name="connsiteX2" fmla="*/ 641685 w 641685"/>
              <a:gd name="connsiteY2" fmla="*/ 256673 h 256673"/>
              <a:gd name="connsiteX3" fmla="*/ 497306 w 641685"/>
              <a:gd name="connsiteY3" fmla="*/ 0 h 256673"/>
              <a:gd name="connsiteX4" fmla="*/ 64169 w 641685"/>
              <a:gd name="connsiteY4" fmla="*/ 0 h 256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85" h="256673">
                <a:moveTo>
                  <a:pt x="64169" y="0"/>
                </a:moveTo>
                <a:lnTo>
                  <a:pt x="0" y="256673"/>
                </a:lnTo>
                <a:lnTo>
                  <a:pt x="641685" y="256673"/>
                </a:lnTo>
                <a:lnTo>
                  <a:pt x="497306" y="0"/>
                </a:lnTo>
                <a:lnTo>
                  <a:pt x="64169"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dk1"/>
              </a:solidFill>
            </a:endParaRPr>
          </a:p>
        </p:txBody>
      </p:sp>
      <p:sp>
        <p:nvSpPr>
          <p:cNvPr id="23" name="Freeform 22"/>
          <p:cNvSpPr/>
          <p:nvPr/>
        </p:nvSpPr>
        <p:spPr>
          <a:xfrm>
            <a:off x="1490395" y="3320487"/>
            <a:ext cx="819592" cy="378272"/>
          </a:xfrm>
          <a:custGeom>
            <a:avLst/>
            <a:gdLst>
              <a:gd name="connsiteX0" fmla="*/ 0 w 625642"/>
              <a:gd name="connsiteY0" fmla="*/ 0 h 256673"/>
              <a:gd name="connsiteX1" fmla="*/ 0 w 625642"/>
              <a:gd name="connsiteY1" fmla="*/ 256673 h 256673"/>
              <a:gd name="connsiteX2" fmla="*/ 625642 w 625642"/>
              <a:gd name="connsiteY2" fmla="*/ 256673 h 256673"/>
              <a:gd name="connsiteX3" fmla="*/ 625642 w 625642"/>
              <a:gd name="connsiteY3" fmla="*/ 0 h 256673"/>
              <a:gd name="connsiteX4" fmla="*/ 0 w 625642"/>
              <a:gd name="connsiteY4" fmla="*/ 0 h 256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642" h="256673">
                <a:moveTo>
                  <a:pt x="0" y="0"/>
                </a:moveTo>
                <a:lnTo>
                  <a:pt x="0" y="256673"/>
                </a:lnTo>
                <a:lnTo>
                  <a:pt x="625642" y="256673"/>
                </a:lnTo>
                <a:lnTo>
                  <a:pt x="625642" y="0"/>
                </a:lnTo>
                <a:lnTo>
                  <a:pt x="0" y="0"/>
                </a:lnTo>
                <a:close/>
              </a:path>
            </a:pathLst>
          </a:custGeom>
          <a:solidFill>
            <a:srgbClr val="FF0000">
              <a:alpha val="42745"/>
            </a:srgbClr>
          </a:solidFill>
          <a:ln w="38100">
            <a:solidFill>
              <a:srgbClr val="FF0000"/>
            </a:solidFill>
            <a:headEnd type="none"/>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dk1"/>
              </a:solidFill>
            </a:endParaRPr>
          </a:p>
        </p:txBody>
      </p:sp>
    </p:spTree>
    <p:extLst>
      <p:ext uri="{BB962C8B-B14F-4D97-AF65-F5344CB8AC3E}">
        <p14:creationId xmlns:p14="http://schemas.microsoft.com/office/powerpoint/2010/main" val="285883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7" grpId="0" animBg="1"/>
      <p:bldP spid="18" grpId="0" animBg="1"/>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a:t>
            </a:r>
            <a:r>
              <a:rPr lang="en-US" dirty="0" err="1" smtClean="0"/>
              <a:t>Aspectlet</a:t>
            </a:r>
            <a:r>
              <a:rPr lang="en-US" dirty="0" smtClean="0"/>
              <a:t> Representation</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39</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472" t="11751" r="18705" b="10811"/>
          <a:stretch/>
        </p:blipFill>
        <p:spPr>
          <a:xfrm>
            <a:off x="3103688" y="1971250"/>
            <a:ext cx="2598821" cy="2703824"/>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27365" t="12953" r="20857" b="11135"/>
          <a:stretch/>
        </p:blipFill>
        <p:spPr>
          <a:xfrm>
            <a:off x="6463096" y="1982620"/>
            <a:ext cx="2609778" cy="2681085"/>
          </a:xfrm>
          <a:prstGeom prst="rect">
            <a:avLst/>
          </a:prstGeom>
        </p:spPr>
      </p:pic>
      <p:sp>
        <p:nvSpPr>
          <p:cNvPr id="52" name="TextBox 51"/>
          <p:cNvSpPr txBox="1"/>
          <p:nvPr/>
        </p:nvSpPr>
        <p:spPr>
          <a:xfrm>
            <a:off x="2045017" y="5056289"/>
            <a:ext cx="2143344" cy="461665"/>
          </a:xfrm>
          <a:prstGeom prst="rect">
            <a:avLst/>
          </a:prstGeom>
          <a:noFill/>
        </p:spPr>
        <p:txBody>
          <a:bodyPr wrap="none" rtlCol="0">
            <a:spAutoFit/>
          </a:bodyPr>
          <a:lstStyle/>
          <a:p>
            <a:r>
              <a:rPr lang="en-US" sz="2400" dirty="0" smtClean="0"/>
              <a:t>3D Aspect Parts</a:t>
            </a:r>
            <a:endParaRPr lang="en-US" sz="2400" dirty="0"/>
          </a:p>
        </p:txBody>
      </p:sp>
      <p:sp>
        <p:nvSpPr>
          <p:cNvPr id="53" name="TextBox 52"/>
          <p:cNvSpPr txBox="1"/>
          <p:nvPr/>
        </p:nvSpPr>
        <p:spPr>
          <a:xfrm>
            <a:off x="7922594" y="5077539"/>
            <a:ext cx="3089500" cy="461665"/>
          </a:xfrm>
          <a:prstGeom prst="rect">
            <a:avLst/>
          </a:prstGeom>
          <a:noFill/>
        </p:spPr>
        <p:txBody>
          <a:bodyPr wrap="none" rtlCol="0">
            <a:spAutoFit/>
          </a:bodyPr>
          <a:lstStyle/>
          <a:p>
            <a:r>
              <a:rPr lang="en-US" sz="2400" dirty="0" smtClean="0"/>
              <a:t>Atomic 3D Aspect Parts</a:t>
            </a:r>
            <a:endParaRPr lang="en-US" sz="2400" dirty="0"/>
          </a:p>
        </p:txBody>
      </p:sp>
      <p:sp>
        <p:nvSpPr>
          <p:cNvPr id="54" name="Right Arrow 53"/>
          <p:cNvSpPr/>
          <p:nvPr/>
        </p:nvSpPr>
        <p:spPr>
          <a:xfrm>
            <a:off x="5741523" y="3173632"/>
            <a:ext cx="682559" cy="2990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a:grpSpLocks noChangeAspect="1"/>
          </p:cNvGrpSpPr>
          <p:nvPr/>
        </p:nvGrpSpPr>
        <p:grpSpPr>
          <a:xfrm>
            <a:off x="130477" y="2340081"/>
            <a:ext cx="2820656" cy="2190750"/>
            <a:chOff x="3459297" y="2414240"/>
            <a:chExt cx="5684703" cy="4415180"/>
          </a:xfrm>
        </p:grpSpPr>
        <p:sp>
          <p:nvSpPr>
            <p:cNvPr id="56" name="任意多边形 5"/>
            <p:cNvSpPr/>
            <p:nvPr/>
          </p:nvSpPr>
          <p:spPr>
            <a:xfrm>
              <a:off x="4698125" y="2414240"/>
              <a:ext cx="4445875" cy="3279227"/>
            </a:xfrm>
            <a:custGeom>
              <a:avLst/>
              <a:gdLst>
                <a:gd name="connsiteX0" fmla="*/ 945931 w 4445875"/>
                <a:gd name="connsiteY0" fmla="*/ 0 h 3279227"/>
                <a:gd name="connsiteX1" fmla="*/ 4445875 w 4445875"/>
                <a:gd name="connsiteY1" fmla="*/ 15765 h 3279227"/>
                <a:gd name="connsiteX2" fmla="*/ 3484179 w 4445875"/>
                <a:gd name="connsiteY2" fmla="*/ 3263462 h 3279227"/>
                <a:gd name="connsiteX3" fmla="*/ 0 w 4445875"/>
                <a:gd name="connsiteY3" fmla="*/ 3279227 h 3279227"/>
                <a:gd name="connsiteX4" fmla="*/ 945931 w 4445875"/>
                <a:gd name="connsiteY4" fmla="*/ 0 h 3279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875" h="3279227">
                  <a:moveTo>
                    <a:pt x="945931" y="0"/>
                  </a:moveTo>
                  <a:lnTo>
                    <a:pt x="4445875" y="15765"/>
                  </a:lnTo>
                  <a:lnTo>
                    <a:pt x="3484179" y="3263462"/>
                  </a:lnTo>
                  <a:lnTo>
                    <a:pt x="0" y="3279227"/>
                  </a:lnTo>
                  <a:lnTo>
                    <a:pt x="945931"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11"/>
            <p:cNvSpPr/>
            <p:nvPr/>
          </p:nvSpPr>
          <p:spPr>
            <a:xfrm>
              <a:off x="6555828" y="3084274"/>
              <a:ext cx="15240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任意多边形 12"/>
            <p:cNvSpPr/>
            <p:nvPr/>
          </p:nvSpPr>
          <p:spPr>
            <a:xfrm>
              <a:off x="6550573" y="2537736"/>
              <a:ext cx="2112579" cy="551793"/>
            </a:xfrm>
            <a:custGeom>
              <a:avLst/>
              <a:gdLst>
                <a:gd name="connsiteX0" fmla="*/ 0 w 2112579"/>
                <a:gd name="connsiteY0" fmla="*/ 551793 h 551793"/>
                <a:gd name="connsiteX1" fmla="*/ 662152 w 2112579"/>
                <a:gd name="connsiteY1" fmla="*/ 0 h 551793"/>
                <a:gd name="connsiteX2" fmla="*/ 2112579 w 2112579"/>
                <a:gd name="connsiteY2" fmla="*/ 15766 h 551793"/>
                <a:gd name="connsiteX3" fmla="*/ 1529255 w 2112579"/>
                <a:gd name="connsiteY3" fmla="*/ 551793 h 551793"/>
                <a:gd name="connsiteX4" fmla="*/ 0 w 2112579"/>
                <a:gd name="connsiteY4" fmla="*/ 551793 h 55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579" h="551793">
                  <a:moveTo>
                    <a:pt x="0" y="551793"/>
                  </a:moveTo>
                  <a:lnTo>
                    <a:pt x="662152" y="0"/>
                  </a:lnTo>
                  <a:lnTo>
                    <a:pt x="2112579" y="15766"/>
                  </a:lnTo>
                  <a:lnTo>
                    <a:pt x="1529255" y="551793"/>
                  </a:lnTo>
                  <a:lnTo>
                    <a:pt x="0" y="551793"/>
                  </a:ln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任意多边形 13"/>
            <p:cNvSpPr/>
            <p:nvPr/>
          </p:nvSpPr>
          <p:spPr>
            <a:xfrm>
              <a:off x="8064062" y="2553502"/>
              <a:ext cx="614856" cy="1450427"/>
            </a:xfrm>
            <a:custGeom>
              <a:avLst/>
              <a:gdLst>
                <a:gd name="connsiteX0" fmla="*/ 0 w 614856"/>
                <a:gd name="connsiteY0" fmla="*/ 520262 h 1450427"/>
                <a:gd name="connsiteX1" fmla="*/ 15766 w 614856"/>
                <a:gd name="connsiteY1" fmla="*/ 1450427 h 1450427"/>
                <a:gd name="connsiteX2" fmla="*/ 614856 w 614856"/>
                <a:gd name="connsiteY2" fmla="*/ 930165 h 1450427"/>
                <a:gd name="connsiteX3" fmla="*/ 614856 w 614856"/>
                <a:gd name="connsiteY3" fmla="*/ 0 h 1450427"/>
                <a:gd name="connsiteX4" fmla="*/ 0 w 614856"/>
                <a:gd name="connsiteY4" fmla="*/ 520262 h 145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56" h="1450427">
                  <a:moveTo>
                    <a:pt x="0" y="520262"/>
                  </a:moveTo>
                  <a:lnTo>
                    <a:pt x="15766" y="1450427"/>
                  </a:lnTo>
                  <a:lnTo>
                    <a:pt x="614856" y="930165"/>
                  </a:lnTo>
                  <a:lnTo>
                    <a:pt x="614856" y="0"/>
                  </a:lnTo>
                  <a:lnTo>
                    <a:pt x="0" y="520262"/>
                  </a:ln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任意多边形 14"/>
            <p:cNvSpPr/>
            <p:nvPr/>
          </p:nvSpPr>
          <p:spPr>
            <a:xfrm>
              <a:off x="5791200" y="3602421"/>
              <a:ext cx="945931" cy="1560787"/>
            </a:xfrm>
            <a:custGeom>
              <a:avLst/>
              <a:gdLst>
                <a:gd name="connsiteX0" fmla="*/ 425669 w 945931"/>
                <a:gd name="connsiteY0" fmla="*/ 0 h 1560787"/>
                <a:gd name="connsiteX1" fmla="*/ 0 w 945931"/>
                <a:gd name="connsiteY1" fmla="*/ 1560787 h 1560787"/>
                <a:gd name="connsiteX2" fmla="*/ 945931 w 945931"/>
                <a:gd name="connsiteY2" fmla="*/ 1560787 h 1560787"/>
                <a:gd name="connsiteX3" fmla="*/ 425669 w 945931"/>
                <a:gd name="connsiteY3" fmla="*/ 0 h 1560787"/>
              </a:gdLst>
              <a:ahLst/>
              <a:cxnLst>
                <a:cxn ang="0">
                  <a:pos x="connsiteX0" y="connsiteY0"/>
                </a:cxn>
                <a:cxn ang="0">
                  <a:pos x="connsiteX1" y="connsiteY1"/>
                </a:cxn>
                <a:cxn ang="0">
                  <a:pos x="connsiteX2" y="connsiteY2"/>
                </a:cxn>
                <a:cxn ang="0">
                  <a:pos x="connsiteX3" y="connsiteY3"/>
                </a:cxn>
              </a:cxnLst>
              <a:rect l="l" t="t" r="r" b="b"/>
              <a:pathLst>
                <a:path w="945931" h="1560787">
                  <a:moveTo>
                    <a:pt x="425669" y="0"/>
                  </a:moveTo>
                  <a:lnTo>
                    <a:pt x="0" y="1560787"/>
                  </a:lnTo>
                  <a:lnTo>
                    <a:pt x="945931" y="1560787"/>
                  </a:lnTo>
                  <a:lnTo>
                    <a:pt x="425669" y="0"/>
                  </a:lnTo>
                  <a:close/>
                </a:path>
              </a:pathLst>
            </a:cu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15"/>
            <p:cNvSpPr/>
            <p:nvPr/>
          </p:nvSpPr>
          <p:spPr>
            <a:xfrm>
              <a:off x="6211614" y="3581400"/>
              <a:ext cx="772510" cy="1576552"/>
            </a:xfrm>
            <a:custGeom>
              <a:avLst/>
              <a:gdLst>
                <a:gd name="connsiteX0" fmla="*/ 0 w 772510"/>
                <a:gd name="connsiteY0" fmla="*/ 0 h 1576552"/>
                <a:gd name="connsiteX1" fmla="*/ 772510 w 772510"/>
                <a:gd name="connsiteY1" fmla="*/ 1087821 h 1576552"/>
                <a:gd name="connsiteX2" fmla="*/ 520262 w 772510"/>
                <a:gd name="connsiteY2" fmla="*/ 1576552 h 1576552"/>
                <a:gd name="connsiteX3" fmla="*/ 0 w 772510"/>
                <a:gd name="connsiteY3" fmla="*/ 0 h 1576552"/>
              </a:gdLst>
              <a:ahLst/>
              <a:cxnLst>
                <a:cxn ang="0">
                  <a:pos x="connsiteX0" y="connsiteY0"/>
                </a:cxn>
                <a:cxn ang="0">
                  <a:pos x="connsiteX1" y="connsiteY1"/>
                </a:cxn>
                <a:cxn ang="0">
                  <a:pos x="connsiteX2" y="connsiteY2"/>
                </a:cxn>
                <a:cxn ang="0">
                  <a:pos x="connsiteX3" y="connsiteY3"/>
                </a:cxn>
              </a:cxnLst>
              <a:rect l="l" t="t" r="r" b="b"/>
              <a:pathLst>
                <a:path w="772510" h="1576552">
                  <a:moveTo>
                    <a:pt x="0" y="0"/>
                  </a:moveTo>
                  <a:lnTo>
                    <a:pt x="772510" y="1087821"/>
                  </a:lnTo>
                  <a:lnTo>
                    <a:pt x="520262" y="1576552"/>
                  </a:lnTo>
                  <a:lnTo>
                    <a:pt x="0" y="0"/>
                  </a:lnTo>
                  <a:close/>
                </a:path>
              </a:pathLst>
            </a:cu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任意多边形 16"/>
            <p:cNvSpPr/>
            <p:nvPr/>
          </p:nvSpPr>
          <p:spPr>
            <a:xfrm>
              <a:off x="4038600" y="4572000"/>
              <a:ext cx="2238704" cy="2207173"/>
            </a:xfrm>
            <a:custGeom>
              <a:avLst/>
              <a:gdLst>
                <a:gd name="connsiteX0" fmla="*/ 0 w 2238704"/>
                <a:gd name="connsiteY0" fmla="*/ 0 h 2207173"/>
                <a:gd name="connsiteX1" fmla="*/ 0 w 2238704"/>
                <a:gd name="connsiteY1" fmla="*/ 1497725 h 2207173"/>
                <a:gd name="connsiteX2" fmla="*/ 2238704 w 2238704"/>
                <a:gd name="connsiteY2" fmla="*/ 2207173 h 2207173"/>
                <a:gd name="connsiteX3" fmla="*/ 2222938 w 2238704"/>
                <a:gd name="connsiteY3" fmla="*/ 693683 h 2207173"/>
                <a:gd name="connsiteX4" fmla="*/ 0 w 2238704"/>
                <a:gd name="connsiteY4" fmla="*/ 0 h 220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704" h="2207173">
                  <a:moveTo>
                    <a:pt x="0" y="0"/>
                  </a:moveTo>
                  <a:lnTo>
                    <a:pt x="0" y="1497725"/>
                  </a:lnTo>
                  <a:lnTo>
                    <a:pt x="2238704" y="2207173"/>
                  </a:lnTo>
                  <a:lnTo>
                    <a:pt x="2222938" y="693683"/>
                  </a:lnTo>
                  <a:lnTo>
                    <a:pt x="0" y="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任意多边形 17"/>
            <p:cNvSpPr/>
            <p:nvPr/>
          </p:nvSpPr>
          <p:spPr>
            <a:xfrm>
              <a:off x="4485290" y="5031828"/>
              <a:ext cx="1361090" cy="1374227"/>
            </a:xfrm>
            <a:custGeom>
              <a:avLst/>
              <a:gdLst>
                <a:gd name="connsiteX0" fmla="*/ 0 w 2238704"/>
                <a:gd name="connsiteY0" fmla="*/ 0 h 2207173"/>
                <a:gd name="connsiteX1" fmla="*/ 0 w 2238704"/>
                <a:gd name="connsiteY1" fmla="*/ 1497725 h 2207173"/>
                <a:gd name="connsiteX2" fmla="*/ 2238704 w 2238704"/>
                <a:gd name="connsiteY2" fmla="*/ 2207173 h 2207173"/>
                <a:gd name="connsiteX3" fmla="*/ 2222938 w 2238704"/>
                <a:gd name="connsiteY3" fmla="*/ 693683 h 2207173"/>
                <a:gd name="connsiteX4" fmla="*/ 0 w 2238704"/>
                <a:gd name="connsiteY4" fmla="*/ 0 h 220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704" h="2207173">
                  <a:moveTo>
                    <a:pt x="0" y="0"/>
                  </a:moveTo>
                  <a:lnTo>
                    <a:pt x="0" y="1497725"/>
                  </a:lnTo>
                  <a:lnTo>
                    <a:pt x="2238704" y="2207173"/>
                  </a:lnTo>
                  <a:lnTo>
                    <a:pt x="2222938" y="693683"/>
                  </a:lnTo>
                  <a:lnTo>
                    <a:pt x="0" y="0"/>
                  </a:ln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图片 18" descr="camera00.png"/>
            <p:cNvPicPr>
              <a:picLocks noChangeAspect="1"/>
            </p:cNvPicPr>
            <p:nvPr/>
          </p:nvPicPr>
          <p:blipFill>
            <a:blip r:embed="rId5" cstate="print"/>
            <a:stretch>
              <a:fillRect/>
            </a:stretch>
          </p:blipFill>
          <p:spPr>
            <a:xfrm rot="221408">
              <a:off x="3459297" y="6160855"/>
              <a:ext cx="634026" cy="668565"/>
            </a:xfrm>
            <a:prstGeom prst="rect">
              <a:avLst/>
            </a:prstGeom>
          </p:spPr>
        </p:pic>
        <p:sp>
          <p:nvSpPr>
            <p:cNvPr id="65" name="任意多边形 19"/>
            <p:cNvSpPr/>
            <p:nvPr/>
          </p:nvSpPr>
          <p:spPr>
            <a:xfrm>
              <a:off x="4700752" y="5063359"/>
              <a:ext cx="488731" cy="1277007"/>
            </a:xfrm>
            <a:custGeom>
              <a:avLst/>
              <a:gdLst>
                <a:gd name="connsiteX0" fmla="*/ 236482 w 488731"/>
                <a:gd name="connsiteY0" fmla="*/ 0 h 1277007"/>
                <a:gd name="connsiteX1" fmla="*/ 0 w 488731"/>
                <a:gd name="connsiteY1" fmla="*/ 1119352 h 1277007"/>
                <a:gd name="connsiteX2" fmla="*/ 488731 w 488731"/>
                <a:gd name="connsiteY2" fmla="*/ 1277007 h 1277007"/>
                <a:gd name="connsiteX3" fmla="*/ 236482 w 488731"/>
                <a:gd name="connsiteY3" fmla="*/ 0 h 1277007"/>
              </a:gdLst>
              <a:ahLst/>
              <a:cxnLst>
                <a:cxn ang="0">
                  <a:pos x="connsiteX0" y="connsiteY0"/>
                </a:cxn>
                <a:cxn ang="0">
                  <a:pos x="connsiteX1" y="connsiteY1"/>
                </a:cxn>
                <a:cxn ang="0">
                  <a:pos x="connsiteX2" y="connsiteY2"/>
                </a:cxn>
                <a:cxn ang="0">
                  <a:pos x="connsiteX3" y="connsiteY3"/>
                </a:cxn>
              </a:cxnLst>
              <a:rect l="l" t="t" r="r" b="b"/>
              <a:pathLst>
                <a:path w="488731" h="1277007">
                  <a:moveTo>
                    <a:pt x="236482" y="0"/>
                  </a:moveTo>
                  <a:lnTo>
                    <a:pt x="0" y="1119352"/>
                  </a:lnTo>
                  <a:lnTo>
                    <a:pt x="488731" y="1277007"/>
                  </a:lnTo>
                  <a:lnTo>
                    <a:pt x="236482" y="0"/>
                  </a:lnTo>
                  <a:close/>
                </a:path>
              </a:pathLst>
            </a:cu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任意多边形 20"/>
            <p:cNvSpPr/>
            <p:nvPr/>
          </p:nvSpPr>
          <p:spPr>
            <a:xfrm>
              <a:off x="4477407" y="5029200"/>
              <a:ext cx="441434" cy="993228"/>
            </a:xfrm>
            <a:custGeom>
              <a:avLst/>
              <a:gdLst>
                <a:gd name="connsiteX0" fmla="*/ 0 w 441434"/>
                <a:gd name="connsiteY0" fmla="*/ 0 h 993228"/>
                <a:gd name="connsiteX1" fmla="*/ 441434 w 441434"/>
                <a:gd name="connsiteY1" fmla="*/ 141890 h 993228"/>
                <a:gd name="connsiteX2" fmla="*/ 252248 w 441434"/>
                <a:gd name="connsiteY2" fmla="*/ 993228 h 993228"/>
                <a:gd name="connsiteX3" fmla="*/ 15765 w 441434"/>
                <a:gd name="connsiteY3" fmla="*/ 914400 h 993228"/>
                <a:gd name="connsiteX4" fmla="*/ 0 w 441434"/>
                <a:gd name="connsiteY4" fmla="*/ 0 h 993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4" h="993228">
                  <a:moveTo>
                    <a:pt x="0" y="0"/>
                  </a:moveTo>
                  <a:lnTo>
                    <a:pt x="441434" y="141890"/>
                  </a:lnTo>
                  <a:lnTo>
                    <a:pt x="252248" y="993228"/>
                  </a:lnTo>
                  <a:lnTo>
                    <a:pt x="15765" y="914400"/>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任意多边形 21"/>
            <p:cNvSpPr/>
            <p:nvPr/>
          </p:nvSpPr>
          <p:spPr>
            <a:xfrm>
              <a:off x="4966138" y="5186855"/>
              <a:ext cx="882869" cy="1229711"/>
            </a:xfrm>
            <a:custGeom>
              <a:avLst/>
              <a:gdLst>
                <a:gd name="connsiteX0" fmla="*/ 0 w 882869"/>
                <a:gd name="connsiteY0" fmla="*/ 0 h 1229711"/>
                <a:gd name="connsiteX1" fmla="*/ 882869 w 882869"/>
                <a:gd name="connsiteY1" fmla="*/ 283779 h 1229711"/>
                <a:gd name="connsiteX2" fmla="*/ 882869 w 882869"/>
                <a:gd name="connsiteY2" fmla="*/ 1229711 h 1229711"/>
                <a:gd name="connsiteX3" fmla="*/ 220717 w 882869"/>
                <a:gd name="connsiteY3" fmla="*/ 993228 h 1229711"/>
                <a:gd name="connsiteX4" fmla="*/ 0 w 882869"/>
                <a:gd name="connsiteY4" fmla="*/ 0 h 1229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869" h="1229711">
                  <a:moveTo>
                    <a:pt x="0" y="0"/>
                  </a:moveTo>
                  <a:lnTo>
                    <a:pt x="882869" y="283779"/>
                  </a:lnTo>
                  <a:lnTo>
                    <a:pt x="882869" y="1229711"/>
                  </a:lnTo>
                  <a:lnTo>
                    <a:pt x="220717" y="99322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a:grpSpLocks noChangeAspect="1"/>
          </p:cNvGrpSpPr>
          <p:nvPr/>
        </p:nvGrpSpPr>
        <p:grpSpPr>
          <a:xfrm>
            <a:off x="9111888" y="2227787"/>
            <a:ext cx="2820668" cy="2190750"/>
            <a:chOff x="3459297" y="2414240"/>
            <a:chExt cx="5684703" cy="4415180"/>
          </a:xfrm>
        </p:grpSpPr>
        <p:sp>
          <p:nvSpPr>
            <p:cNvPr id="69" name="任意多边形 7"/>
            <p:cNvSpPr/>
            <p:nvPr/>
          </p:nvSpPr>
          <p:spPr>
            <a:xfrm>
              <a:off x="4698125" y="2414240"/>
              <a:ext cx="4445875" cy="3279227"/>
            </a:xfrm>
            <a:custGeom>
              <a:avLst/>
              <a:gdLst>
                <a:gd name="connsiteX0" fmla="*/ 945931 w 4445875"/>
                <a:gd name="connsiteY0" fmla="*/ 0 h 3279227"/>
                <a:gd name="connsiteX1" fmla="*/ 4445875 w 4445875"/>
                <a:gd name="connsiteY1" fmla="*/ 15765 h 3279227"/>
                <a:gd name="connsiteX2" fmla="*/ 3484179 w 4445875"/>
                <a:gd name="connsiteY2" fmla="*/ 3263462 h 3279227"/>
                <a:gd name="connsiteX3" fmla="*/ 0 w 4445875"/>
                <a:gd name="connsiteY3" fmla="*/ 3279227 h 3279227"/>
                <a:gd name="connsiteX4" fmla="*/ 945931 w 4445875"/>
                <a:gd name="connsiteY4" fmla="*/ 0 h 3279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875" h="3279227">
                  <a:moveTo>
                    <a:pt x="945931" y="0"/>
                  </a:moveTo>
                  <a:lnTo>
                    <a:pt x="4445875" y="15765"/>
                  </a:lnTo>
                  <a:lnTo>
                    <a:pt x="3484179" y="3263462"/>
                  </a:lnTo>
                  <a:lnTo>
                    <a:pt x="0" y="3279227"/>
                  </a:lnTo>
                  <a:lnTo>
                    <a:pt x="945931"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8"/>
            <p:cNvSpPr/>
            <p:nvPr/>
          </p:nvSpPr>
          <p:spPr>
            <a:xfrm>
              <a:off x="6555828" y="3084274"/>
              <a:ext cx="15240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任意多边形 9"/>
            <p:cNvSpPr/>
            <p:nvPr/>
          </p:nvSpPr>
          <p:spPr>
            <a:xfrm>
              <a:off x="6550573" y="2537736"/>
              <a:ext cx="2112579" cy="551793"/>
            </a:xfrm>
            <a:custGeom>
              <a:avLst/>
              <a:gdLst>
                <a:gd name="connsiteX0" fmla="*/ 0 w 2112579"/>
                <a:gd name="connsiteY0" fmla="*/ 551793 h 551793"/>
                <a:gd name="connsiteX1" fmla="*/ 662152 w 2112579"/>
                <a:gd name="connsiteY1" fmla="*/ 0 h 551793"/>
                <a:gd name="connsiteX2" fmla="*/ 2112579 w 2112579"/>
                <a:gd name="connsiteY2" fmla="*/ 15766 h 551793"/>
                <a:gd name="connsiteX3" fmla="*/ 1529255 w 2112579"/>
                <a:gd name="connsiteY3" fmla="*/ 551793 h 551793"/>
                <a:gd name="connsiteX4" fmla="*/ 0 w 2112579"/>
                <a:gd name="connsiteY4" fmla="*/ 551793 h 551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579" h="551793">
                  <a:moveTo>
                    <a:pt x="0" y="551793"/>
                  </a:moveTo>
                  <a:lnTo>
                    <a:pt x="662152" y="0"/>
                  </a:lnTo>
                  <a:lnTo>
                    <a:pt x="2112579" y="15766"/>
                  </a:lnTo>
                  <a:lnTo>
                    <a:pt x="1529255" y="551793"/>
                  </a:lnTo>
                  <a:lnTo>
                    <a:pt x="0" y="551793"/>
                  </a:ln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任意多边形 10"/>
            <p:cNvSpPr/>
            <p:nvPr/>
          </p:nvSpPr>
          <p:spPr>
            <a:xfrm>
              <a:off x="8064062" y="2553502"/>
              <a:ext cx="614856" cy="1450427"/>
            </a:xfrm>
            <a:custGeom>
              <a:avLst/>
              <a:gdLst>
                <a:gd name="connsiteX0" fmla="*/ 0 w 614856"/>
                <a:gd name="connsiteY0" fmla="*/ 520262 h 1450427"/>
                <a:gd name="connsiteX1" fmla="*/ 15766 w 614856"/>
                <a:gd name="connsiteY1" fmla="*/ 1450427 h 1450427"/>
                <a:gd name="connsiteX2" fmla="*/ 614856 w 614856"/>
                <a:gd name="connsiteY2" fmla="*/ 930165 h 1450427"/>
                <a:gd name="connsiteX3" fmla="*/ 614856 w 614856"/>
                <a:gd name="connsiteY3" fmla="*/ 0 h 1450427"/>
                <a:gd name="connsiteX4" fmla="*/ 0 w 614856"/>
                <a:gd name="connsiteY4" fmla="*/ 520262 h 145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56" h="1450427">
                  <a:moveTo>
                    <a:pt x="0" y="520262"/>
                  </a:moveTo>
                  <a:lnTo>
                    <a:pt x="15766" y="1450427"/>
                  </a:lnTo>
                  <a:lnTo>
                    <a:pt x="614856" y="930165"/>
                  </a:lnTo>
                  <a:lnTo>
                    <a:pt x="614856" y="0"/>
                  </a:lnTo>
                  <a:lnTo>
                    <a:pt x="0" y="520262"/>
                  </a:ln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任意多边形 11"/>
            <p:cNvSpPr/>
            <p:nvPr/>
          </p:nvSpPr>
          <p:spPr>
            <a:xfrm>
              <a:off x="5791200" y="3602421"/>
              <a:ext cx="945931" cy="1560787"/>
            </a:xfrm>
            <a:custGeom>
              <a:avLst/>
              <a:gdLst>
                <a:gd name="connsiteX0" fmla="*/ 425669 w 945931"/>
                <a:gd name="connsiteY0" fmla="*/ 0 h 1560787"/>
                <a:gd name="connsiteX1" fmla="*/ 0 w 945931"/>
                <a:gd name="connsiteY1" fmla="*/ 1560787 h 1560787"/>
                <a:gd name="connsiteX2" fmla="*/ 945931 w 945931"/>
                <a:gd name="connsiteY2" fmla="*/ 1560787 h 1560787"/>
                <a:gd name="connsiteX3" fmla="*/ 425669 w 945931"/>
                <a:gd name="connsiteY3" fmla="*/ 0 h 1560787"/>
              </a:gdLst>
              <a:ahLst/>
              <a:cxnLst>
                <a:cxn ang="0">
                  <a:pos x="connsiteX0" y="connsiteY0"/>
                </a:cxn>
                <a:cxn ang="0">
                  <a:pos x="connsiteX1" y="connsiteY1"/>
                </a:cxn>
                <a:cxn ang="0">
                  <a:pos x="connsiteX2" y="connsiteY2"/>
                </a:cxn>
                <a:cxn ang="0">
                  <a:pos x="connsiteX3" y="connsiteY3"/>
                </a:cxn>
              </a:cxnLst>
              <a:rect l="l" t="t" r="r" b="b"/>
              <a:pathLst>
                <a:path w="945931" h="1560787">
                  <a:moveTo>
                    <a:pt x="425669" y="0"/>
                  </a:moveTo>
                  <a:lnTo>
                    <a:pt x="0" y="1560787"/>
                  </a:lnTo>
                  <a:lnTo>
                    <a:pt x="945931" y="1560787"/>
                  </a:lnTo>
                  <a:lnTo>
                    <a:pt x="425669" y="0"/>
                  </a:lnTo>
                  <a:close/>
                </a:path>
              </a:pathLst>
            </a:cu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任意多边形 12"/>
            <p:cNvSpPr/>
            <p:nvPr/>
          </p:nvSpPr>
          <p:spPr>
            <a:xfrm>
              <a:off x="6211614" y="3581400"/>
              <a:ext cx="772510" cy="1576552"/>
            </a:xfrm>
            <a:custGeom>
              <a:avLst/>
              <a:gdLst>
                <a:gd name="connsiteX0" fmla="*/ 0 w 772510"/>
                <a:gd name="connsiteY0" fmla="*/ 0 h 1576552"/>
                <a:gd name="connsiteX1" fmla="*/ 772510 w 772510"/>
                <a:gd name="connsiteY1" fmla="*/ 1087821 h 1576552"/>
                <a:gd name="connsiteX2" fmla="*/ 520262 w 772510"/>
                <a:gd name="connsiteY2" fmla="*/ 1576552 h 1576552"/>
                <a:gd name="connsiteX3" fmla="*/ 0 w 772510"/>
                <a:gd name="connsiteY3" fmla="*/ 0 h 1576552"/>
              </a:gdLst>
              <a:ahLst/>
              <a:cxnLst>
                <a:cxn ang="0">
                  <a:pos x="connsiteX0" y="connsiteY0"/>
                </a:cxn>
                <a:cxn ang="0">
                  <a:pos x="connsiteX1" y="connsiteY1"/>
                </a:cxn>
                <a:cxn ang="0">
                  <a:pos x="connsiteX2" y="connsiteY2"/>
                </a:cxn>
                <a:cxn ang="0">
                  <a:pos x="connsiteX3" y="connsiteY3"/>
                </a:cxn>
              </a:cxnLst>
              <a:rect l="l" t="t" r="r" b="b"/>
              <a:pathLst>
                <a:path w="772510" h="1576552">
                  <a:moveTo>
                    <a:pt x="0" y="0"/>
                  </a:moveTo>
                  <a:lnTo>
                    <a:pt x="772510" y="1087821"/>
                  </a:lnTo>
                  <a:lnTo>
                    <a:pt x="520262" y="1576552"/>
                  </a:lnTo>
                  <a:lnTo>
                    <a:pt x="0" y="0"/>
                  </a:lnTo>
                  <a:close/>
                </a:path>
              </a:pathLst>
            </a:cu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任意多边形 13"/>
            <p:cNvSpPr/>
            <p:nvPr/>
          </p:nvSpPr>
          <p:spPr>
            <a:xfrm>
              <a:off x="4038600" y="4572000"/>
              <a:ext cx="2238704" cy="2207173"/>
            </a:xfrm>
            <a:custGeom>
              <a:avLst/>
              <a:gdLst>
                <a:gd name="connsiteX0" fmla="*/ 0 w 2238704"/>
                <a:gd name="connsiteY0" fmla="*/ 0 h 2207173"/>
                <a:gd name="connsiteX1" fmla="*/ 0 w 2238704"/>
                <a:gd name="connsiteY1" fmla="*/ 1497725 h 2207173"/>
                <a:gd name="connsiteX2" fmla="*/ 2238704 w 2238704"/>
                <a:gd name="connsiteY2" fmla="*/ 2207173 h 2207173"/>
                <a:gd name="connsiteX3" fmla="*/ 2222938 w 2238704"/>
                <a:gd name="connsiteY3" fmla="*/ 693683 h 2207173"/>
                <a:gd name="connsiteX4" fmla="*/ 0 w 2238704"/>
                <a:gd name="connsiteY4" fmla="*/ 0 h 220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704" h="2207173">
                  <a:moveTo>
                    <a:pt x="0" y="0"/>
                  </a:moveTo>
                  <a:lnTo>
                    <a:pt x="0" y="1497725"/>
                  </a:lnTo>
                  <a:lnTo>
                    <a:pt x="2238704" y="2207173"/>
                  </a:lnTo>
                  <a:lnTo>
                    <a:pt x="2222938" y="693683"/>
                  </a:lnTo>
                  <a:lnTo>
                    <a:pt x="0" y="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任意多边形 14"/>
            <p:cNvSpPr/>
            <p:nvPr/>
          </p:nvSpPr>
          <p:spPr>
            <a:xfrm>
              <a:off x="4485290" y="5031828"/>
              <a:ext cx="1361090" cy="1374227"/>
            </a:xfrm>
            <a:custGeom>
              <a:avLst/>
              <a:gdLst>
                <a:gd name="connsiteX0" fmla="*/ 0 w 2238704"/>
                <a:gd name="connsiteY0" fmla="*/ 0 h 2207173"/>
                <a:gd name="connsiteX1" fmla="*/ 0 w 2238704"/>
                <a:gd name="connsiteY1" fmla="*/ 1497725 h 2207173"/>
                <a:gd name="connsiteX2" fmla="*/ 2238704 w 2238704"/>
                <a:gd name="connsiteY2" fmla="*/ 2207173 h 2207173"/>
                <a:gd name="connsiteX3" fmla="*/ 2222938 w 2238704"/>
                <a:gd name="connsiteY3" fmla="*/ 693683 h 2207173"/>
                <a:gd name="connsiteX4" fmla="*/ 0 w 2238704"/>
                <a:gd name="connsiteY4" fmla="*/ 0 h 220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704" h="2207173">
                  <a:moveTo>
                    <a:pt x="0" y="0"/>
                  </a:moveTo>
                  <a:lnTo>
                    <a:pt x="0" y="1497725"/>
                  </a:lnTo>
                  <a:lnTo>
                    <a:pt x="2238704" y="2207173"/>
                  </a:lnTo>
                  <a:lnTo>
                    <a:pt x="2222938" y="693683"/>
                  </a:lnTo>
                  <a:lnTo>
                    <a:pt x="0" y="0"/>
                  </a:ln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图片 16" descr="camera00.png"/>
            <p:cNvPicPr>
              <a:picLocks noChangeAspect="1"/>
            </p:cNvPicPr>
            <p:nvPr/>
          </p:nvPicPr>
          <p:blipFill>
            <a:blip r:embed="rId5" cstate="print"/>
            <a:stretch>
              <a:fillRect/>
            </a:stretch>
          </p:blipFill>
          <p:spPr>
            <a:xfrm rot="221408">
              <a:off x="3459297" y="6160855"/>
              <a:ext cx="634026" cy="668565"/>
            </a:xfrm>
            <a:prstGeom prst="rect">
              <a:avLst/>
            </a:prstGeom>
          </p:spPr>
        </p:pic>
        <p:cxnSp>
          <p:nvCxnSpPr>
            <p:cNvPr id="78" name="直接连接符 36"/>
            <p:cNvCxnSpPr/>
            <p:nvPr/>
          </p:nvCxnSpPr>
          <p:spPr>
            <a:xfrm>
              <a:off x="6931573" y="3089528"/>
              <a:ext cx="2627" cy="905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42"/>
            <p:cNvCxnSpPr/>
            <p:nvPr/>
          </p:nvCxnSpPr>
          <p:spPr>
            <a:xfrm>
              <a:off x="7312573" y="3108960"/>
              <a:ext cx="2627" cy="905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44"/>
            <p:cNvCxnSpPr/>
            <p:nvPr/>
          </p:nvCxnSpPr>
          <p:spPr>
            <a:xfrm>
              <a:off x="7696200" y="3108960"/>
              <a:ext cx="2627" cy="905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52"/>
            <p:cNvCxnSpPr/>
            <p:nvPr/>
          </p:nvCxnSpPr>
          <p:spPr>
            <a:xfrm flipV="1">
              <a:off x="6957848" y="2537736"/>
              <a:ext cx="662152" cy="5517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53"/>
            <p:cNvCxnSpPr/>
            <p:nvPr/>
          </p:nvCxnSpPr>
          <p:spPr>
            <a:xfrm flipV="1">
              <a:off x="7315200" y="2514600"/>
              <a:ext cx="685800" cy="551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54"/>
            <p:cNvCxnSpPr/>
            <p:nvPr/>
          </p:nvCxnSpPr>
          <p:spPr>
            <a:xfrm flipV="1">
              <a:off x="7696200" y="2514600"/>
              <a:ext cx="609600" cy="551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56"/>
            <p:cNvCxnSpPr/>
            <p:nvPr/>
          </p:nvCxnSpPr>
          <p:spPr>
            <a:xfrm flipV="1">
              <a:off x="6868511" y="2803635"/>
              <a:ext cx="1513489" cy="15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57"/>
            <p:cNvCxnSpPr/>
            <p:nvPr/>
          </p:nvCxnSpPr>
          <p:spPr>
            <a:xfrm flipV="1">
              <a:off x="6553200" y="3565635"/>
              <a:ext cx="1513489" cy="15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58"/>
            <p:cNvCxnSpPr/>
            <p:nvPr/>
          </p:nvCxnSpPr>
          <p:spPr>
            <a:xfrm>
              <a:off x="8382000" y="2819400"/>
              <a:ext cx="2627" cy="905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59"/>
            <p:cNvCxnSpPr/>
            <p:nvPr/>
          </p:nvCxnSpPr>
          <p:spPr>
            <a:xfrm flipV="1">
              <a:off x="8077200" y="3105806"/>
              <a:ext cx="609600" cy="4755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62"/>
            <p:cNvCxnSpPr/>
            <p:nvPr/>
          </p:nvCxnSpPr>
          <p:spPr>
            <a:xfrm>
              <a:off x="4811110" y="5105400"/>
              <a:ext cx="0" cy="932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63"/>
            <p:cNvCxnSpPr/>
            <p:nvPr/>
          </p:nvCxnSpPr>
          <p:spPr>
            <a:xfrm>
              <a:off x="5115910" y="5239688"/>
              <a:ext cx="0" cy="932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64"/>
            <p:cNvCxnSpPr/>
            <p:nvPr/>
          </p:nvCxnSpPr>
          <p:spPr>
            <a:xfrm>
              <a:off x="5496910" y="5334000"/>
              <a:ext cx="0" cy="932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68"/>
            <p:cNvCxnSpPr/>
            <p:nvPr/>
          </p:nvCxnSpPr>
          <p:spPr>
            <a:xfrm>
              <a:off x="4495800" y="5511700"/>
              <a:ext cx="1351505" cy="431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任意多边形 70"/>
            <p:cNvSpPr/>
            <p:nvPr/>
          </p:nvSpPr>
          <p:spPr>
            <a:xfrm>
              <a:off x="4700752" y="5063359"/>
              <a:ext cx="488731" cy="1277007"/>
            </a:xfrm>
            <a:custGeom>
              <a:avLst/>
              <a:gdLst>
                <a:gd name="connsiteX0" fmla="*/ 236482 w 488731"/>
                <a:gd name="connsiteY0" fmla="*/ 0 h 1277007"/>
                <a:gd name="connsiteX1" fmla="*/ 0 w 488731"/>
                <a:gd name="connsiteY1" fmla="*/ 1119352 h 1277007"/>
                <a:gd name="connsiteX2" fmla="*/ 488731 w 488731"/>
                <a:gd name="connsiteY2" fmla="*/ 1277007 h 1277007"/>
                <a:gd name="connsiteX3" fmla="*/ 236482 w 488731"/>
                <a:gd name="connsiteY3" fmla="*/ 0 h 1277007"/>
              </a:gdLst>
              <a:ahLst/>
              <a:cxnLst>
                <a:cxn ang="0">
                  <a:pos x="connsiteX0" y="connsiteY0"/>
                </a:cxn>
                <a:cxn ang="0">
                  <a:pos x="connsiteX1" y="connsiteY1"/>
                </a:cxn>
                <a:cxn ang="0">
                  <a:pos x="connsiteX2" y="connsiteY2"/>
                </a:cxn>
                <a:cxn ang="0">
                  <a:pos x="connsiteX3" y="connsiteY3"/>
                </a:cxn>
              </a:cxnLst>
              <a:rect l="l" t="t" r="r" b="b"/>
              <a:pathLst>
                <a:path w="488731" h="1277007">
                  <a:moveTo>
                    <a:pt x="236482" y="0"/>
                  </a:moveTo>
                  <a:lnTo>
                    <a:pt x="0" y="1119352"/>
                  </a:lnTo>
                  <a:lnTo>
                    <a:pt x="488731" y="1277007"/>
                  </a:lnTo>
                  <a:lnTo>
                    <a:pt x="236482" y="0"/>
                  </a:lnTo>
                  <a:close/>
                </a:path>
              </a:pathLst>
            </a:cu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任意多边形 72"/>
            <p:cNvSpPr/>
            <p:nvPr/>
          </p:nvSpPr>
          <p:spPr>
            <a:xfrm>
              <a:off x="4493172" y="5029200"/>
              <a:ext cx="315311" cy="583324"/>
            </a:xfrm>
            <a:custGeom>
              <a:avLst/>
              <a:gdLst>
                <a:gd name="connsiteX0" fmla="*/ 0 w 315311"/>
                <a:gd name="connsiteY0" fmla="*/ 0 h 583324"/>
                <a:gd name="connsiteX1" fmla="*/ 299545 w 315311"/>
                <a:gd name="connsiteY1" fmla="*/ 126124 h 583324"/>
                <a:gd name="connsiteX2" fmla="*/ 315311 w 315311"/>
                <a:gd name="connsiteY2" fmla="*/ 583324 h 583324"/>
                <a:gd name="connsiteX3" fmla="*/ 0 w 315311"/>
                <a:gd name="connsiteY3" fmla="*/ 488731 h 583324"/>
                <a:gd name="connsiteX4" fmla="*/ 0 w 315311"/>
                <a:gd name="connsiteY4" fmla="*/ 0 h 58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311" h="583324">
                  <a:moveTo>
                    <a:pt x="0" y="0"/>
                  </a:moveTo>
                  <a:lnTo>
                    <a:pt x="299545" y="126124"/>
                  </a:lnTo>
                  <a:lnTo>
                    <a:pt x="315311" y="583324"/>
                  </a:lnTo>
                  <a:lnTo>
                    <a:pt x="0" y="488731"/>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任意多边形 73"/>
            <p:cNvSpPr/>
            <p:nvPr/>
          </p:nvSpPr>
          <p:spPr>
            <a:xfrm>
              <a:off x="4477407" y="5533697"/>
              <a:ext cx="362607" cy="504496"/>
            </a:xfrm>
            <a:custGeom>
              <a:avLst/>
              <a:gdLst>
                <a:gd name="connsiteX0" fmla="*/ 0 w 362607"/>
                <a:gd name="connsiteY0" fmla="*/ 0 h 504496"/>
                <a:gd name="connsiteX1" fmla="*/ 362607 w 362607"/>
                <a:gd name="connsiteY1" fmla="*/ 94593 h 504496"/>
                <a:gd name="connsiteX2" fmla="*/ 268014 w 362607"/>
                <a:gd name="connsiteY2" fmla="*/ 504496 h 504496"/>
                <a:gd name="connsiteX3" fmla="*/ 15765 w 362607"/>
                <a:gd name="connsiteY3" fmla="*/ 441434 h 504496"/>
                <a:gd name="connsiteX4" fmla="*/ 0 w 362607"/>
                <a:gd name="connsiteY4" fmla="*/ 0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607" h="504496">
                  <a:moveTo>
                    <a:pt x="0" y="0"/>
                  </a:moveTo>
                  <a:lnTo>
                    <a:pt x="362607" y="94593"/>
                  </a:lnTo>
                  <a:lnTo>
                    <a:pt x="268014" y="504496"/>
                  </a:lnTo>
                  <a:lnTo>
                    <a:pt x="15765" y="441434"/>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任意多边形 74"/>
            <p:cNvSpPr/>
            <p:nvPr/>
          </p:nvSpPr>
          <p:spPr>
            <a:xfrm>
              <a:off x="5108028" y="5218386"/>
              <a:ext cx="394138" cy="630621"/>
            </a:xfrm>
            <a:custGeom>
              <a:avLst/>
              <a:gdLst>
                <a:gd name="connsiteX0" fmla="*/ 0 w 394138"/>
                <a:gd name="connsiteY0" fmla="*/ 0 h 630621"/>
                <a:gd name="connsiteX1" fmla="*/ 394138 w 394138"/>
                <a:gd name="connsiteY1" fmla="*/ 141890 h 630621"/>
                <a:gd name="connsiteX2" fmla="*/ 378372 w 394138"/>
                <a:gd name="connsiteY2" fmla="*/ 630621 h 630621"/>
                <a:gd name="connsiteX3" fmla="*/ 0 w 394138"/>
                <a:gd name="connsiteY3" fmla="*/ 472966 h 630621"/>
                <a:gd name="connsiteX4" fmla="*/ 0 w 394138"/>
                <a:gd name="connsiteY4" fmla="*/ 0 h 63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138" h="630621">
                  <a:moveTo>
                    <a:pt x="0" y="0"/>
                  </a:moveTo>
                  <a:lnTo>
                    <a:pt x="394138" y="141890"/>
                  </a:lnTo>
                  <a:lnTo>
                    <a:pt x="378372" y="630621"/>
                  </a:lnTo>
                  <a:lnTo>
                    <a:pt x="0" y="472966"/>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任意多边形 75"/>
            <p:cNvSpPr/>
            <p:nvPr/>
          </p:nvSpPr>
          <p:spPr>
            <a:xfrm>
              <a:off x="5517931" y="5360276"/>
              <a:ext cx="331076" cy="583324"/>
            </a:xfrm>
            <a:custGeom>
              <a:avLst/>
              <a:gdLst>
                <a:gd name="connsiteX0" fmla="*/ 0 w 331076"/>
                <a:gd name="connsiteY0" fmla="*/ 0 h 583324"/>
                <a:gd name="connsiteX1" fmla="*/ 315310 w 331076"/>
                <a:gd name="connsiteY1" fmla="*/ 126124 h 583324"/>
                <a:gd name="connsiteX2" fmla="*/ 331076 w 331076"/>
                <a:gd name="connsiteY2" fmla="*/ 583324 h 583324"/>
                <a:gd name="connsiteX3" fmla="*/ 0 w 331076"/>
                <a:gd name="connsiteY3" fmla="*/ 472965 h 583324"/>
                <a:gd name="connsiteX4" fmla="*/ 0 w 331076"/>
                <a:gd name="connsiteY4" fmla="*/ 0 h 58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76" h="583324">
                  <a:moveTo>
                    <a:pt x="0" y="0"/>
                  </a:moveTo>
                  <a:lnTo>
                    <a:pt x="315310" y="126124"/>
                  </a:lnTo>
                  <a:lnTo>
                    <a:pt x="331076" y="583324"/>
                  </a:lnTo>
                  <a:lnTo>
                    <a:pt x="0" y="472965"/>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任意多边形 76"/>
            <p:cNvSpPr/>
            <p:nvPr/>
          </p:nvSpPr>
          <p:spPr>
            <a:xfrm>
              <a:off x="5108028" y="5722883"/>
              <a:ext cx="394138" cy="567558"/>
            </a:xfrm>
            <a:custGeom>
              <a:avLst/>
              <a:gdLst>
                <a:gd name="connsiteX0" fmla="*/ 0 w 394138"/>
                <a:gd name="connsiteY0" fmla="*/ 0 h 567558"/>
                <a:gd name="connsiteX1" fmla="*/ 394138 w 394138"/>
                <a:gd name="connsiteY1" fmla="*/ 126124 h 567558"/>
                <a:gd name="connsiteX2" fmla="*/ 394138 w 394138"/>
                <a:gd name="connsiteY2" fmla="*/ 567558 h 567558"/>
                <a:gd name="connsiteX3" fmla="*/ 31531 w 394138"/>
                <a:gd name="connsiteY3" fmla="*/ 457200 h 567558"/>
                <a:gd name="connsiteX4" fmla="*/ 0 w 394138"/>
                <a:gd name="connsiteY4" fmla="*/ 236483 h 567558"/>
                <a:gd name="connsiteX5" fmla="*/ 0 w 394138"/>
                <a:gd name="connsiteY5" fmla="*/ 0 h 56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38" h="567558">
                  <a:moveTo>
                    <a:pt x="0" y="0"/>
                  </a:moveTo>
                  <a:lnTo>
                    <a:pt x="394138" y="126124"/>
                  </a:lnTo>
                  <a:lnTo>
                    <a:pt x="394138" y="567558"/>
                  </a:lnTo>
                  <a:lnTo>
                    <a:pt x="31531" y="457200"/>
                  </a:lnTo>
                  <a:lnTo>
                    <a:pt x="0" y="236483"/>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任意多边形 77"/>
            <p:cNvSpPr/>
            <p:nvPr/>
          </p:nvSpPr>
          <p:spPr>
            <a:xfrm>
              <a:off x="5517931" y="5864772"/>
              <a:ext cx="346841" cy="551794"/>
            </a:xfrm>
            <a:custGeom>
              <a:avLst/>
              <a:gdLst>
                <a:gd name="connsiteX0" fmla="*/ 0 w 346841"/>
                <a:gd name="connsiteY0" fmla="*/ 0 h 551794"/>
                <a:gd name="connsiteX1" fmla="*/ 346841 w 346841"/>
                <a:gd name="connsiteY1" fmla="*/ 94594 h 551794"/>
                <a:gd name="connsiteX2" fmla="*/ 346841 w 346841"/>
                <a:gd name="connsiteY2" fmla="*/ 551794 h 551794"/>
                <a:gd name="connsiteX3" fmla="*/ 15766 w 346841"/>
                <a:gd name="connsiteY3" fmla="*/ 425669 h 551794"/>
                <a:gd name="connsiteX4" fmla="*/ 0 w 346841"/>
                <a:gd name="connsiteY4" fmla="*/ 0 h 551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41" h="551794">
                  <a:moveTo>
                    <a:pt x="0" y="0"/>
                  </a:moveTo>
                  <a:lnTo>
                    <a:pt x="346841" y="94594"/>
                  </a:lnTo>
                  <a:lnTo>
                    <a:pt x="346841" y="551794"/>
                  </a:lnTo>
                  <a:lnTo>
                    <a:pt x="15766" y="425669"/>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TextBox 98"/>
          <p:cNvSpPr txBox="1"/>
          <p:nvPr/>
        </p:nvSpPr>
        <p:spPr>
          <a:xfrm>
            <a:off x="988967" y="6361098"/>
            <a:ext cx="10182837" cy="369332"/>
          </a:xfrm>
          <a:prstGeom prst="rect">
            <a:avLst/>
          </a:prstGeom>
          <a:noFill/>
        </p:spPr>
        <p:txBody>
          <a:bodyPr wrap="square" rtlCol="0">
            <a:spAutoFit/>
          </a:bodyPr>
          <a:lstStyle/>
          <a:p>
            <a:r>
              <a:rPr lang="en-US" dirty="0" smtClean="0"/>
              <a:t>Y. Xiang and S. </a:t>
            </a:r>
            <a:r>
              <a:rPr lang="en-US" dirty="0" err="1" smtClean="0"/>
              <a:t>Savarese</a:t>
            </a:r>
            <a:r>
              <a:rPr lang="en-US" dirty="0" smtClean="0"/>
              <a:t>. </a:t>
            </a:r>
            <a:r>
              <a:rPr lang="en-US" dirty="0"/>
              <a:t>Object Detection by 3D </a:t>
            </a:r>
            <a:r>
              <a:rPr lang="en-US" dirty="0" err="1"/>
              <a:t>Aspectlets</a:t>
            </a:r>
            <a:r>
              <a:rPr lang="en-US" dirty="0"/>
              <a:t> and Occlusion Reasoning</a:t>
            </a:r>
            <a:r>
              <a:rPr lang="en-US" dirty="0" smtClean="0"/>
              <a:t>. In 3dRR, 2013.</a:t>
            </a:r>
          </a:p>
        </p:txBody>
      </p:sp>
    </p:spTree>
    <p:extLst>
      <p:ext uri="{BB962C8B-B14F-4D97-AF65-F5344CB8AC3E}">
        <p14:creationId xmlns:p14="http://schemas.microsoft.com/office/powerpoint/2010/main" val="399071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that need 3D Object Detection</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4</a:t>
            </a:fld>
            <a:endParaRPr lang="en-US"/>
          </a:p>
        </p:txBody>
      </p:sp>
      <p:grpSp>
        <p:nvGrpSpPr>
          <p:cNvPr id="17" name="Group 16"/>
          <p:cNvGrpSpPr/>
          <p:nvPr/>
        </p:nvGrpSpPr>
        <p:grpSpPr>
          <a:xfrm>
            <a:off x="1248103" y="1281382"/>
            <a:ext cx="3752193" cy="2572274"/>
            <a:chOff x="838200" y="1350963"/>
            <a:chExt cx="3752193" cy="2572274"/>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50963"/>
              <a:ext cx="3752193" cy="2110609"/>
            </a:xfrm>
            <a:prstGeom prst="rect">
              <a:avLst/>
            </a:prstGeom>
          </p:spPr>
        </p:pic>
        <p:sp>
          <p:nvSpPr>
            <p:cNvPr id="6" name="TextBox 5"/>
            <p:cNvSpPr txBox="1"/>
            <p:nvPr/>
          </p:nvSpPr>
          <p:spPr>
            <a:xfrm>
              <a:off x="1338663" y="3461572"/>
              <a:ext cx="2751266" cy="461665"/>
            </a:xfrm>
            <a:prstGeom prst="rect">
              <a:avLst/>
            </a:prstGeom>
            <a:noFill/>
          </p:spPr>
          <p:txBody>
            <a:bodyPr wrap="none" rtlCol="0">
              <a:spAutoFit/>
            </a:bodyPr>
            <a:lstStyle/>
            <a:p>
              <a:r>
                <a:rPr lang="en-US" sz="2400" dirty="0" smtClean="0"/>
                <a:t>Autonomous Driving</a:t>
              </a:r>
              <a:endParaRPr lang="en-US" sz="2400" dirty="0"/>
            </a:p>
          </p:txBody>
        </p:sp>
      </p:grpSp>
      <p:grpSp>
        <p:nvGrpSpPr>
          <p:cNvPr id="18" name="Group 17"/>
          <p:cNvGrpSpPr/>
          <p:nvPr/>
        </p:nvGrpSpPr>
        <p:grpSpPr>
          <a:xfrm>
            <a:off x="1248103" y="4183444"/>
            <a:ext cx="3702867" cy="2499150"/>
            <a:chOff x="862862" y="4270594"/>
            <a:chExt cx="3702867" cy="2499150"/>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862" y="4270594"/>
              <a:ext cx="3702867" cy="2085756"/>
            </a:xfrm>
            <a:prstGeom prst="rect">
              <a:avLst/>
            </a:prstGeom>
          </p:spPr>
        </p:pic>
        <p:sp>
          <p:nvSpPr>
            <p:cNvPr id="10" name="TextBox 9"/>
            <p:cNvSpPr txBox="1"/>
            <p:nvPr/>
          </p:nvSpPr>
          <p:spPr>
            <a:xfrm>
              <a:off x="1747011" y="6308079"/>
              <a:ext cx="1934569" cy="461665"/>
            </a:xfrm>
            <a:prstGeom prst="rect">
              <a:avLst/>
            </a:prstGeom>
            <a:noFill/>
          </p:spPr>
          <p:txBody>
            <a:bodyPr wrap="none" rtlCol="0">
              <a:spAutoFit/>
            </a:bodyPr>
            <a:lstStyle/>
            <a:p>
              <a:r>
                <a:rPr lang="en-US" sz="2400" dirty="0" smtClean="0"/>
                <a:t>Virtual Reality</a:t>
              </a:r>
              <a:endParaRPr lang="en-US" sz="2400" dirty="0"/>
            </a:p>
          </p:txBody>
        </p:sp>
      </p:grpSp>
      <p:grpSp>
        <p:nvGrpSpPr>
          <p:cNvPr id="11" name="Group 10"/>
          <p:cNvGrpSpPr/>
          <p:nvPr/>
        </p:nvGrpSpPr>
        <p:grpSpPr>
          <a:xfrm>
            <a:off x="6534815" y="4302198"/>
            <a:ext cx="3199959" cy="2261642"/>
            <a:chOff x="838200" y="4180919"/>
            <a:chExt cx="3199959" cy="2261642"/>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180919"/>
              <a:ext cx="3199959" cy="1799977"/>
            </a:xfrm>
            <a:prstGeom prst="rect">
              <a:avLst/>
            </a:prstGeom>
          </p:spPr>
        </p:pic>
        <p:sp>
          <p:nvSpPr>
            <p:cNvPr id="13" name="TextBox 12"/>
            <p:cNvSpPr txBox="1"/>
            <p:nvPr/>
          </p:nvSpPr>
          <p:spPr>
            <a:xfrm>
              <a:off x="1864144" y="5980896"/>
              <a:ext cx="1148071" cy="461665"/>
            </a:xfrm>
            <a:prstGeom prst="rect">
              <a:avLst/>
            </a:prstGeom>
            <a:noFill/>
          </p:spPr>
          <p:txBody>
            <a:bodyPr wrap="none" rtlCol="0">
              <a:spAutoFit/>
            </a:bodyPr>
            <a:lstStyle/>
            <a:p>
              <a:r>
                <a:rPr lang="en-US" sz="2400" dirty="0" smtClean="0"/>
                <a:t>Gaming</a:t>
              </a:r>
              <a:endParaRPr lang="en-US" sz="2400" dirty="0"/>
            </a:p>
          </p:txBody>
        </p:sp>
      </p:grpSp>
      <p:grpSp>
        <p:nvGrpSpPr>
          <p:cNvPr id="14" name="Group 13"/>
          <p:cNvGrpSpPr/>
          <p:nvPr/>
        </p:nvGrpSpPr>
        <p:grpSpPr>
          <a:xfrm>
            <a:off x="6772817" y="1316775"/>
            <a:ext cx="2723954" cy="2501488"/>
            <a:chOff x="4644337" y="3941073"/>
            <a:chExt cx="2723954" cy="2501488"/>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337" y="3941073"/>
              <a:ext cx="2723954" cy="2042965"/>
            </a:xfrm>
            <a:prstGeom prst="rect">
              <a:avLst/>
            </a:prstGeom>
          </p:spPr>
        </p:pic>
        <p:sp>
          <p:nvSpPr>
            <p:cNvPr id="16" name="TextBox 15"/>
            <p:cNvSpPr txBox="1"/>
            <p:nvPr/>
          </p:nvSpPr>
          <p:spPr>
            <a:xfrm>
              <a:off x="5379315" y="5980896"/>
              <a:ext cx="1253998" cy="461665"/>
            </a:xfrm>
            <a:prstGeom prst="rect">
              <a:avLst/>
            </a:prstGeom>
            <a:noFill/>
          </p:spPr>
          <p:txBody>
            <a:bodyPr wrap="none" rtlCol="0">
              <a:spAutoFit/>
            </a:bodyPr>
            <a:lstStyle/>
            <a:p>
              <a:r>
                <a:rPr lang="en-US" sz="2400" dirty="0" smtClean="0"/>
                <a:t>Robotics</a:t>
              </a:r>
              <a:endParaRPr lang="en-US" sz="2400" dirty="0"/>
            </a:p>
          </p:txBody>
        </p:sp>
      </p:grpSp>
      <p:sp>
        <p:nvSpPr>
          <p:cNvPr id="19" name="TextBox 18"/>
          <p:cNvSpPr txBox="1"/>
          <p:nvPr/>
        </p:nvSpPr>
        <p:spPr>
          <a:xfrm>
            <a:off x="838200" y="3840533"/>
            <a:ext cx="10300577" cy="707886"/>
          </a:xfrm>
          <a:prstGeom prst="rect">
            <a:avLst/>
          </a:prstGeom>
          <a:solidFill>
            <a:srgbClr val="FFFF00"/>
          </a:solidFill>
        </p:spPr>
        <p:txBody>
          <a:bodyPr wrap="none" rtlCol="0">
            <a:spAutoFit/>
          </a:bodyPr>
          <a:lstStyle/>
          <a:p>
            <a:r>
              <a:rPr lang="en-US" sz="4000" dirty="0" smtClean="0"/>
              <a:t>Any application that interacts with the 3D world!</a:t>
            </a:r>
            <a:endParaRPr lang="en-US" sz="4000" dirty="0"/>
          </a:p>
        </p:txBody>
      </p:sp>
    </p:spTree>
    <p:extLst>
      <p:ext uri="{BB962C8B-B14F-4D97-AF65-F5344CB8AC3E}">
        <p14:creationId xmlns:p14="http://schemas.microsoft.com/office/powerpoint/2010/main" val="221503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a:t>
            </a:r>
            <a:r>
              <a:rPr lang="en-US" dirty="0" err="1"/>
              <a:t>Aspectlet</a:t>
            </a:r>
            <a:r>
              <a:rPr lang="en-US" dirty="0"/>
              <a:t> </a:t>
            </a:r>
            <a:r>
              <a:rPr lang="en-US" dirty="0" smtClean="0"/>
              <a:t>Representation</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40</a:t>
            </a:fld>
            <a:endParaRPr lang="en-US"/>
          </a:p>
        </p:txBody>
      </p:sp>
      <p:pic>
        <p:nvPicPr>
          <p:cNvPr id="5" name="图片 9" descr="aspectlets_car.jpg"/>
          <p:cNvPicPr>
            <a:picLocks noChangeAspect="1"/>
          </p:cNvPicPr>
          <p:nvPr/>
        </p:nvPicPr>
        <p:blipFill>
          <a:blip r:embed="rId3" cstate="print"/>
          <a:srcRect l="9149" t="12759" r="4043" b="6552"/>
          <a:stretch>
            <a:fillRect/>
          </a:stretch>
        </p:blipFill>
        <p:spPr>
          <a:xfrm>
            <a:off x="364958" y="2217819"/>
            <a:ext cx="5181600" cy="29718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8853" y="1428614"/>
            <a:ext cx="6315062" cy="4550211"/>
          </a:xfrm>
          <a:prstGeom prst="rect">
            <a:avLst/>
          </a:prstGeom>
        </p:spPr>
      </p:pic>
      <p:sp>
        <p:nvSpPr>
          <p:cNvPr id="3" name="Oval 2"/>
          <p:cNvSpPr/>
          <p:nvPr/>
        </p:nvSpPr>
        <p:spPr>
          <a:xfrm>
            <a:off x="1456842" y="2696329"/>
            <a:ext cx="1270861" cy="99226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09264" y="2711451"/>
            <a:ext cx="1270861" cy="977146"/>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38200" y="3942973"/>
            <a:ext cx="820119" cy="1246646"/>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131561" y="4324027"/>
            <a:ext cx="906107" cy="738404"/>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921071" y="3942972"/>
            <a:ext cx="1301858" cy="1357447"/>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31561" y="5521484"/>
            <a:ext cx="1890197" cy="461665"/>
          </a:xfrm>
          <a:prstGeom prst="rect">
            <a:avLst/>
          </a:prstGeom>
          <a:noFill/>
        </p:spPr>
        <p:txBody>
          <a:bodyPr wrap="none" rtlCol="0">
            <a:spAutoFit/>
          </a:bodyPr>
          <a:lstStyle/>
          <a:p>
            <a:r>
              <a:rPr lang="en-US" sz="2400" dirty="0" smtClean="0"/>
              <a:t>3D </a:t>
            </a:r>
            <a:r>
              <a:rPr lang="en-US" sz="2400" dirty="0" err="1" smtClean="0"/>
              <a:t>Aspectlets</a:t>
            </a:r>
            <a:endParaRPr lang="en-US" sz="2400" dirty="0"/>
          </a:p>
        </p:txBody>
      </p:sp>
    </p:spTree>
    <p:extLst>
      <p:ext uri="{BB962C8B-B14F-4D97-AF65-F5344CB8AC3E}">
        <p14:creationId xmlns:p14="http://schemas.microsoft.com/office/powerpoint/2010/main" val="340771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a:t>
            </a:r>
            <a:r>
              <a:rPr lang="en-US" dirty="0" err="1"/>
              <a:t>Aspectlet</a:t>
            </a:r>
            <a:r>
              <a:rPr lang="en-US" dirty="0"/>
              <a:t> </a:t>
            </a:r>
            <a:r>
              <a:rPr lang="en-US" dirty="0" smtClean="0"/>
              <a:t>Representation</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41</a:t>
            </a:fld>
            <a:endParaRPr lang="en-US"/>
          </a:p>
        </p:txBody>
      </p:sp>
      <p:pic>
        <p:nvPicPr>
          <p:cNvPr id="7" name="图片 4" descr="aspectlets.jpg"/>
          <p:cNvPicPr>
            <a:picLocks noChangeAspect="1"/>
          </p:cNvPicPr>
          <p:nvPr/>
        </p:nvPicPr>
        <p:blipFill>
          <a:blip r:embed="rId3" cstate="print"/>
          <a:stretch>
            <a:fillRect/>
          </a:stretch>
        </p:blipFill>
        <p:spPr>
          <a:xfrm>
            <a:off x="176464" y="1807198"/>
            <a:ext cx="5686114" cy="3749841"/>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6072" t="4211" r="5214" b="6198"/>
          <a:stretch/>
        </p:blipFill>
        <p:spPr>
          <a:xfrm>
            <a:off x="6066095" y="1484350"/>
            <a:ext cx="5933401" cy="4395537"/>
          </a:xfrm>
          <a:prstGeom prst="rect">
            <a:avLst/>
          </a:prstGeom>
        </p:spPr>
      </p:pic>
    </p:spTree>
    <p:extLst>
      <p:ext uri="{BB962C8B-B14F-4D97-AF65-F5344CB8AC3E}">
        <p14:creationId xmlns:p14="http://schemas.microsoft.com/office/powerpoint/2010/main" val="14905293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Detection Experiments </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42</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2559487864"/>
              </p:ext>
            </p:extLst>
          </p:nvPr>
        </p:nvGraphicFramePr>
        <p:xfrm>
          <a:off x="1207170" y="1777248"/>
          <a:ext cx="10146630" cy="2810160"/>
        </p:xfrm>
        <a:graphic>
          <a:graphicData uri="http://schemas.openxmlformats.org/drawingml/2006/table">
            <a:tbl>
              <a:tblPr firstRow="1" bandRow="1">
                <a:tableStyleId>{5C22544A-7EE6-4342-B048-85BDC9FD1C3A}</a:tableStyleId>
              </a:tblPr>
              <a:tblGrid>
                <a:gridCol w="2589915">
                  <a:extLst>
                    <a:ext uri="{9D8B030D-6E8A-4147-A177-3AD203B41FA5}">
                      <a16:colId xmlns:a16="http://schemas.microsoft.com/office/drawing/2014/main" val="20000"/>
                    </a:ext>
                  </a:extLst>
                </a:gridCol>
                <a:gridCol w="1131376">
                  <a:extLst>
                    <a:ext uri="{9D8B030D-6E8A-4147-A177-3AD203B41FA5}">
                      <a16:colId xmlns:a16="http://schemas.microsoft.com/office/drawing/2014/main" val="20001"/>
                    </a:ext>
                  </a:extLst>
                </a:gridCol>
                <a:gridCol w="1580827">
                  <a:extLst>
                    <a:ext uri="{9D8B030D-6E8A-4147-A177-3AD203B41FA5}">
                      <a16:colId xmlns:a16="http://schemas.microsoft.com/office/drawing/2014/main" val="20002"/>
                    </a:ext>
                  </a:extLst>
                </a:gridCol>
                <a:gridCol w="1301858">
                  <a:extLst>
                    <a:ext uri="{9D8B030D-6E8A-4147-A177-3AD203B41FA5}">
                      <a16:colId xmlns:a16="http://schemas.microsoft.com/office/drawing/2014/main" val="20003"/>
                    </a:ext>
                  </a:extLst>
                </a:gridCol>
                <a:gridCol w="1317356">
                  <a:extLst>
                    <a:ext uri="{9D8B030D-6E8A-4147-A177-3AD203B41FA5}">
                      <a16:colId xmlns:a16="http://schemas.microsoft.com/office/drawing/2014/main" val="20004"/>
                    </a:ext>
                  </a:extLst>
                </a:gridCol>
                <a:gridCol w="1301857">
                  <a:extLst>
                    <a:ext uri="{9D8B030D-6E8A-4147-A177-3AD203B41FA5}">
                      <a16:colId xmlns:a16="http://schemas.microsoft.com/office/drawing/2014/main" val="20005"/>
                    </a:ext>
                  </a:extLst>
                </a:gridCol>
                <a:gridCol w="923441">
                  <a:extLst>
                    <a:ext uri="{9D8B030D-6E8A-4147-A177-3AD203B41FA5}">
                      <a16:colId xmlns:a16="http://schemas.microsoft.com/office/drawing/2014/main" val="20006"/>
                    </a:ext>
                  </a:extLst>
                </a:gridCol>
              </a:tblGrid>
              <a:tr h="468360">
                <a:tc>
                  <a:txBody>
                    <a:bodyPr/>
                    <a:lstStyle/>
                    <a:p>
                      <a:r>
                        <a:rPr lang="en-US" sz="2400" dirty="0" smtClean="0"/>
                        <a:t>Dataset</a:t>
                      </a:r>
                      <a:endParaRPr lang="en-US" sz="2400" dirty="0"/>
                    </a:p>
                  </a:txBody>
                  <a:tcPr/>
                </a:tc>
                <a:tc gridSpan="3">
                  <a:txBody>
                    <a:bodyPr/>
                    <a:lstStyle/>
                    <a:p>
                      <a:pPr algn="ctr"/>
                      <a:r>
                        <a:rPr lang="en-US" sz="2400" dirty="0" smtClean="0"/>
                        <a:t>Outdoor-scene</a:t>
                      </a:r>
                      <a:endParaRPr lang="en-US" sz="2400" dirty="0"/>
                    </a:p>
                  </a:txBody>
                  <a:tcP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sz="2400" dirty="0" smtClean="0"/>
                        <a:t>Indoor-scene</a:t>
                      </a:r>
                      <a:endParaRPr lang="en-US" sz="2400"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468360">
                <a:tc>
                  <a:txBody>
                    <a:bodyPr/>
                    <a:lstStyle/>
                    <a:p>
                      <a:r>
                        <a:rPr lang="en-US" sz="2400" dirty="0" smtClean="0"/>
                        <a:t>%</a:t>
                      </a:r>
                      <a:r>
                        <a:rPr lang="en-US" sz="2400" baseline="0" dirty="0" smtClean="0"/>
                        <a:t> occlusion</a:t>
                      </a:r>
                      <a:endParaRPr lang="en-US" sz="2400" dirty="0"/>
                    </a:p>
                  </a:txBody>
                  <a:tcPr/>
                </a:tc>
                <a:tc>
                  <a:txBody>
                    <a:bodyPr/>
                    <a:lstStyle/>
                    <a:p>
                      <a:pPr algn="ctr"/>
                      <a:r>
                        <a:rPr lang="en-US" sz="2400" dirty="0" smtClean="0"/>
                        <a:t>&lt; 0.3</a:t>
                      </a:r>
                      <a:endParaRPr lang="en-US" sz="2400" dirty="0"/>
                    </a:p>
                  </a:txBody>
                  <a:tcPr/>
                </a:tc>
                <a:tc>
                  <a:txBody>
                    <a:bodyPr/>
                    <a:lstStyle/>
                    <a:p>
                      <a:pPr algn="ctr"/>
                      <a:r>
                        <a:rPr lang="en-US" sz="2400" dirty="0" smtClean="0"/>
                        <a:t>0.3 – 0.6</a:t>
                      </a:r>
                      <a:endParaRPr lang="en-US" sz="2400" dirty="0"/>
                    </a:p>
                  </a:txBody>
                  <a:tcPr/>
                </a:tc>
                <a:tc>
                  <a:txBody>
                    <a:bodyPr/>
                    <a:lstStyle/>
                    <a:p>
                      <a:pPr algn="ctr"/>
                      <a:r>
                        <a:rPr lang="en-US" sz="2400" dirty="0" smtClean="0"/>
                        <a:t>&gt; 0.6</a:t>
                      </a:r>
                      <a:endParaRPr lang="en-US" sz="2400" dirty="0"/>
                    </a:p>
                  </a:txBody>
                  <a:tcPr/>
                </a:tc>
                <a:tc>
                  <a:txBody>
                    <a:bodyPr/>
                    <a:lstStyle/>
                    <a:p>
                      <a:pPr algn="ctr"/>
                      <a:r>
                        <a:rPr lang="en-US" sz="2400" dirty="0" smtClean="0"/>
                        <a:t>&lt;0.2</a:t>
                      </a:r>
                      <a:endParaRPr lang="en-US" sz="2400" dirty="0"/>
                    </a:p>
                  </a:txBody>
                  <a:tcPr/>
                </a:tc>
                <a:tc>
                  <a:txBody>
                    <a:bodyPr/>
                    <a:lstStyle/>
                    <a:p>
                      <a:pPr algn="ctr"/>
                      <a:r>
                        <a:rPr lang="en-US" sz="2400" dirty="0" smtClean="0"/>
                        <a:t>0.2-0.4</a:t>
                      </a:r>
                      <a:endParaRPr lang="en-US" sz="2400" dirty="0"/>
                    </a:p>
                  </a:txBody>
                  <a:tcPr/>
                </a:tc>
                <a:tc>
                  <a:txBody>
                    <a:bodyPr/>
                    <a:lstStyle/>
                    <a:p>
                      <a:pPr algn="ctr"/>
                      <a:r>
                        <a:rPr lang="en-US" sz="2400" dirty="0" smtClean="0"/>
                        <a:t>&gt;0.4</a:t>
                      </a:r>
                      <a:endParaRPr lang="en-US" sz="2400" dirty="0"/>
                    </a:p>
                  </a:txBody>
                  <a:tcPr/>
                </a:tc>
                <a:extLst>
                  <a:ext uri="{0D108BD9-81ED-4DB2-BD59-A6C34878D82A}">
                    <a16:rowId xmlns:a16="http://schemas.microsoft.com/office/drawing/2014/main" val="10001"/>
                  </a:ext>
                </a:extLst>
              </a:tr>
              <a:tr h="468360">
                <a:tc>
                  <a:txBody>
                    <a:bodyPr/>
                    <a:lstStyle/>
                    <a:p>
                      <a:r>
                        <a:rPr lang="en-US" sz="2400" dirty="0" smtClean="0"/>
                        <a:t># images</a:t>
                      </a:r>
                      <a:endParaRPr lang="en-US" sz="2400" dirty="0"/>
                    </a:p>
                  </a:txBody>
                  <a:tcPr/>
                </a:tc>
                <a:tc>
                  <a:txBody>
                    <a:bodyPr/>
                    <a:lstStyle/>
                    <a:p>
                      <a:pPr algn="ctr"/>
                      <a:r>
                        <a:rPr lang="en-US" sz="2400" dirty="0" smtClean="0"/>
                        <a:t>66</a:t>
                      </a:r>
                      <a:endParaRPr lang="en-US" sz="2400" dirty="0"/>
                    </a:p>
                  </a:txBody>
                  <a:tcPr/>
                </a:tc>
                <a:tc>
                  <a:txBody>
                    <a:bodyPr/>
                    <a:lstStyle/>
                    <a:p>
                      <a:pPr algn="ctr"/>
                      <a:r>
                        <a:rPr lang="en-US" sz="2400" dirty="0" smtClean="0"/>
                        <a:t>68</a:t>
                      </a:r>
                      <a:endParaRPr lang="en-US" sz="2400" dirty="0"/>
                    </a:p>
                  </a:txBody>
                  <a:tcPr/>
                </a:tc>
                <a:tc>
                  <a:txBody>
                    <a:bodyPr/>
                    <a:lstStyle/>
                    <a:p>
                      <a:pPr algn="ctr"/>
                      <a:r>
                        <a:rPr lang="en-US" sz="2400" dirty="0" smtClean="0"/>
                        <a:t>66</a:t>
                      </a:r>
                      <a:endParaRPr lang="en-US" sz="2400" dirty="0"/>
                    </a:p>
                  </a:txBody>
                  <a:tcPr/>
                </a:tc>
                <a:tc>
                  <a:txBody>
                    <a:bodyPr/>
                    <a:lstStyle/>
                    <a:p>
                      <a:pPr algn="ctr"/>
                      <a:r>
                        <a:rPr lang="en-US" sz="2400" dirty="0" smtClean="0"/>
                        <a:t>77</a:t>
                      </a:r>
                      <a:endParaRPr lang="en-US" sz="2400" dirty="0"/>
                    </a:p>
                  </a:txBody>
                  <a:tcPr/>
                </a:tc>
                <a:tc>
                  <a:txBody>
                    <a:bodyPr/>
                    <a:lstStyle/>
                    <a:p>
                      <a:pPr algn="ctr"/>
                      <a:r>
                        <a:rPr lang="en-US" sz="2400" dirty="0" smtClean="0"/>
                        <a:t>111</a:t>
                      </a:r>
                      <a:endParaRPr lang="en-US" sz="2400" dirty="0"/>
                    </a:p>
                  </a:txBody>
                  <a:tcPr/>
                </a:tc>
                <a:tc>
                  <a:txBody>
                    <a:bodyPr/>
                    <a:lstStyle/>
                    <a:p>
                      <a:pPr algn="ctr"/>
                      <a:r>
                        <a:rPr lang="en-US" sz="2400" dirty="0" smtClean="0"/>
                        <a:t>112</a:t>
                      </a:r>
                      <a:endParaRPr lang="en-US" sz="2400" dirty="0"/>
                    </a:p>
                  </a:txBody>
                  <a:tcPr/>
                </a:tc>
                <a:extLst>
                  <a:ext uri="{0D108BD9-81ED-4DB2-BD59-A6C34878D82A}">
                    <a16:rowId xmlns:a16="http://schemas.microsoft.com/office/drawing/2014/main" val="10002"/>
                  </a:ext>
                </a:extLst>
              </a:tr>
              <a:tr h="468360">
                <a:tc>
                  <a:txBody>
                    <a:bodyPr/>
                    <a:lstStyle/>
                    <a:p>
                      <a:r>
                        <a:rPr lang="en-US" sz="2400" dirty="0" smtClean="0"/>
                        <a:t>ALM [1]</a:t>
                      </a:r>
                      <a:endParaRPr lang="en-US" sz="2400" dirty="0"/>
                    </a:p>
                  </a:txBody>
                  <a:tcPr/>
                </a:tc>
                <a:tc>
                  <a:txBody>
                    <a:bodyPr/>
                    <a:lstStyle/>
                    <a:p>
                      <a:pPr algn="ctr"/>
                      <a:r>
                        <a:rPr lang="en-US" sz="2400" dirty="0" smtClean="0"/>
                        <a:t>72.3</a:t>
                      </a:r>
                      <a:endParaRPr lang="en-US" sz="2400" dirty="0"/>
                    </a:p>
                  </a:txBody>
                  <a:tcPr/>
                </a:tc>
                <a:tc>
                  <a:txBody>
                    <a:bodyPr/>
                    <a:lstStyle/>
                    <a:p>
                      <a:pPr algn="ctr"/>
                      <a:r>
                        <a:rPr lang="en-US" sz="2400" dirty="0" smtClean="0"/>
                        <a:t>42.9</a:t>
                      </a:r>
                      <a:endParaRPr lang="en-US" sz="2400" dirty="0"/>
                    </a:p>
                  </a:txBody>
                  <a:tcPr/>
                </a:tc>
                <a:tc>
                  <a:txBody>
                    <a:bodyPr/>
                    <a:lstStyle/>
                    <a:p>
                      <a:pPr algn="ctr"/>
                      <a:r>
                        <a:rPr lang="en-US" sz="2400" dirty="0" smtClean="0"/>
                        <a:t>35.5</a:t>
                      </a:r>
                      <a:endParaRPr lang="en-US" sz="2400" dirty="0"/>
                    </a:p>
                  </a:txBody>
                  <a:tcPr/>
                </a:tc>
                <a:tc>
                  <a:txBody>
                    <a:bodyPr/>
                    <a:lstStyle/>
                    <a:p>
                      <a:pPr algn="ctr"/>
                      <a:r>
                        <a:rPr lang="en-US" sz="2400" dirty="0" smtClean="0"/>
                        <a:t>38.5</a:t>
                      </a:r>
                      <a:endParaRPr lang="en-US" sz="2400" dirty="0"/>
                    </a:p>
                  </a:txBody>
                  <a:tcPr/>
                </a:tc>
                <a:tc>
                  <a:txBody>
                    <a:bodyPr/>
                    <a:lstStyle/>
                    <a:p>
                      <a:pPr algn="ctr"/>
                      <a:r>
                        <a:rPr lang="en-US" sz="2400" dirty="0" smtClean="0"/>
                        <a:t>25.0</a:t>
                      </a:r>
                      <a:endParaRPr lang="en-US" sz="2400" dirty="0"/>
                    </a:p>
                  </a:txBody>
                  <a:tcPr/>
                </a:tc>
                <a:tc>
                  <a:txBody>
                    <a:bodyPr/>
                    <a:lstStyle/>
                    <a:p>
                      <a:pPr algn="ctr"/>
                      <a:r>
                        <a:rPr lang="en-US" sz="2400" dirty="0" smtClean="0"/>
                        <a:t>20.2</a:t>
                      </a:r>
                      <a:endParaRPr lang="en-US" sz="2400" dirty="0"/>
                    </a:p>
                  </a:txBody>
                  <a:tcPr/>
                </a:tc>
                <a:extLst>
                  <a:ext uri="{0D108BD9-81ED-4DB2-BD59-A6C34878D82A}">
                    <a16:rowId xmlns:a16="http://schemas.microsoft.com/office/drawing/2014/main" val="10003"/>
                  </a:ext>
                </a:extLst>
              </a:tr>
              <a:tr h="468360">
                <a:tc>
                  <a:txBody>
                    <a:bodyPr/>
                    <a:lstStyle/>
                    <a:p>
                      <a:r>
                        <a:rPr lang="en-US" sz="2400" dirty="0" smtClean="0"/>
                        <a:t>DPM [2]</a:t>
                      </a:r>
                      <a:endParaRPr lang="en-US" sz="2400" dirty="0"/>
                    </a:p>
                  </a:txBody>
                  <a:tcPr/>
                </a:tc>
                <a:tc>
                  <a:txBody>
                    <a:bodyPr/>
                    <a:lstStyle/>
                    <a:p>
                      <a:pPr algn="ctr"/>
                      <a:r>
                        <a:rPr lang="en-US" sz="2400" dirty="0" smtClean="0"/>
                        <a:t>75.9</a:t>
                      </a:r>
                      <a:endParaRPr lang="en-US" sz="2400" dirty="0"/>
                    </a:p>
                  </a:txBody>
                  <a:tcPr/>
                </a:tc>
                <a:tc>
                  <a:txBody>
                    <a:bodyPr/>
                    <a:lstStyle/>
                    <a:p>
                      <a:pPr algn="ctr"/>
                      <a:r>
                        <a:rPr lang="en-US" sz="2400" dirty="0" smtClean="0"/>
                        <a:t>58.6</a:t>
                      </a:r>
                      <a:endParaRPr lang="en-US" sz="2400" dirty="0"/>
                    </a:p>
                  </a:txBody>
                  <a:tcPr/>
                </a:tc>
                <a:tc>
                  <a:txBody>
                    <a:bodyPr/>
                    <a:lstStyle/>
                    <a:p>
                      <a:pPr algn="ctr"/>
                      <a:r>
                        <a:rPr lang="en-US" sz="2400" dirty="0" smtClean="0"/>
                        <a:t>44.6</a:t>
                      </a:r>
                      <a:endParaRPr lang="en-US" sz="2400" dirty="0"/>
                    </a:p>
                  </a:txBody>
                  <a:tcPr/>
                </a:tc>
                <a:tc>
                  <a:txBody>
                    <a:bodyPr/>
                    <a:lstStyle/>
                    <a:p>
                      <a:pPr algn="ctr"/>
                      <a:r>
                        <a:rPr lang="en-US" sz="2400" dirty="0" smtClean="0"/>
                        <a:t>38.0</a:t>
                      </a:r>
                      <a:endParaRPr lang="en-US" sz="2400" dirty="0"/>
                    </a:p>
                  </a:txBody>
                  <a:tcPr/>
                </a:tc>
                <a:tc>
                  <a:txBody>
                    <a:bodyPr/>
                    <a:lstStyle/>
                    <a:p>
                      <a:pPr algn="ctr"/>
                      <a:r>
                        <a:rPr lang="en-US" sz="2400" dirty="0" smtClean="0"/>
                        <a:t>22.9</a:t>
                      </a:r>
                      <a:endParaRPr lang="en-US" sz="2400" dirty="0"/>
                    </a:p>
                  </a:txBody>
                  <a:tcPr/>
                </a:tc>
                <a:tc>
                  <a:txBody>
                    <a:bodyPr/>
                    <a:lstStyle/>
                    <a:p>
                      <a:pPr algn="ctr"/>
                      <a:r>
                        <a:rPr lang="en-US" sz="2400" dirty="0" smtClean="0"/>
                        <a:t>21.9</a:t>
                      </a:r>
                      <a:endParaRPr lang="en-US" sz="2400" dirty="0"/>
                    </a:p>
                  </a:txBody>
                  <a:tcPr/>
                </a:tc>
                <a:extLst>
                  <a:ext uri="{0D108BD9-81ED-4DB2-BD59-A6C34878D82A}">
                    <a16:rowId xmlns:a16="http://schemas.microsoft.com/office/drawing/2014/main" val="10004"/>
                  </a:ext>
                </a:extLst>
              </a:tr>
              <a:tr h="468360">
                <a:tc>
                  <a:txBody>
                    <a:bodyPr/>
                    <a:lstStyle/>
                    <a:p>
                      <a:r>
                        <a:rPr lang="en-US" sz="2400" b="1" dirty="0" smtClean="0"/>
                        <a:t>Ours 3D</a:t>
                      </a:r>
                      <a:r>
                        <a:rPr lang="en-US" sz="2400" b="1" baseline="0" dirty="0" smtClean="0"/>
                        <a:t> </a:t>
                      </a:r>
                      <a:r>
                        <a:rPr lang="en-US" sz="2400" b="1" baseline="0" dirty="0" err="1" smtClean="0"/>
                        <a:t>Aspectlets</a:t>
                      </a:r>
                      <a:endParaRPr lang="en-US" sz="2400" b="1" dirty="0"/>
                    </a:p>
                  </a:txBody>
                  <a:tcPr/>
                </a:tc>
                <a:tc>
                  <a:txBody>
                    <a:bodyPr/>
                    <a:lstStyle/>
                    <a:p>
                      <a:pPr algn="ctr"/>
                      <a:r>
                        <a:rPr lang="en-US" sz="2400" b="1" dirty="0" smtClean="0"/>
                        <a:t>80.2</a:t>
                      </a:r>
                      <a:endParaRPr lang="en-US" sz="2400" b="1" dirty="0"/>
                    </a:p>
                  </a:txBody>
                  <a:tcPr/>
                </a:tc>
                <a:tc>
                  <a:txBody>
                    <a:bodyPr/>
                    <a:lstStyle/>
                    <a:p>
                      <a:pPr algn="ctr"/>
                      <a:r>
                        <a:rPr lang="en-US" sz="2400" b="1" dirty="0" smtClean="0"/>
                        <a:t>63.3</a:t>
                      </a:r>
                      <a:endParaRPr lang="en-US" sz="2400" b="1" dirty="0"/>
                    </a:p>
                  </a:txBody>
                  <a:tcPr/>
                </a:tc>
                <a:tc>
                  <a:txBody>
                    <a:bodyPr/>
                    <a:lstStyle/>
                    <a:p>
                      <a:pPr algn="ctr"/>
                      <a:r>
                        <a:rPr lang="en-US" sz="2400" b="1" dirty="0" smtClean="0"/>
                        <a:t>52.9</a:t>
                      </a:r>
                      <a:endParaRPr lang="en-US" sz="2400" b="1" dirty="0"/>
                    </a:p>
                  </a:txBody>
                  <a:tcPr/>
                </a:tc>
                <a:tc>
                  <a:txBody>
                    <a:bodyPr/>
                    <a:lstStyle/>
                    <a:p>
                      <a:pPr algn="ctr"/>
                      <a:r>
                        <a:rPr lang="en-US" sz="2400" b="1" dirty="0" smtClean="0"/>
                        <a:t>45.9</a:t>
                      </a:r>
                      <a:endParaRPr lang="en-US" sz="2400" b="1" dirty="0"/>
                    </a:p>
                  </a:txBody>
                  <a:tcPr/>
                </a:tc>
                <a:tc>
                  <a:txBody>
                    <a:bodyPr/>
                    <a:lstStyle/>
                    <a:p>
                      <a:pPr algn="ctr"/>
                      <a:r>
                        <a:rPr lang="en-US" sz="2400" b="1" dirty="0" smtClean="0"/>
                        <a:t>34.5</a:t>
                      </a:r>
                      <a:endParaRPr lang="en-US" sz="2400" b="1" dirty="0"/>
                    </a:p>
                  </a:txBody>
                  <a:tcPr/>
                </a:tc>
                <a:tc>
                  <a:txBody>
                    <a:bodyPr/>
                    <a:lstStyle/>
                    <a:p>
                      <a:pPr algn="ctr"/>
                      <a:r>
                        <a:rPr lang="en-US" sz="2400" b="1" dirty="0" smtClean="0"/>
                        <a:t>28.0</a:t>
                      </a:r>
                      <a:endParaRPr lang="en-US" sz="2400" b="1" dirty="0"/>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1207170" y="5615582"/>
            <a:ext cx="10146630" cy="923330"/>
          </a:xfrm>
          <a:prstGeom prst="rect">
            <a:avLst/>
          </a:prstGeom>
          <a:noFill/>
        </p:spPr>
        <p:txBody>
          <a:bodyPr wrap="square" rtlCol="0">
            <a:spAutoFit/>
          </a:bodyPr>
          <a:lstStyle/>
          <a:p>
            <a:r>
              <a:rPr lang="en-US" dirty="0" smtClean="0"/>
              <a:t>[1] Y. Xiang and S. </a:t>
            </a:r>
            <a:r>
              <a:rPr lang="en-US" dirty="0" err="1" smtClean="0"/>
              <a:t>Savarese</a:t>
            </a:r>
            <a:r>
              <a:rPr lang="en-US" dirty="0" smtClean="0"/>
              <a:t>. Estimating the aspect layout of object categories.  In CVPR, 2012.</a:t>
            </a:r>
          </a:p>
          <a:p>
            <a:r>
              <a:rPr lang="en-US" dirty="0" smtClean="0"/>
              <a:t>[2] </a:t>
            </a:r>
            <a:r>
              <a:rPr lang="en-US" dirty="0"/>
              <a:t>P. F. </a:t>
            </a:r>
            <a:r>
              <a:rPr lang="en-US" dirty="0" err="1"/>
              <a:t>Felzenszwalb</a:t>
            </a:r>
            <a:r>
              <a:rPr lang="en-US" dirty="0"/>
              <a:t>, R. B. </a:t>
            </a:r>
            <a:r>
              <a:rPr lang="en-US" dirty="0" err="1"/>
              <a:t>Girshick</a:t>
            </a:r>
            <a:r>
              <a:rPr lang="en-US" dirty="0"/>
              <a:t>, D. </a:t>
            </a:r>
            <a:r>
              <a:rPr lang="en-US" dirty="0" err="1"/>
              <a:t>McAllester</a:t>
            </a:r>
            <a:r>
              <a:rPr lang="en-US" dirty="0"/>
              <a:t>, and D. </a:t>
            </a:r>
            <a:r>
              <a:rPr lang="en-US" dirty="0" err="1" smtClean="0"/>
              <a:t>Ramanan</a:t>
            </a:r>
            <a:r>
              <a:rPr lang="en-US" dirty="0" smtClean="0"/>
              <a:t>. Object detection </a:t>
            </a:r>
            <a:r>
              <a:rPr lang="en-US" dirty="0"/>
              <a:t>with discriminatively trained part-based </a:t>
            </a:r>
            <a:r>
              <a:rPr lang="en-US" dirty="0" smtClean="0"/>
              <a:t>models. TPAMI</a:t>
            </a:r>
            <a:r>
              <a:rPr lang="en-US" dirty="0"/>
              <a:t>, 2010.</a:t>
            </a:r>
          </a:p>
        </p:txBody>
      </p:sp>
      <p:sp>
        <p:nvSpPr>
          <p:cNvPr id="8" name="Rectangle 7"/>
          <p:cNvSpPr/>
          <p:nvPr/>
        </p:nvSpPr>
        <p:spPr>
          <a:xfrm>
            <a:off x="1207170" y="4131199"/>
            <a:ext cx="10146630" cy="425213"/>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14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Detection Experiments</a:t>
            </a:r>
          </a:p>
        </p:txBody>
      </p:sp>
      <p:sp>
        <p:nvSpPr>
          <p:cNvPr id="4" name="Slide Number Placeholder 3"/>
          <p:cNvSpPr>
            <a:spLocks noGrp="1"/>
          </p:cNvSpPr>
          <p:nvPr>
            <p:ph type="sldNum" sz="quarter" idx="12"/>
          </p:nvPr>
        </p:nvSpPr>
        <p:spPr/>
        <p:txBody>
          <a:bodyPr/>
          <a:lstStyle/>
          <a:p>
            <a:fld id="{372B852B-FCF0-48F3-89AD-35EE9A2AAEEC}" type="slidenum">
              <a:rPr lang="en-US" smtClean="0"/>
              <a:t>43</a:t>
            </a:fld>
            <a:endParaRPr lang="en-US"/>
          </a:p>
        </p:txBody>
      </p:sp>
      <p:pic>
        <p:nvPicPr>
          <p:cNvPr id="5" name="图片 5" descr="examples_car.jpg"/>
          <p:cNvPicPr>
            <a:picLocks noChangeAspect="1"/>
          </p:cNvPicPr>
          <p:nvPr/>
        </p:nvPicPr>
        <p:blipFill>
          <a:blip r:embed="rId2" cstate="print"/>
          <a:srcRect t="19422" r="62360" b="14444"/>
          <a:stretch>
            <a:fillRect/>
          </a:stretch>
        </p:blipFill>
        <p:spPr>
          <a:xfrm>
            <a:off x="0" y="1442456"/>
            <a:ext cx="2200371" cy="4400741"/>
          </a:xfrm>
          <a:prstGeom prst="rect">
            <a:avLst/>
          </a:prstGeom>
        </p:spPr>
      </p:pic>
      <p:pic>
        <p:nvPicPr>
          <p:cNvPr id="6" name="图片 6" descr="examples_car.jpg"/>
          <p:cNvPicPr>
            <a:picLocks noChangeAspect="1"/>
          </p:cNvPicPr>
          <p:nvPr/>
        </p:nvPicPr>
        <p:blipFill>
          <a:blip r:embed="rId2" cstate="print"/>
          <a:srcRect l="38630" t="19422" r="26702" b="14444"/>
          <a:stretch>
            <a:fillRect/>
          </a:stretch>
        </p:blipFill>
        <p:spPr>
          <a:xfrm>
            <a:off x="2200371" y="1356672"/>
            <a:ext cx="2105668" cy="4572309"/>
          </a:xfrm>
          <a:prstGeom prst="rect">
            <a:avLst/>
          </a:prstGeom>
        </p:spPr>
      </p:pic>
      <p:pic>
        <p:nvPicPr>
          <p:cNvPr id="7" name="图片 7" descr="examples_car.jpg"/>
          <p:cNvPicPr>
            <a:picLocks noChangeAspect="1"/>
          </p:cNvPicPr>
          <p:nvPr/>
        </p:nvPicPr>
        <p:blipFill>
          <a:blip r:embed="rId2" cstate="print"/>
          <a:srcRect l="73298" t="22033" r="1939" b="14444"/>
          <a:stretch>
            <a:fillRect/>
          </a:stretch>
        </p:blipFill>
        <p:spPr>
          <a:xfrm>
            <a:off x="4360869" y="1359429"/>
            <a:ext cx="1563971" cy="4566794"/>
          </a:xfrm>
          <a:prstGeom prst="rect">
            <a:avLst/>
          </a:prstGeom>
        </p:spPr>
      </p:pic>
      <p:pic>
        <p:nvPicPr>
          <p:cNvPr id="8" name="图片 4" descr="examples_indoor.jpg"/>
          <p:cNvPicPr>
            <a:picLocks noChangeAspect="1"/>
          </p:cNvPicPr>
          <p:nvPr/>
        </p:nvPicPr>
        <p:blipFill>
          <a:blip r:embed="rId3" cstate="print"/>
          <a:srcRect l="5633" t="5658" r="62045" b="2222"/>
          <a:stretch>
            <a:fillRect/>
          </a:stretch>
        </p:blipFill>
        <p:spPr>
          <a:xfrm>
            <a:off x="6457339" y="1572041"/>
            <a:ext cx="1856033" cy="4141571"/>
          </a:xfrm>
          <a:prstGeom prst="rect">
            <a:avLst/>
          </a:prstGeom>
        </p:spPr>
      </p:pic>
      <p:pic>
        <p:nvPicPr>
          <p:cNvPr id="9" name="图片 7" descr="examples_indoor.jpg"/>
          <p:cNvPicPr>
            <a:picLocks noChangeAspect="1"/>
          </p:cNvPicPr>
          <p:nvPr/>
        </p:nvPicPr>
        <p:blipFill>
          <a:blip r:embed="rId3" cstate="print"/>
          <a:srcRect l="37955" t="4444" r="25920" b="2222"/>
          <a:stretch>
            <a:fillRect/>
          </a:stretch>
        </p:blipFill>
        <p:spPr>
          <a:xfrm>
            <a:off x="8325793" y="1400942"/>
            <a:ext cx="2216571" cy="4483768"/>
          </a:xfrm>
          <a:prstGeom prst="rect">
            <a:avLst/>
          </a:prstGeom>
        </p:spPr>
      </p:pic>
      <p:pic>
        <p:nvPicPr>
          <p:cNvPr id="10" name="图片 8" descr="examples_indoor.jpg"/>
          <p:cNvPicPr>
            <a:picLocks noChangeAspect="1"/>
          </p:cNvPicPr>
          <p:nvPr/>
        </p:nvPicPr>
        <p:blipFill>
          <a:blip r:embed="rId3" cstate="print"/>
          <a:srcRect l="74081" t="5658" r="2153" b="2222"/>
          <a:stretch>
            <a:fillRect/>
          </a:stretch>
        </p:blipFill>
        <p:spPr>
          <a:xfrm>
            <a:off x="10598573" y="1350963"/>
            <a:ext cx="1510429" cy="4583726"/>
          </a:xfrm>
          <a:prstGeom prst="rect">
            <a:avLst/>
          </a:prstGeom>
        </p:spPr>
      </p:pic>
      <p:sp>
        <p:nvSpPr>
          <p:cNvPr id="11" name="TextBox 10"/>
          <p:cNvSpPr txBox="1"/>
          <p:nvPr/>
        </p:nvSpPr>
        <p:spPr>
          <a:xfrm>
            <a:off x="2414353" y="6038821"/>
            <a:ext cx="1677703" cy="369332"/>
          </a:xfrm>
          <a:prstGeom prst="rect">
            <a:avLst/>
          </a:prstGeom>
          <a:noFill/>
        </p:spPr>
        <p:txBody>
          <a:bodyPr wrap="none" rtlCol="0">
            <a:spAutoFit/>
          </a:bodyPr>
          <a:lstStyle/>
          <a:p>
            <a:r>
              <a:rPr lang="en-US" dirty="0" smtClean="0"/>
              <a:t>Outdoor Scenes</a:t>
            </a:r>
            <a:endParaRPr lang="en-US" dirty="0"/>
          </a:p>
        </p:txBody>
      </p:sp>
      <p:sp>
        <p:nvSpPr>
          <p:cNvPr id="12" name="TextBox 11"/>
          <p:cNvSpPr txBox="1"/>
          <p:nvPr/>
        </p:nvSpPr>
        <p:spPr>
          <a:xfrm>
            <a:off x="8803106" y="5960854"/>
            <a:ext cx="1508746" cy="369332"/>
          </a:xfrm>
          <a:prstGeom prst="rect">
            <a:avLst/>
          </a:prstGeom>
          <a:noFill/>
        </p:spPr>
        <p:txBody>
          <a:bodyPr wrap="none" rtlCol="0">
            <a:spAutoFit/>
          </a:bodyPr>
          <a:lstStyle/>
          <a:p>
            <a:r>
              <a:rPr lang="en-US" dirty="0" smtClean="0"/>
              <a:t>Indoor Scenes</a:t>
            </a:r>
            <a:endParaRPr lang="en-US" dirty="0"/>
          </a:p>
        </p:txBody>
      </p:sp>
    </p:spTree>
    <p:extLst>
      <p:ext uri="{BB962C8B-B14F-4D97-AF65-F5344CB8AC3E}">
        <p14:creationId xmlns:p14="http://schemas.microsoft.com/office/powerpoint/2010/main" val="88817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8200" y="1331494"/>
            <a:ext cx="9031014" cy="5197643"/>
          </a:xfrm>
        </p:spPr>
        <p:txBody>
          <a:bodyPr>
            <a:normAutofit/>
          </a:bodyPr>
          <a:lstStyle/>
          <a:p>
            <a:r>
              <a:rPr lang="en-US" sz="3600" dirty="0" smtClean="0">
                <a:solidFill>
                  <a:schemeClr val="bg1">
                    <a:lumMod val="75000"/>
                  </a:schemeClr>
                </a:solidFill>
              </a:rPr>
              <a:t>3D Aspect Part Representation</a:t>
            </a:r>
          </a:p>
          <a:p>
            <a:endParaRPr lang="en-US" sz="3600" dirty="0">
              <a:solidFill>
                <a:schemeClr val="bg1">
                  <a:lumMod val="75000"/>
                </a:schemeClr>
              </a:solidFill>
            </a:endParaRPr>
          </a:p>
          <a:p>
            <a:r>
              <a:rPr lang="en-US" sz="3600" dirty="0" smtClean="0">
                <a:solidFill>
                  <a:schemeClr val="bg1">
                    <a:lumMod val="75000"/>
                  </a:schemeClr>
                </a:solidFill>
              </a:rPr>
              <a:t>3D </a:t>
            </a:r>
            <a:r>
              <a:rPr lang="en-US" sz="3600" dirty="0" err="1" smtClean="0">
                <a:solidFill>
                  <a:schemeClr val="bg1">
                    <a:lumMod val="75000"/>
                  </a:schemeClr>
                </a:solidFill>
              </a:rPr>
              <a:t>Aspectlet</a:t>
            </a:r>
            <a:r>
              <a:rPr lang="en-US" sz="3600" dirty="0" smtClean="0">
                <a:solidFill>
                  <a:schemeClr val="bg1">
                    <a:lumMod val="75000"/>
                  </a:schemeClr>
                </a:solidFill>
              </a:rPr>
              <a:t> Representation</a:t>
            </a:r>
          </a:p>
          <a:p>
            <a:endParaRPr lang="en-US" sz="3600" dirty="0"/>
          </a:p>
          <a:p>
            <a:r>
              <a:rPr lang="en-US" sz="3600" dirty="0" smtClean="0"/>
              <a:t>3D Voxel Pattern Representation</a:t>
            </a:r>
          </a:p>
          <a:p>
            <a:pPr marL="0" indent="0">
              <a:buNone/>
            </a:pPr>
            <a:endParaRPr lang="en-US" sz="3600" dirty="0" smtClean="0"/>
          </a:p>
          <a:p>
            <a:r>
              <a:rPr lang="en-US" sz="3600" dirty="0" smtClean="0">
                <a:solidFill>
                  <a:schemeClr val="bg1">
                    <a:lumMod val="75000"/>
                  </a:schemeClr>
                </a:solidFill>
              </a:rPr>
              <a:t>Conclusion and Future Work</a:t>
            </a:r>
            <a:endParaRPr lang="en-US" sz="3600"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372B852B-FCF0-48F3-89AD-35EE9A2AAEEC}" type="slidenum">
              <a:rPr lang="en-US" smtClean="0"/>
              <a:t>44</a:t>
            </a:fld>
            <a:endParaRPr lang="en-US"/>
          </a:p>
        </p:txBody>
      </p:sp>
    </p:spTree>
    <p:extLst>
      <p:ext uri="{BB962C8B-B14F-4D97-AF65-F5344CB8AC3E}">
        <p14:creationId xmlns:p14="http://schemas.microsoft.com/office/powerpoint/2010/main" val="29088897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372B852B-FCF0-48F3-89AD-35EE9A2AAEEC}" type="slidenum">
              <a:rPr lang="en-US" smtClean="0"/>
              <a:t>45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657" y="826030"/>
            <a:ext cx="3088125" cy="205051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9662" y="3175059"/>
            <a:ext cx="2266113" cy="3021483"/>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37470"/>
          <a:stretch/>
        </p:blipFill>
        <p:spPr>
          <a:xfrm>
            <a:off x="476847" y="4023254"/>
            <a:ext cx="1435390" cy="1990725"/>
          </a:xfrm>
          <a:prstGeom prst="rect">
            <a:avLst/>
          </a:prstGeom>
        </p:spPr>
      </p:pic>
      <p:grpSp>
        <p:nvGrpSpPr>
          <p:cNvPr id="3" name="Group 2"/>
          <p:cNvGrpSpPr/>
          <p:nvPr/>
        </p:nvGrpSpPr>
        <p:grpSpPr>
          <a:xfrm>
            <a:off x="1120638" y="2707751"/>
            <a:ext cx="3337924" cy="1676201"/>
            <a:chOff x="932141" y="3232684"/>
            <a:chExt cx="3337924" cy="1676201"/>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2141" y="3232684"/>
              <a:ext cx="3239521" cy="1676201"/>
            </a:xfrm>
            <a:prstGeom prst="rect">
              <a:avLst/>
            </a:prstGeom>
          </p:spPr>
        </p:pic>
        <p:sp>
          <p:nvSpPr>
            <p:cNvPr id="11" name="TextBox 10"/>
            <p:cNvSpPr txBox="1"/>
            <p:nvPr/>
          </p:nvSpPr>
          <p:spPr>
            <a:xfrm>
              <a:off x="1006045" y="3238002"/>
              <a:ext cx="3264020" cy="1200329"/>
            </a:xfrm>
            <a:prstGeom prst="rect">
              <a:avLst/>
            </a:prstGeom>
            <a:noFill/>
          </p:spPr>
          <p:txBody>
            <a:bodyPr wrap="square" rtlCol="0">
              <a:spAutoFit/>
            </a:bodyPr>
            <a:lstStyle/>
            <a:p>
              <a:r>
                <a:rPr lang="en-US" sz="2400" dirty="0" smtClean="0"/>
                <a:t>What are the 3D aspect parts for </a:t>
              </a:r>
              <a:r>
                <a:rPr lang="en-US" sz="2400" dirty="0" err="1" smtClean="0"/>
                <a:t>aeroplane</a:t>
              </a:r>
              <a:r>
                <a:rPr lang="en-US" sz="2400" dirty="0" smtClean="0"/>
                <a:t> and bottle? </a:t>
              </a:r>
              <a:endParaRPr lang="en-US" sz="2400" dirty="0"/>
            </a:p>
          </p:txBody>
        </p:sp>
      </p:grpSp>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19270" t="20397" r="24626" b="26224"/>
          <a:stretch/>
        </p:blipFill>
        <p:spPr>
          <a:xfrm>
            <a:off x="8161421" y="712297"/>
            <a:ext cx="3192379" cy="2277980"/>
          </a:xfrm>
          <a:prstGeom prst="rect">
            <a:avLst/>
          </a:prstGeom>
        </p:spPr>
      </p:pic>
      <p:pic>
        <p:nvPicPr>
          <p:cNvPr id="13" name="Picture 12"/>
          <p:cNvPicPr>
            <a:picLocks noChangeAspect="1"/>
          </p:cNvPicPr>
          <p:nvPr/>
        </p:nvPicPr>
        <p:blipFill rotWithShape="1">
          <a:blip r:embed="rId8">
            <a:extLst>
              <a:ext uri="{28A0092B-C50C-407E-A947-70E740481C1C}">
                <a14:useLocalDpi xmlns:a14="http://schemas.microsoft.com/office/drawing/2010/main" val="0"/>
              </a:ext>
            </a:extLst>
          </a:blip>
          <a:srcRect l="40414" t="8368" r="35622" b="10812"/>
          <a:stretch/>
        </p:blipFill>
        <p:spPr>
          <a:xfrm>
            <a:off x="9221802" y="3313233"/>
            <a:ext cx="1071619" cy="2710564"/>
          </a:xfrm>
          <a:prstGeom prst="rect">
            <a:avLst/>
          </a:prstGeom>
        </p:spPr>
      </p:pic>
    </p:spTree>
    <p:extLst>
      <p:ext uri="{BB962C8B-B14F-4D97-AF65-F5344CB8AC3E}">
        <p14:creationId xmlns:p14="http://schemas.microsoft.com/office/powerpoint/2010/main" val="224121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68861" t="38961" r="8549" b="42616"/>
          <a:stretch/>
        </p:blipFill>
        <p:spPr>
          <a:xfrm>
            <a:off x="738003" y="5264684"/>
            <a:ext cx="1852925" cy="1133341"/>
          </a:xfrm>
          <a:prstGeom prst="rect">
            <a:avLst/>
          </a:prstGeom>
        </p:spPr>
      </p:pic>
      <p:grpSp>
        <p:nvGrpSpPr>
          <p:cNvPr id="19" name="Group 18"/>
          <p:cNvGrpSpPr/>
          <p:nvPr/>
        </p:nvGrpSpPr>
        <p:grpSpPr>
          <a:xfrm>
            <a:off x="0" y="1428587"/>
            <a:ext cx="12192000" cy="3716280"/>
            <a:chOff x="0" y="1605049"/>
            <a:chExt cx="12192000" cy="3716280"/>
          </a:xfrm>
        </p:grpSpPr>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5368" t="6317" r="5507" b="10593"/>
            <a:stretch/>
          </p:blipFill>
          <p:spPr>
            <a:xfrm>
              <a:off x="0" y="1605049"/>
              <a:ext cx="12192000" cy="3716280"/>
            </a:xfrm>
            <a:prstGeom prst="rect">
              <a:avLst/>
            </a:prstGeom>
          </p:spPr>
        </p:pic>
        <p:sp>
          <p:nvSpPr>
            <p:cNvPr id="22" name="Freeform 21"/>
            <p:cNvSpPr/>
            <p:nvPr/>
          </p:nvSpPr>
          <p:spPr>
            <a:xfrm>
              <a:off x="81887" y="3562066"/>
              <a:ext cx="3370997" cy="1719618"/>
            </a:xfrm>
            <a:custGeom>
              <a:avLst/>
              <a:gdLst>
                <a:gd name="connsiteX0" fmla="*/ 13647 w 3370997"/>
                <a:gd name="connsiteY0" fmla="*/ 327546 h 1719618"/>
                <a:gd name="connsiteX1" fmla="*/ 450376 w 3370997"/>
                <a:gd name="connsiteY1" fmla="*/ 136477 h 1719618"/>
                <a:gd name="connsiteX2" fmla="*/ 1050877 w 3370997"/>
                <a:gd name="connsiteY2" fmla="*/ 54591 h 1719618"/>
                <a:gd name="connsiteX3" fmla="*/ 2169994 w 3370997"/>
                <a:gd name="connsiteY3" fmla="*/ 0 h 1719618"/>
                <a:gd name="connsiteX4" fmla="*/ 2866029 w 3370997"/>
                <a:gd name="connsiteY4" fmla="*/ 54591 h 1719618"/>
                <a:gd name="connsiteX5" fmla="*/ 3002507 w 3370997"/>
                <a:gd name="connsiteY5" fmla="*/ 163773 h 1719618"/>
                <a:gd name="connsiteX6" fmla="*/ 3084394 w 3370997"/>
                <a:gd name="connsiteY6" fmla="*/ 368489 h 1719618"/>
                <a:gd name="connsiteX7" fmla="*/ 3316406 w 3370997"/>
                <a:gd name="connsiteY7" fmla="*/ 477671 h 1719618"/>
                <a:gd name="connsiteX8" fmla="*/ 3302758 w 3370997"/>
                <a:gd name="connsiteY8" fmla="*/ 586853 h 1719618"/>
                <a:gd name="connsiteX9" fmla="*/ 3370997 w 3370997"/>
                <a:gd name="connsiteY9" fmla="*/ 764274 h 1719618"/>
                <a:gd name="connsiteX10" fmla="*/ 3302758 w 3370997"/>
                <a:gd name="connsiteY10" fmla="*/ 1064525 h 1719618"/>
                <a:gd name="connsiteX11" fmla="*/ 3302758 w 3370997"/>
                <a:gd name="connsiteY11" fmla="*/ 1310185 h 1719618"/>
                <a:gd name="connsiteX12" fmla="*/ 3275462 w 3370997"/>
                <a:gd name="connsiteY12" fmla="*/ 1419367 h 1719618"/>
                <a:gd name="connsiteX13" fmla="*/ 3125337 w 3370997"/>
                <a:gd name="connsiteY13" fmla="*/ 1473958 h 1719618"/>
                <a:gd name="connsiteX14" fmla="*/ 3029803 w 3370997"/>
                <a:gd name="connsiteY14" fmla="*/ 1364776 h 1719618"/>
                <a:gd name="connsiteX15" fmla="*/ 3002507 w 3370997"/>
                <a:gd name="connsiteY15" fmla="*/ 1310185 h 1719618"/>
                <a:gd name="connsiteX16" fmla="*/ 2292823 w 3370997"/>
                <a:gd name="connsiteY16" fmla="*/ 1719618 h 1719618"/>
                <a:gd name="connsiteX17" fmla="*/ 0 w 3370997"/>
                <a:gd name="connsiteY17" fmla="*/ 1719618 h 1719618"/>
                <a:gd name="connsiteX18" fmla="*/ 13647 w 3370997"/>
                <a:gd name="connsiteY18" fmla="*/ 327546 h 171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70997" h="1719618">
                  <a:moveTo>
                    <a:pt x="13647" y="327546"/>
                  </a:moveTo>
                  <a:lnTo>
                    <a:pt x="450376" y="136477"/>
                  </a:lnTo>
                  <a:lnTo>
                    <a:pt x="1050877" y="54591"/>
                  </a:lnTo>
                  <a:lnTo>
                    <a:pt x="2169994" y="0"/>
                  </a:lnTo>
                  <a:lnTo>
                    <a:pt x="2866029" y="54591"/>
                  </a:lnTo>
                  <a:lnTo>
                    <a:pt x="3002507" y="163773"/>
                  </a:lnTo>
                  <a:lnTo>
                    <a:pt x="3084394" y="368489"/>
                  </a:lnTo>
                  <a:lnTo>
                    <a:pt x="3316406" y="477671"/>
                  </a:lnTo>
                  <a:lnTo>
                    <a:pt x="3302758" y="586853"/>
                  </a:lnTo>
                  <a:lnTo>
                    <a:pt x="3370997" y="764274"/>
                  </a:lnTo>
                  <a:lnTo>
                    <a:pt x="3302758" y="1064525"/>
                  </a:lnTo>
                  <a:lnTo>
                    <a:pt x="3302758" y="1310185"/>
                  </a:lnTo>
                  <a:lnTo>
                    <a:pt x="3275462" y="1419367"/>
                  </a:lnTo>
                  <a:lnTo>
                    <a:pt x="3125337" y="1473958"/>
                  </a:lnTo>
                  <a:lnTo>
                    <a:pt x="3029803" y="1364776"/>
                  </a:lnTo>
                  <a:lnTo>
                    <a:pt x="3002507" y="1310185"/>
                  </a:lnTo>
                  <a:lnTo>
                    <a:pt x="2292823" y="1719618"/>
                  </a:lnTo>
                  <a:lnTo>
                    <a:pt x="0" y="1719618"/>
                  </a:lnTo>
                  <a:lnTo>
                    <a:pt x="13647" y="327546"/>
                  </a:lnTo>
                  <a:close/>
                </a:path>
              </a:pathLst>
            </a:custGeom>
            <a:noFill/>
            <a:ln w="57150">
              <a:solidFill>
                <a:srgbClr val="39C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2729553" y="3562066"/>
              <a:ext cx="1651378" cy="1132764"/>
            </a:xfrm>
            <a:custGeom>
              <a:avLst/>
              <a:gdLst>
                <a:gd name="connsiteX0" fmla="*/ 13647 w 1337480"/>
                <a:gd name="connsiteY0" fmla="*/ 409433 h 928048"/>
                <a:gd name="connsiteX1" fmla="*/ 68238 w 1337480"/>
                <a:gd name="connsiteY1" fmla="*/ 368490 h 928048"/>
                <a:gd name="connsiteX2" fmla="*/ 177421 w 1337480"/>
                <a:gd name="connsiteY2" fmla="*/ 313899 h 928048"/>
                <a:gd name="connsiteX3" fmla="*/ 245659 w 1337480"/>
                <a:gd name="connsiteY3" fmla="*/ 259308 h 928048"/>
                <a:gd name="connsiteX4" fmla="*/ 300250 w 1337480"/>
                <a:gd name="connsiteY4" fmla="*/ 177421 h 928048"/>
                <a:gd name="connsiteX5" fmla="*/ 395785 w 1337480"/>
                <a:gd name="connsiteY5" fmla="*/ 81887 h 928048"/>
                <a:gd name="connsiteX6" fmla="*/ 532262 w 1337480"/>
                <a:gd name="connsiteY6" fmla="*/ 13648 h 928048"/>
                <a:gd name="connsiteX7" fmla="*/ 682388 w 1337480"/>
                <a:gd name="connsiteY7" fmla="*/ 0 h 928048"/>
                <a:gd name="connsiteX8" fmla="*/ 846161 w 1337480"/>
                <a:gd name="connsiteY8" fmla="*/ 0 h 928048"/>
                <a:gd name="connsiteX9" fmla="*/ 1009934 w 1337480"/>
                <a:gd name="connsiteY9" fmla="*/ 0 h 928048"/>
                <a:gd name="connsiteX10" fmla="*/ 1146412 w 1337480"/>
                <a:gd name="connsiteY10" fmla="*/ 27296 h 928048"/>
                <a:gd name="connsiteX11" fmla="*/ 1255594 w 1337480"/>
                <a:gd name="connsiteY11" fmla="*/ 136478 h 928048"/>
                <a:gd name="connsiteX12" fmla="*/ 1337480 w 1337480"/>
                <a:gd name="connsiteY12" fmla="*/ 218364 h 928048"/>
                <a:gd name="connsiteX13" fmla="*/ 1323832 w 1337480"/>
                <a:gd name="connsiteY13" fmla="*/ 368490 h 928048"/>
                <a:gd name="connsiteX14" fmla="*/ 1310185 w 1337480"/>
                <a:gd name="connsiteY14" fmla="*/ 464024 h 928048"/>
                <a:gd name="connsiteX15" fmla="*/ 1310185 w 1337480"/>
                <a:gd name="connsiteY15" fmla="*/ 586854 h 928048"/>
                <a:gd name="connsiteX16" fmla="*/ 1337480 w 1337480"/>
                <a:gd name="connsiteY16" fmla="*/ 682388 h 928048"/>
                <a:gd name="connsiteX17" fmla="*/ 1255594 w 1337480"/>
                <a:gd name="connsiteY17" fmla="*/ 764275 h 928048"/>
                <a:gd name="connsiteX18" fmla="*/ 1160059 w 1337480"/>
                <a:gd name="connsiteY18" fmla="*/ 750627 h 928048"/>
                <a:gd name="connsiteX19" fmla="*/ 1119116 w 1337480"/>
                <a:gd name="connsiteY19" fmla="*/ 696036 h 928048"/>
                <a:gd name="connsiteX20" fmla="*/ 1023582 w 1337480"/>
                <a:gd name="connsiteY20" fmla="*/ 736979 h 928048"/>
                <a:gd name="connsiteX21" fmla="*/ 996286 w 1337480"/>
                <a:gd name="connsiteY21" fmla="*/ 859809 h 928048"/>
                <a:gd name="connsiteX22" fmla="*/ 887104 w 1337480"/>
                <a:gd name="connsiteY22" fmla="*/ 914400 h 928048"/>
                <a:gd name="connsiteX23" fmla="*/ 818865 w 1337480"/>
                <a:gd name="connsiteY23" fmla="*/ 887105 h 928048"/>
                <a:gd name="connsiteX24" fmla="*/ 805218 w 1337480"/>
                <a:gd name="connsiteY24" fmla="*/ 805218 h 928048"/>
                <a:gd name="connsiteX25" fmla="*/ 259307 w 1337480"/>
                <a:gd name="connsiteY25" fmla="*/ 805218 h 928048"/>
                <a:gd name="connsiteX26" fmla="*/ 191068 w 1337480"/>
                <a:gd name="connsiteY26" fmla="*/ 928048 h 928048"/>
                <a:gd name="connsiteX27" fmla="*/ 27295 w 1337480"/>
                <a:gd name="connsiteY27" fmla="*/ 914400 h 928048"/>
                <a:gd name="connsiteX28" fmla="*/ 0 w 1337480"/>
                <a:gd name="connsiteY28" fmla="*/ 736979 h 928048"/>
                <a:gd name="connsiteX29" fmla="*/ 0 w 1337480"/>
                <a:gd name="connsiteY29" fmla="*/ 545911 h 928048"/>
                <a:gd name="connsiteX30" fmla="*/ 13647 w 1337480"/>
                <a:gd name="connsiteY30" fmla="*/ 409433 h 92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480" h="928048">
                  <a:moveTo>
                    <a:pt x="13647" y="409433"/>
                  </a:moveTo>
                  <a:lnTo>
                    <a:pt x="68238" y="368490"/>
                  </a:lnTo>
                  <a:lnTo>
                    <a:pt x="177421" y="313899"/>
                  </a:lnTo>
                  <a:lnTo>
                    <a:pt x="245659" y="259308"/>
                  </a:lnTo>
                  <a:lnTo>
                    <a:pt x="300250" y="177421"/>
                  </a:lnTo>
                  <a:lnTo>
                    <a:pt x="395785" y="81887"/>
                  </a:lnTo>
                  <a:lnTo>
                    <a:pt x="532262" y="13648"/>
                  </a:lnTo>
                  <a:lnTo>
                    <a:pt x="682388" y="0"/>
                  </a:lnTo>
                  <a:lnTo>
                    <a:pt x="846161" y="0"/>
                  </a:lnTo>
                  <a:lnTo>
                    <a:pt x="1009934" y="0"/>
                  </a:lnTo>
                  <a:lnTo>
                    <a:pt x="1146412" y="27296"/>
                  </a:lnTo>
                  <a:lnTo>
                    <a:pt x="1255594" y="136478"/>
                  </a:lnTo>
                  <a:lnTo>
                    <a:pt x="1337480" y="218364"/>
                  </a:lnTo>
                  <a:lnTo>
                    <a:pt x="1323832" y="368490"/>
                  </a:lnTo>
                  <a:lnTo>
                    <a:pt x="1310185" y="464024"/>
                  </a:lnTo>
                  <a:lnTo>
                    <a:pt x="1310185" y="586854"/>
                  </a:lnTo>
                  <a:lnTo>
                    <a:pt x="1337480" y="682388"/>
                  </a:lnTo>
                  <a:lnTo>
                    <a:pt x="1255594" y="764275"/>
                  </a:lnTo>
                  <a:lnTo>
                    <a:pt x="1160059" y="750627"/>
                  </a:lnTo>
                  <a:lnTo>
                    <a:pt x="1119116" y="696036"/>
                  </a:lnTo>
                  <a:lnTo>
                    <a:pt x="1023582" y="736979"/>
                  </a:lnTo>
                  <a:lnTo>
                    <a:pt x="996286" y="859809"/>
                  </a:lnTo>
                  <a:lnTo>
                    <a:pt x="887104" y="914400"/>
                  </a:lnTo>
                  <a:lnTo>
                    <a:pt x="818865" y="887105"/>
                  </a:lnTo>
                  <a:lnTo>
                    <a:pt x="805218" y="805218"/>
                  </a:lnTo>
                  <a:lnTo>
                    <a:pt x="259307" y="805218"/>
                  </a:lnTo>
                  <a:lnTo>
                    <a:pt x="191068" y="928048"/>
                  </a:lnTo>
                  <a:lnTo>
                    <a:pt x="27295" y="914400"/>
                  </a:lnTo>
                  <a:lnTo>
                    <a:pt x="0" y="736979"/>
                  </a:lnTo>
                  <a:lnTo>
                    <a:pt x="0" y="545911"/>
                  </a:lnTo>
                  <a:lnTo>
                    <a:pt x="13647" y="409433"/>
                  </a:lnTo>
                  <a:close/>
                </a:path>
              </a:pathLst>
            </a:custGeom>
            <a:noFill/>
            <a:ln w="57150">
              <a:solidFill>
                <a:srgbClr val="39C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3889612" y="3562065"/>
              <a:ext cx="1037230" cy="682389"/>
            </a:xfrm>
            <a:custGeom>
              <a:avLst/>
              <a:gdLst>
                <a:gd name="connsiteX0" fmla="*/ 13647 w 1337480"/>
                <a:gd name="connsiteY0" fmla="*/ 409433 h 928048"/>
                <a:gd name="connsiteX1" fmla="*/ 68238 w 1337480"/>
                <a:gd name="connsiteY1" fmla="*/ 368490 h 928048"/>
                <a:gd name="connsiteX2" fmla="*/ 177421 w 1337480"/>
                <a:gd name="connsiteY2" fmla="*/ 313899 h 928048"/>
                <a:gd name="connsiteX3" fmla="*/ 245659 w 1337480"/>
                <a:gd name="connsiteY3" fmla="*/ 259308 h 928048"/>
                <a:gd name="connsiteX4" fmla="*/ 300250 w 1337480"/>
                <a:gd name="connsiteY4" fmla="*/ 177421 h 928048"/>
                <a:gd name="connsiteX5" fmla="*/ 395785 w 1337480"/>
                <a:gd name="connsiteY5" fmla="*/ 81887 h 928048"/>
                <a:gd name="connsiteX6" fmla="*/ 532262 w 1337480"/>
                <a:gd name="connsiteY6" fmla="*/ 13648 h 928048"/>
                <a:gd name="connsiteX7" fmla="*/ 682388 w 1337480"/>
                <a:gd name="connsiteY7" fmla="*/ 0 h 928048"/>
                <a:gd name="connsiteX8" fmla="*/ 846161 w 1337480"/>
                <a:gd name="connsiteY8" fmla="*/ 0 h 928048"/>
                <a:gd name="connsiteX9" fmla="*/ 1009934 w 1337480"/>
                <a:gd name="connsiteY9" fmla="*/ 0 h 928048"/>
                <a:gd name="connsiteX10" fmla="*/ 1146412 w 1337480"/>
                <a:gd name="connsiteY10" fmla="*/ 27296 h 928048"/>
                <a:gd name="connsiteX11" fmla="*/ 1255594 w 1337480"/>
                <a:gd name="connsiteY11" fmla="*/ 136478 h 928048"/>
                <a:gd name="connsiteX12" fmla="*/ 1337480 w 1337480"/>
                <a:gd name="connsiteY12" fmla="*/ 218364 h 928048"/>
                <a:gd name="connsiteX13" fmla="*/ 1323832 w 1337480"/>
                <a:gd name="connsiteY13" fmla="*/ 368490 h 928048"/>
                <a:gd name="connsiteX14" fmla="*/ 1310185 w 1337480"/>
                <a:gd name="connsiteY14" fmla="*/ 464024 h 928048"/>
                <a:gd name="connsiteX15" fmla="*/ 1310185 w 1337480"/>
                <a:gd name="connsiteY15" fmla="*/ 586854 h 928048"/>
                <a:gd name="connsiteX16" fmla="*/ 1337480 w 1337480"/>
                <a:gd name="connsiteY16" fmla="*/ 682388 h 928048"/>
                <a:gd name="connsiteX17" fmla="*/ 1255594 w 1337480"/>
                <a:gd name="connsiteY17" fmla="*/ 764275 h 928048"/>
                <a:gd name="connsiteX18" fmla="*/ 1160059 w 1337480"/>
                <a:gd name="connsiteY18" fmla="*/ 750627 h 928048"/>
                <a:gd name="connsiteX19" fmla="*/ 1119116 w 1337480"/>
                <a:gd name="connsiteY19" fmla="*/ 696036 h 928048"/>
                <a:gd name="connsiteX20" fmla="*/ 1023582 w 1337480"/>
                <a:gd name="connsiteY20" fmla="*/ 736979 h 928048"/>
                <a:gd name="connsiteX21" fmla="*/ 996286 w 1337480"/>
                <a:gd name="connsiteY21" fmla="*/ 859809 h 928048"/>
                <a:gd name="connsiteX22" fmla="*/ 887104 w 1337480"/>
                <a:gd name="connsiteY22" fmla="*/ 914400 h 928048"/>
                <a:gd name="connsiteX23" fmla="*/ 818865 w 1337480"/>
                <a:gd name="connsiteY23" fmla="*/ 887105 h 928048"/>
                <a:gd name="connsiteX24" fmla="*/ 805218 w 1337480"/>
                <a:gd name="connsiteY24" fmla="*/ 805218 h 928048"/>
                <a:gd name="connsiteX25" fmla="*/ 259307 w 1337480"/>
                <a:gd name="connsiteY25" fmla="*/ 805218 h 928048"/>
                <a:gd name="connsiteX26" fmla="*/ 191068 w 1337480"/>
                <a:gd name="connsiteY26" fmla="*/ 928048 h 928048"/>
                <a:gd name="connsiteX27" fmla="*/ 27295 w 1337480"/>
                <a:gd name="connsiteY27" fmla="*/ 914400 h 928048"/>
                <a:gd name="connsiteX28" fmla="*/ 0 w 1337480"/>
                <a:gd name="connsiteY28" fmla="*/ 736979 h 928048"/>
                <a:gd name="connsiteX29" fmla="*/ 0 w 1337480"/>
                <a:gd name="connsiteY29" fmla="*/ 545911 h 928048"/>
                <a:gd name="connsiteX30" fmla="*/ 13647 w 1337480"/>
                <a:gd name="connsiteY30" fmla="*/ 409433 h 92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480" h="928048">
                  <a:moveTo>
                    <a:pt x="13647" y="409433"/>
                  </a:moveTo>
                  <a:lnTo>
                    <a:pt x="68238" y="368490"/>
                  </a:lnTo>
                  <a:lnTo>
                    <a:pt x="177421" y="313899"/>
                  </a:lnTo>
                  <a:lnTo>
                    <a:pt x="245659" y="259308"/>
                  </a:lnTo>
                  <a:lnTo>
                    <a:pt x="300250" y="177421"/>
                  </a:lnTo>
                  <a:lnTo>
                    <a:pt x="395785" y="81887"/>
                  </a:lnTo>
                  <a:lnTo>
                    <a:pt x="532262" y="13648"/>
                  </a:lnTo>
                  <a:lnTo>
                    <a:pt x="682388" y="0"/>
                  </a:lnTo>
                  <a:lnTo>
                    <a:pt x="846161" y="0"/>
                  </a:lnTo>
                  <a:lnTo>
                    <a:pt x="1009934" y="0"/>
                  </a:lnTo>
                  <a:lnTo>
                    <a:pt x="1146412" y="27296"/>
                  </a:lnTo>
                  <a:lnTo>
                    <a:pt x="1255594" y="136478"/>
                  </a:lnTo>
                  <a:lnTo>
                    <a:pt x="1337480" y="218364"/>
                  </a:lnTo>
                  <a:lnTo>
                    <a:pt x="1323832" y="368490"/>
                  </a:lnTo>
                  <a:lnTo>
                    <a:pt x="1310185" y="464024"/>
                  </a:lnTo>
                  <a:lnTo>
                    <a:pt x="1310185" y="586854"/>
                  </a:lnTo>
                  <a:lnTo>
                    <a:pt x="1337480" y="682388"/>
                  </a:lnTo>
                  <a:lnTo>
                    <a:pt x="1255594" y="764275"/>
                  </a:lnTo>
                  <a:lnTo>
                    <a:pt x="1160059" y="750627"/>
                  </a:lnTo>
                  <a:lnTo>
                    <a:pt x="1119116" y="696036"/>
                  </a:lnTo>
                  <a:lnTo>
                    <a:pt x="1023582" y="736979"/>
                  </a:lnTo>
                  <a:lnTo>
                    <a:pt x="996286" y="859809"/>
                  </a:lnTo>
                  <a:lnTo>
                    <a:pt x="887104" y="914400"/>
                  </a:lnTo>
                  <a:lnTo>
                    <a:pt x="818865" y="887105"/>
                  </a:lnTo>
                  <a:lnTo>
                    <a:pt x="805218" y="805218"/>
                  </a:lnTo>
                  <a:lnTo>
                    <a:pt x="259307" y="805218"/>
                  </a:lnTo>
                  <a:lnTo>
                    <a:pt x="191068" y="928048"/>
                  </a:lnTo>
                  <a:lnTo>
                    <a:pt x="27295" y="914400"/>
                  </a:lnTo>
                  <a:lnTo>
                    <a:pt x="0" y="736979"/>
                  </a:lnTo>
                  <a:lnTo>
                    <a:pt x="0" y="545911"/>
                  </a:lnTo>
                  <a:lnTo>
                    <a:pt x="13647" y="409433"/>
                  </a:lnTo>
                  <a:close/>
                </a:path>
              </a:pathLst>
            </a:custGeom>
            <a:noFill/>
            <a:ln w="57150">
              <a:solidFill>
                <a:srgbClr val="39C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4503761" y="3439237"/>
              <a:ext cx="655093" cy="491318"/>
            </a:xfrm>
            <a:custGeom>
              <a:avLst/>
              <a:gdLst>
                <a:gd name="connsiteX0" fmla="*/ 13647 w 1337480"/>
                <a:gd name="connsiteY0" fmla="*/ 409433 h 928048"/>
                <a:gd name="connsiteX1" fmla="*/ 68238 w 1337480"/>
                <a:gd name="connsiteY1" fmla="*/ 368490 h 928048"/>
                <a:gd name="connsiteX2" fmla="*/ 177421 w 1337480"/>
                <a:gd name="connsiteY2" fmla="*/ 313899 h 928048"/>
                <a:gd name="connsiteX3" fmla="*/ 245659 w 1337480"/>
                <a:gd name="connsiteY3" fmla="*/ 259308 h 928048"/>
                <a:gd name="connsiteX4" fmla="*/ 300250 w 1337480"/>
                <a:gd name="connsiteY4" fmla="*/ 177421 h 928048"/>
                <a:gd name="connsiteX5" fmla="*/ 395785 w 1337480"/>
                <a:gd name="connsiteY5" fmla="*/ 81887 h 928048"/>
                <a:gd name="connsiteX6" fmla="*/ 532262 w 1337480"/>
                <a:gd name="connsiteY6" fmla="*/ 13648 h 928048"/>
                <a:gd name="connsiteX7" fmla="*/ 682388 w 1337480"/>
                <a:gd name="connsiteY7" fmla="*/ 0 h 928048"/>
                <a:gd name="connsiteX8" fmla="*/ 846161 w 1337480"/>
                <a:gd name="connsiteY8" fmla="*/ 0 h 928048"/>
                <a:gd name="connsiteX9" fmla="*/ 1009934 w 1337480"/>
                <a:gd name="connsiteY9" fmla="*/ 0 h 928048"/>
                <a:gd name="connsiteX10" fmla="*/ 1146412 w 1337480"/>
                <a:gd name="connsiteY10" fmla="*/ 27296 h 928048"/>
                <a:gd name="connsiteX11" fmla="*/ 1255594 w 1337480"/>
                <a:gd name="connsiteY11" fmla="*/ 136478 h 928048"/>
                <a:gd name="connsiteX12" fmla="*/ 1337480 w 1337480"/>
                <a:gd name="connsiteY12" fmla="*/ 218364 h 928048"/>
                <a:gd name="connsiteX13" fmla="*/ 1323832 w 1337480"/>
                <a:gd name="connsiteY13" fmla="*/ 368490 h 928048"/>
                <a:gd name="connsiteX14" fmla="*/ 1310185 w 1337480"/>
                <a:gd name="connsiteY14" fmla="*/ 464024 h 928048"/>
                <a:gd name="connsiteX15" fmla="*/ 1310185 w 1337480"/>
                <a:gd name="connsiteY15" fmla="*/ 586854 h 928048"/>
                <a:gd name="connsiteX16" fmla="*/ 1337480 w 1337480"/>
                <a:gd name="connsiteY16" fmla="*/ 682388 h 928048"/>
                <a:gd name="connsiteX17" fmla="*/ 1255594 w 1337480"/>
                <a:gd name="connsiteY17" fmla="*/ 764275 h 928048"/>
                <a:gd name="connsiteX18" fmla="*/ 1160059 w 1337480"/>
                <a:gd name="connsiteY18" fmla="*/ 750627 h 928048"/>
                <a:gd name="connsiteX19" fmla="*/ 1119116 w 1337480"/>
                <a:gd name="connsiteY19" fmla="*/ 696036 h 928048"/>
                <a:gd name="connsiteX20" fmla="*/ 1023582 w 1337480"/>
                <a:gd name="connsiteY20" fmla="*/ 736979 h 928048"/>
                <a:gd name="connsiteX21" fmla="*/ 996286 w 1337480"/>
                <a:gd name="connsiteY21" fmla="*/ 859809 h 928048"/>
                <a:gd name="connsiteX22" fmla="*/ 887104 w 1337480"/>
                <a:gd name="connsiteY22" fmla="*/ 914400 h 928048"/>
                <a:gd name="connsiteX23" fmla="*/ 818865 w 1337480"/>
                <a:gd name="connsiteY23" fmla="*/ 887105 h 928048"/>
                <a:gd name="connsiteX24" fmla="*/ 805218 w 1337480"/>
                <a:gd name="connsiteY24" fmla="*/ 805218 h 928048"/>
                <a:gd name="connsiteX25" fmla="*/ 259307 w 1337480"/>
                <a:gd name="connsiteY25" fmla="*/ 805218 h 928048"/>
                <a:gd name="connsiteX26" fmla="*/ 191068 w 1337480"/>
                <a:gd name="connsiteY26" fmla="*/ 928048 h 928048"/>
                <a:gd name="connsiteX27" fmla="*/ 27295 w 1337480"/>
                <a:gd name="connsiteY27" fmla="*/ 914400 h 928048"/>
                <a:gd name="connsiteX28" fmla="*/ 0 w 1337480"/>
                <a:gd name="connsiteY28" fmla="*/ 736979 h 928048"/>
                <a:gd name="connsiteX29" fmla="*/ 0 w 1337480"/>
                <a:gd name="connsiteY29" fmla="*/ 545911 h 928048"/>
                <a:gd name="connsiteX30" fmla="*/ 13647 w 1337480"/>
                <a:gd name="connsiteY30" fmla="*/ 409433 h 92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480" h="928048">
                  <a:moveTo>
                    <a:pt x="13647" y="409433"/>
                  </a:moveTo>
                  <a:lnTo>
                    <a:pt x="68238" y="368490"/>
                  </a:lnTo>
                  <a:lnTo>
                    <a:pt x="177421" y="313899"/>
                  </a:lnTo>
                  <a:lnTo>
                    <a:pt x="245659" y="259308"/>
                  </a:lnTo>
                  <a:lnTo>
                    <a:pt x="300250" y="177421"/>
                  </a:lnTo>
                  <a:lnTo>
                    <a:pt x="395785" y="81887"/>
                  </a:lnTo>
                  <a:lnTo>
                    <a:pt x="532262" y="13648"/>
                  </a:lnTo>
                  <a:lnTo>
                    <a:pt x="682388" y="0"/>
                  </a:lnTo>
                  <a:lnTo>
                    <a:pt x="846161" y="0"/>
                  </a:lnTo>
                  <a:lnTo>
                    <a:pt x="1009934" y="0"/>
                  </a:lnTo>
                  <a:lnTo>
                    <a:pt x="1146412" y="27296"/>
                  </a:lnTo>
                  <a:lnTo>
                    <a:pt x="1255594" y="136478"/>
                  </a:lnTo>
                  <a:lnTo>
                    <a:pt x="1337480" y="218364"/>
                  </a:lnTo>
                  <a:lnTo>
                    <a:pt x="1323832" y="368490"/>
                  </a:lnTo>
                  <a:lnTo>
                    <a:pt x="1310185" y="464024"/>
                  </a:lnTo>
                  <a:lnTo>
                    <a:pt x="1310185" y="586854"/>
                  </a:lnTo>
                  <a:lnTo>
                    <a:pt x="1337480" y="682388"/>
                  </a:lnTo>
                  <a:lnTo>
                    <a:pt x="1255594" y="764275"/>
                  </a:lnTo>
                  <a:lnTo>
                    <a:pt x="1160059" y="750627"/>
                  </a:lnTo>
                  <a:lnTo>
                    <a:pt x="1119116" y="696036"/>
                  </a:lnTo>
                  <a:lnTo>
                    <a:pt x="1023582" y="736979"/>
                  </a:lnTo>
                  <a:lnTo>
                    <a:pt x="996286" y="859809"/>
                  </a:lnTo>
                  <a:lnTo>
                    <a:pt x="887104" y="914400"/>
                  </a:lnTo>
                  <a:lnTo>
                    <a:pt x="818865" y="887105"/>
                  </a:lnTo>
                  <a:lnTo>
                    <a:pt x="805218" y="805218"/>
                  </a:lnTo>
                  <a:lnTo>
                    <a:pt x="259307" y="805218"/>
                  </a:lnTo>
                  <a:lnTo>
                    <a:pt x="191068" y="928048"/>
                  </a:lnTo>
                  <a:lnTo>
                    <a:pt x="27295" y="914400"/>
                  </a:lnTo>
                  <a:lnTo>
                    <a:pt x="0" y="736979"/>
                  </a:lnTo>
                  <a:lnTo>
                    <a:pt x="0" y="545911"/>
                  </a:lnTo>
                  <a:lnTo>
                    <a:pt x="13647" y="409433"/>
                  </a:lnTo>
                  <a:close/>
                </a:path>
              </a:pathLst>
            </a:custGeom>
            <a:noFill/>
            <a:ln w="57150">
              <a:solidFill>
                <a:srgbClr val="39C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104263" y="3439237"/>
              <a:ext cx="436727" cy="286602"/>
            </a:xfrm>
            <a:custGeom>
              <a:avLst/>
              <a:gdLst>
                <a:gd name="connsiteX0" fmla="*/ 13647 w 1337480"/>
                <a:gd name="connsiteY0" fmla="*/ 409433 h 928048"/>
                <a:gd name="connsiteX1" fmla="*/ 68238 w 1337480"/>
                <a:gd name="connsiteY1" fmla="*/ 368490 h 928048"/>
                <a:gd name="connsiteX2" fmla="*/ 177421 w 1337480"/>
                <a:gd name="connsiteY2" fmla="*/ 313899 h 928048"/>
                <a:gd name="connsiteX3" fmla="*/ 245659 w 1337480"/>
                <a:gd name="connsiteY3" fmla="*/ 259308 h 928048"/>
                <a:gd name="connsiteX4" fmla="*/ 300250 w 1337480"/>
                <a:gd name="connsiteY4" fmla="*/ 177421 h 928048"/>
                <a:gd name="connsiteX5" fmla="*/ 395785 w 1337480"/>
                <a:gd name="connsiteY5" fmla="*/ 81887 h 928048"/>
                <a:gd name="connsiteX6" fmla="*/ 532262 w 1337480"/>
                <a:gd name="connsiteY6" fmla="*/ 13648 h 928048"/>
                <a:gd name="connsiteX7" fmla="*/ 682388 w 1337480"/>
                <a:gd name="connsiteY7" fmla="*/ 0 h 928048"/>
                <a:gd name="connsiteX8" fmla="*/ 846161 w 1337480"/>
                <a:gd name="connsiteY8" fmla="*/ 0 h 928048"/>
                <a:gd name="connsiteX9" fmla="*/ 1009934 w 1337480"/>
                <a:gd name="connsiteY9" fmla="*/ 0 h 928048"/>
                <a:gd name="connsiteX10" fmla="*/ 1146412 w 1337480"/>
                <a:gd name="connsiteY10" fmla="*/ 27296 h 928048"/>
                <a:gd name="connsiteX11" fmla="*/ 1255594 w 1337480"/>
                <a:gd name="connsiteY11" fmla="*/ 136478 h 928048"/>
                <a:gd name="connsiteX12" fmla="*/ 1337480 w 1337480"/>
                <a:gd name="connsiteY12" fmla="*/ 218364 h 928048"/>
                <a:gd name="connsiteX13" fmla="*/ 1323832 w 1337480"/>
                <a:gd name="connsiteY13" fmla="*/ 368490 h 928048"/>
                <a:gd name="connsiteX14" fmla="*/ 1310185 w 1337480"/>
                <a:gd name="connsiteY14" fmla="*/ 464024 h 928048"/>
                <a:gd name="connsiteX15" fmla="*/ 1310185 w 1337480"/>
                <a:gd name="connsiteY15" fmla="*/ 586854 h 928048"/>
                <a:gd name="connsiteX16" fmla="*/ 1337480 w 1337480"/>
                <a:gd name="connsiteY16" fmla="*/ 682388 h 928048"/>
                <a:gd name="connsiteX17" fmla="*/ 1255594 w 1337480"/>
                <a:gd name="connsiteY17" fmla="*/ 764275 h 928048"/>
                <a:gd name="connsiteX18" fmla="*/ 1160059 w 1337480"/>
                <a:gd name="connsiteY18" fmla="*/ 750627 h 928048"/>
                <a:gd name="connsiteX19" fmla="*/ 1119116 w 1337480"/>
                <a:gd name="connsiteY19" fmla="*/ 696036 h 928048"/>
                <a:gd name="connsiteX20" fmla="*/ 1023582 w 1337480"/>
                <a:gd name="connsiteY20" fmla="*/ 736979 h 928048"/>
                <a:gd name="connsiteX21" fmla="*/ 996286 w 1337480"/>
                <a:gd name="connsiteY21" fmla="*/ 859809 h 928048"/>
                <a:gd name="connsiteX22" fmla="*/ 887104 w 1337480"/>
                <a:gd name="connsiteY22" fmla="*/ 914400 h 928048"/>
                <a:gd name="connsiteX23" fmla="*/ 818865 w 1337480"/>
                <a:gd name="connsiteY23" fmla="*/ 887105 h 928048"/>
                <a:gd name="connsiteX24" fmla="*/ 805218 w 1337480"/>
                <a:gd name="connsiteY24" fmla="*/ 805218 h 928048"/>
                <a:gd name="connsiteX25" fmla="*/ 259307 w 1337480"/>
                <a:gd name="connsiteY25" fmla="*/ 805218 h 928048"/>
                <a:gd name="connsiteX26" fmla="*/ 191068 w 1337480"/>
                <a:gd name="connsiteY26" fmla="*/ 928048 h 928048"/>
                <a:gd name="connsiteX27" fmla="*/ 27295 w 1337480"/>
                <a:gd name="connsiteY27" fmla="*/ 914400 h 928048"/>
                <a:gd name="connsiteX28" fmla="*/ 0 w 1337480"/>
                <a:gd name="connsiteY28" fmla="*/ 736979 h 928048"/>
                <a:gd name="connsiteX29" fmla="*/ 0 w 1337480"/>
                <a:gd name="connsiteY29" fmla="*/ 545911 h 928048"/>
                <a:gd name="connsiteX30" fmla="*/ 13647 w 1337480"/>
                <a:gd name="connsiteY30" fmla="*/ 409433 h 92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480" h="928048">
                  <a:moveTo>
                    <a:pt x="13647" y="409433"/>
                  </a:moveTo>
                  <a:lnTo>
                    <a:pt x="68238" y="368490"/>
                  </a:lnTo>
                  <a:lnTo>
                    <a:pt x="177421" y="313899"/>
                  </a:lnTo>
                  <a:lnTo>
                    <a:pt x="245659" y="259308"/>
                  </a:lnTo>
                  <a:lnTo>
                    <a:pt x="300250" y="177421"/>
                  </a:lnTo>
                  <a:lnTo>
                    <a:pt x="395785" y="81887"/>
                  </a:lnTo>
                  <a:lnTo>
                    <a:pt x="532262" y="13648"/>
                  </a:lnTo>
                  <a:lnTo>
                    <a:pt x="682388" y="0"/>
                  </a:lnTo>
                  <a:lnTo>
                    <a:pt x="846161" y="0"/>
                  </a:lnTo>
                  <a:lnTo>
                    <a:pt x="1009934" y="0"/>
                  </a:lnTo>
                  <a:lnTo>
                    <a:pt x="1146412" y="27296"/>
                  </a:lnTo>
                  <a:lnTo>
                    <a:pt x="1255594" y="136478"/>
                  </a:lnTo>
                  <a:lnTo>
                    <a:pt x="1337480" y="218364"/>
                  </a:lnTo>
                  <a:lnTo>
                    <a:pt x="1323832" y="368490"/>
                  </a:lnTo>
                  <a:lnTo>
                    <a:pt x="1310185" y="464024"/>
                  </a:lnTo>
                  <a:lnTo>
                    <a:pt x="1310185" y="586854"/>
                  </a:lnTo>
                  <a:lnTo>
                    <a:pt x="1337480" y="682388"/>
                  </a:lnTo>
                  <a:lnTo>
                    <a:pt x="1255594" y="764275"/>
                  </a:lnTo>
                  <a:lnTo>
                    <a:pt x="1160059" y="750627"/>
                  </a:lnTo>
                  <a:lnTo>
                    <a:pt x="1119116" y="696036"/>
                  </a:lnTo>
                  <a:lnTo>
                    <a:pt x="1023582" y="736979"/>
                  </a:lnTo>
                  <a:lnTo>
                    <a:pt x="996286" y="859809"/>
                  </a:lnTo>
                  <a:lnTo>
                    <a:pt x="887104" y="914400"/>
                  </a:lnTo>
                  <a:lnTo>
                    <a:pt x="818865" y="887105"/>
                  </a:lnTo>
                  <a:lnTo>
                    <a:pt x="805218" y="805218"/>
                  </a:lnTo>
                  <a:lnTo>
                    <a:pt x="259307" y="805218"/>
                  </a:lnTo>
                  <a:lnTo>
                    <a:pt x="191068" y="928048"/>
                  </a:lnTo>
                  <a:lnTo>
                    <a:pt x="27295" y="914400"/>
                  </a:lnTo>
                  <a:lnTo>
                    <a:pt x="0" y="736979"/>
                  </a:lnTo>
                  <a:lnTo>
                    <a:pt x="0" y="545911"/>
                  </a:lnTo>
                  <a:lnTo>
                    <a:pt x="13647" y="409433"/>
                  </a:lnTo>
                  <a:close/>
                </a:path>
              </a:pathLst>
            </a:custGeom>
            <a:noFill/>
            <a:ln w="57150">
              <a:solidFill>
                <a:srgbClr val="39C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7174173" y="3330055"/>
              <a:ext cx="1533099" cy="1119116"/>
            </a:xfrm>
            <a:custGeom>
              <a:avLst/>
              <a:gdLst>
                <a:gd name="connsiteX0" fmla="*/ 13648 w 1269242"/>
                <a:gd name="connsiteY0" fmla="*/ 313898 h 873457"/>
                <a:gd name="connsiteX1" fmla="*/ 109182 w 1269242"/>
                <a:gd name="connsiteY1" fmla="*/ 218364 h 873457"/>
                <a:gd name="connsiteX2" fmla="*/ 232012 w 1269242"/>
                <a:gd name="connsiteY2" fmla="*/ 68239 h 873457"/>
                <a:gd name="connsiteX3" fmla="*/ 409433 w 1269242"/>
                <a:gd name="connsiteY3" fmla="*/ 0 h 873457"/>
                <a:gd name="connsiteX4" fmla="*/ 600502 w 1269242"/>
                <a:gd name="connsiteY4" fmla="*/ 0 h 873457"/>
                <a:gd name="connsiteX5" fmla="*/ 846162 w 1269242"/>
                <a:gd name="connsiteY5" fmla="*/ 13648 h 873457"/>
                <a:gd name="connsiteX6" fmla="*/ 1009935 w 1269242"/>
                <a:gd name="connsiteY6" fmla="*/ 54591 h 873457"/>
                <a:gd name="connsiteX7" fmla="*/ 1132765 w 1269242"/>
                <a:gd name="connsiteY7" fmla="*/ 232012 h 873457"/>
                <a:gd name="connsiteX8" fmla="*/ 1214651 w 1269242"/>
                <a:gd name="connsiteY8" fmla="*/ 354842 h 873457"/>
                <a:gd name="connsiteX9" fmla="*/ 1228299 w 1269242"/>
                <a:gd name="connsiteY9" fmla="*/ 504967 h 873457"/>
                <a:gd name="connsiteX10" fmla="*/ 1269242 w 1269242"/>
                <a:gd name="connsiteY10" fmla="*/ 627797 h 873457"/>
                <a:gd name="connsiteX11" fmla="*/ 1201003 w 1269242"/>
                <a:gd name="connsiteY11" fmla="*/ 736979 h 873457"/>
                <a:gd name="connsiteX12" fmla="*/ 1146412 w 1269242"/>
                <a:gd name="connsiteY12" fmla="*/ 873457 h 873457"/>
                <a:gd name="connsiteX13" fmla="*/ 1146412 w 1269242"/>
                <a:gd name="connsiteY13" fmla="*/ 873457 h 873457"/>
                <a:gd name="connsiteX14" fmla="*/ 996287 w 1269242"/>
                <a:gd name="connsiteY14" fmla="*/ 859809 h 873457"/>
                <a:gd name="connsiteX15" fmla="*/ 941696 w 1269242"/>
                <a:gd name="connsiteY15" fmla="*/ 750627 h 873457"/>
                <a:gd name="connsiteX16" fmla="*/ 382138 w 1269242"/>
                <a:gd name="connsiteY16" fmla="*/ 750627 h 873457"/>
                <a:gd name="connsiteX17" fmla="*/ 341194 w 1269242"/>
                <a:gd name="connsiteY17" fmla="*/ 873457 h 873457"/>
                <a:gd name="connsiteX18" fmla="*/ 218365 w 1269242"/>
                <a:gd name="connsiteY18" fmla="*/ 873457 h 873457"/>
                <a:gd name="connsiteX19" fmla="*/ 163773 w 1269242"/>
                <a:gd name="connsiteY19" fmla="*/ 764274 h 873457"/>
                <a:gd name="connsiteX20" fmla="*/ 163773 w 1269242"/>
                <a:gd name="connsiteY20" fmla="*/ 668740 h 873457"/>
                <a:gd name="connsiteX21" fmla="*/ 136478 w 1269242"/>
                <a:gd name="connsiteY21" fmla="*/ 764274 h 873457"/>
                <a:gd name="connsiteX22" fmla="*/ 13648 w 1269242"/>
                <a:gd name="connsiteY22" fmla="*/ 764274 h 873457"/>
                <a:gd name="connsiteX23" fmla="*/ 0 w 1269242"/>
                <a:gd name="connsiteY23" fmla="*/ 573206 h 873457"/>
                <a:gd name="connsiteX24" fmla="*/ 13648 w 1269242"/>
                <a:gd name="connsiteY24" fmla="*/ 313898 h 87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42" h="873457">
                  <a:moveTo>
                    <a:pt x="13648" y="313898"/>
                  </a:moveTo>
                  <a:lnTo>
                    <a:pt x="109182" y="218364"/>
                  </a:lnTo>
                  <a:lnTo>
                    <a:pt x="232012" y="68239"/>
                  </a:lnTo>
                  <a:lnTo>
                    <a:pt x="409433" y="0"/>
                  </a:lnTo>
                  <a:lnTo>
                    <a:pt x="600502" y="0"/>
                  </a:lnTo>
                  <a:lnTo>
                    <a:pt x="846162" y="13648"/>
                  </a:lnTo>
                  <a:lnTo>
                    <a:pt x="1009935" y="54591"/>
                  </a:lnTo>
                  <a:lnTo>
                    <a:pt x="1132765" y="232012"/>
                  </a:lnTo>
                  <a:lnTo>
                    <a:pt x="1214651" y="354842"/>
                  </a:lnTo>
                  <a:lnTo>
                    <a:pt x="1228299" y="504967"/>
                  </a:lnTo>
                  <a:lnTo>
                    <a:pt x="1269242" y="627797"/>
                  </a:lnTo>
                  <a:lnTo>
                    <a:pt x="1201003" y="736979"/>
                  </a:lnTo>
                  <a:lnTo>
                    <a:pt x="1146412" y="873457"/>
                  </a:lnTo>
                  <a:lnTo>
                    <a:pt x="1146412" y="873457"/>
                  </a:lnTo>
                  <a:lnTo>
                    <a:pt x="996287" y="859809"/>
                  </a:lnTo>
                  <a:lnTo>
                    <a:pt x="941696" y="750627"/>
                  </a:lnTo>
                  <a:lnTo>
                    <a:pt x="382138" y="750627"/>
                  </a:lnTo>
                  <a:lnTo>
                    <a:pt x="341194" y="873457"/>
                  </a:lnTo>
                  <a:lnTo>
                    <a:pt x="218365" y="873457"/>
                  </a:lnTo>
                  <a:lnTo>
                    <a:pt x="163773" y="764274"/>
                  </a:lnTo>
                  <a:lnTo>
                    <a:pt x="163773" y="668740"/>
                  </a:lnTo>
                  <a:lnTo>
                    <a:pt x="136478" y="764274"/>
                  </a:lnTo>
                  <a:lnTo>
                    <a:pt x="13648" y="764274"/>
                  </a:lnTo>
                  <a:lnTo>
                    <a:pt x="0" y="573206"/>
                  </a:lnTo>
                  <a:lnTo>
                    <a:pt x="13648" y="313898"/>
                  </a:lnTo>
                  <a:close/>
                </a:path>
              </a:pathLst>
            </a:custGeom>
            <a:noFill/>
            <a:ln w="57150">
              <a:solidFill>
                <a:srgbClr val="39C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550925" y="3330055"/>
              <a:ext cx="700480" cy="600500"/>
            </a:xfrm>
            <a:custGeom>
              <a:avLst/>
              <a:gdLst>
                <a:gd name="connsiteX0" fmla="*/ 13648 w 1269242"/>
                <a:gd name="connsiteY0" fmla="*/ 313898 h 873457"/>
                <a:gd name="connsiteX1" fmla="*/ 109182 w 1269242"/>
                <a:gd name="connsiteY1" fmla="*/ 218364 h 873457"/>
                <a:gd name="connsiteX2" fmla="*/ 232012 w 1269242"/>
                <a:gd name="connsiteY2" fmla="*/ 68239 h 873457"/>
                <a:gd name="connsiteX3" fmla="*/ 409433 w 1269242"/>
                <a:gd name="connsiteY3" fmla="*/ 0 h 873457"/>
                <a:gd name="connsiteX4" fmla="*/ 600502 w 1269242"/>
                <a:gd name="connsiteY4" fmla="*/ 0 h 873457"/>
                <a:gd name="connsiteX5" fmla="*/ 846162 w 1269242"/>
                <a:gd name="connsiteY5" fmla="*/ 13648 h 873457"/>
                <a:gd name="connsiteX6" fmla="*/ 1009935 w 1269242"/>
                <a:gd name="connsiteY6" fmla="*/ 54591 h 873457"/>
                <a:gd name="connsiteX7" fmla="*/ 1132765 w 1269242"/>
                <a:gd name="connsiteY7" fmla="*/ 232012 h 873457"/>
                <a:gd name="connsiteX8" fmla="*/ 1214651 w 1269242"/>
                <a:gd name="connsiteY8" fmla="*/ 354842 h 873457"/>
                <a:gd name="connsiteX9" fmla="*/ 1228299 w 1269242"/>
                <a:gd name="connsiteY9" fmla="*/ 504967 h 873457"/>
                <a:gd name="connsiteX10" fmla="*/ 1269242 w 1269242"/>
                <a:gd name="connsiteY10" fmla="*/ 627797 h 873457"/>
                <a:gd name="connsiteX11" fmla="*/ 1201003 w 1269242"/>
                <a:gd name="connsiteY11" fmla="*/ 736979 h 873457"/>
                <a:gd name="connsiteX12" fmla="*/ 1146412 w 1269242"/>
                <a:gd name="connsiteY12" fmla="*/ 873457 h 873457"/>
                <a:gd name="connsiteX13" fmla="*/ 1146412 w 1269242"/>
                <a:gd name="connsiteY13" fmla="*/ 873457 h 873457"/>
                <a:gd name="connsiteX14" fmla="*/ 996287 w 1269242"/>
                <a:gd name="connsiteY14" fmla="*/ 859809 h 873457"/>
                <a:gd name="connsiteX15" fmla="*/ 941696 w 1269242"/>
                <a:gd name="connsiteY15" fmla="*/ 750627 h 873457"/>
                <a:gd name="connsiteX16" fmla="*/ 382138 w 1269242"/>
                <a:gd name="connsiteY16" fmla="*/ 750627 h 873457"/>
                <a:gd name="connsiteX17" fmla="*/ 341194 w 1269242"/>
                <a:gd name="connsiteY17" fmla="*/ 873457 h 873457"/>
                <a:gd name="connsiteX18" fmla="*/ 218365 w 1269242"/>
                <a:gd name="connsiteY18" fmla="*/ 873457 h 873457"/>
                <a:gd name="connsiteX19" fmla="*/ 163773 w 1269242"/>
                <a:gd name="connsiteY19" fmla="*/ 764274 h 873457"/>
                <a:gd name="connsiteX20" fmla="*/ 163773 w 1269242"/>
                <a:gd name="connsiteY20" fmla="*/ 668740 h 873457"/>
                <a:gd name="connsiteX21" fmla="*/ 136478 w 1269242"/>
                <a:gd name="connsiteY21" fmla="*/ 764274 h 873457"/>
                <a:gd name="connsiteX22" fmla="*/ 13648 w 1269242"/>
                <a:gd name="connsiteY22" fmla="*/ 764274 h 873457"/>
                <a:gd name="connsiteX23" fmla="*/ 0 w 1269242"/>
                <a:gd name="connsiteY23" fmla="*/ 573206 h 873457"/>
                <a:gd name="connsiteX24" fmla="*/ 13648 w 1269242"/>
                <a:gd name="connsiteY24" fmla="*/ 313898 h 87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42" h="873457">
                  <a:moveTo>
                    <a:pt x="13648" y="313898"/>
                  </a:moveTo>
                  <a:lnTo>
                    <a:pt x="109182" y="218364"/>
                  </a:lnTo>
                  <a:lnTo>
                    <a:pt x="232012" y="68239"/>
                  </a:lnTo>
                  <a:lnTo>
                    <a:pt x="409433" y="0"/>
                  </a:lnTo>
                  <a:lnTo>
                    <a:pt x="600502" y="0"/>
                  </a:lnTo>
                  <a:lnTo>
                    <a:pt x="846162" y="13648"/>
                  </a:lnTo>
                  <a:lnTo>
                    <a:pt x="1009935" y="54591"/>
                  </a:lnTo>
                  <a:lnTo>
                    <a:pt x="1132765" y="232012"/>
                  </a:lnTo>
                  <a:lnTo>
                    <a:pt x="1214651" y="354842"/>
                  </a:lnTo>
                  <a:lnTo>
                    <a:pt x="1228299" y="504967"/>
                  </a:lnTo>
                  <a:lnTo>
                    <a:pt x="1269242" y="627797"/>
                  </a:lnTo>
                  <a:lnTo>
                    <a:pt x="1201003" y="736979"/>
                  </a:lnTo>
                  <a:lnTo>
                    <a:pt x="1146412" y="873457"/>
                  </a:lnTo>
                  <a:lnTo>
                    <a:pt x="1146412" y="873457"/>
                  </a:lnTo>
                  <a:lnTo>
                    <a:pt x="996287" y="859809"/>
                  </a:lnTo>
                  <a:lnTo>
                    <a:pt x="941696" y="750627"/>
                  </a:lnTo>
                  <a:lnTo>
                    <a:pt x="382138" y="750627"/>
                  </a:lnTo>
                  <a:lnTo>
                    <a:pt x="341194" y="873457"/>
                  </a:lnTo>
                  <a:lnTo>
                    <a:pt x="218365" y="873457"/>
                  </a:lnTo>
                  <a:lnTo>
                    <a:pt x="163773" y="764274"/>
                  </a:lnTo>
                  <a:lnTo>
                    <a:pt x="163773" y="668740"/>
                  </a:lnTo>
                  <a:lnTo>
                    <a:pt x="136478" y="764274"/>
                  </a:lnTo>
                  <a:lnTo>
                    <a:pt x="13648" y="764274"/>
                  </a:lnTo>
                  <a:lnTo>
                    <a:pt x="0" y="573206"/>
                  </a:lnTo>
                  <a:lnTo>
                    <a:pt x="13648" y="313898"/>
                  </a:lnTo>
                  <a:close/>
                </a:path>
              </a:pathLst>
            </a:custGeom>
            <a:noFill/>
            <a:ln w="57150">
              <a:solidFill>
                <a:srgbClr val="39C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767263" y="3862137"/>
              <a:ext cx="661737" cy="806116"/>
            </a:xfrm>
            <a:custGeom>
              <a:avLst/>
              <a:gdLst>
                <a:gd name="connsiteX0" fmla="*/ 12032 w 661737"/>
                <a:gd name="connsiteY0" fmla="*/ 240631 h 806116"/>
                <a:gd name="connsiteX1" fmla="*/ 132348 w 661737"/>
                <a:gd name="connsiteY1" fmla="*/ 144379 h 806116"/>
                <a:gd name="connsiteX2" fmla="*/ 276726 w 661737"/>
                <a:gd name="connsiteY2" fmla="*/ 60158 h 806116"/>
                <a:gd name="connsiteX3" fmla="*/ 336884 w 661737"/>
                <a:gd name="connsiteY3" fmla="*/ 0 h 806116"/>
                <a:gd name="connsiteX4" fmla="*/ 397042 w 661737"/>
                <a:gd name="connsiteY4" fmla="*/ 96252 h 806116"/>
                <a:gd name="connsiteX5" fmla="*/ 601579 w 661737"/>
                <a:gd name="connsiteY5" fmla="*/ 204537 h 806116"/>
                <a:gd name="connsiteX6" fmla="*/ 613611 w 661737"/>
                <a:gd name="connsiteY6" fmla="*/ 409074 h 806116"/>
                <a:gd name="connsiteX7" fmla="*/ 661737 w 661737"/>
                <a:gd name="connsiteY7" fmla="*/ 469231 h 806116"/>
                <a:gd name="connsiteX8" fmla="*/ 613611 w 661737"/>
                <a:gd name="connsiteY8" fmla="*/ 673768 h 806116"/>
                <a:gd name="connsiteX9" fmla="*/ 288758 w 661737"/>
                <a:gd name="connsiteY9" fmla="*/ 649705 h 806116"/>
                <a:gd name="connsiteX10" fmla="*/ 204537 w 661737"/>
                <a:gd name="connsiteY10" fmla="*/ 806116 h 806116"/>
                <a:gd name="connsiteX11" fmla="*/ 36095 w 661737"/>
                <a:gd name="connsiteY11" fmla="*/ 794084 h 806116"/>
                <a:gd name="connsiteX12" fmla="*/ 0 w 661737"/>
                <a:gd name="connsiteY12" fmla="*/ 625642 h 806116"/>
                <a:gd name="connsiteX13" fmla="*/ 12032 w 661737"/>
                <a:gd name="connsiteY13" fmla="*/ 240631 h 80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1737" h="806116">
                  <a:moveTo>
                    <a:pt x="12032" y="240631"/>
                  </a:moveTo>
                  <a:lnTo>
                    <a:pt x="132348" y="144379"/>
                  </a:lnTo>
                  <a:lnTo>
                    <a:pt x="276726" y="60158"/>
                  </a:lnTo>
                  <a:lnTo>
                    <a:pt x="336884" y="0"/>
                  </a:lnTo>
                  <a:lnTo>
                    <a:pt x="397042" y="96252"/>
                  </a:lnTo>
                  <a:lnTo>
                    <a:pt x="601579" y="204537"/>
                  </a:lnTo>
                  <a:lnTo>
                    <a:pt x="613611" y="409074"/>
                  </a:lnTo>
                  <a:lnTo>
                    <a:pt x="661737" y="469231"/>
                  </a:lnTo>
                  <a:lnTo>
                    <a:pt x="613611" y="673768"/>
                  </a:lnTo>
                  <a:lnTo>
                    <a:pt x="288758" y="649705"/>
                  </a:lnTo>
                  <a:lnTo>
                    <a:pt x="204537" y="806116"/>
                  </a:lnTo>
                  <a:lnTo>
                    <a:pt x="36095" y="794084"/>
                  </a:lnTo>
                  <a:lnTo>
                    <a:pt x="0" y="625642"/>
                  </a:lnTo>
                  <a:lnTo>
                    <a:pt x="12032" y="240631"/>
                  </a:lnTo>
                  <a:close/>
                </a:path>
              </a:pathLst>
            </a:custGeom>
            <a:solidFill>
              <a:srgbClr val="FF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3910263" y="3693695"/>
              <a:ext cx="433137" cy="529389"/>
            </a:xfrm>
            <a:custGeom>
              <a:avLst/>
              <a:gdLst>
                <a:gd name="connsiteX0" fmla="*/ 0 w 433137"/>
                <a:gd name="connsiteY0" fmla="*/ 180473 h 529389"/>
                <a:gd name="connsiteX1" fmla="*/ 144379 w 433137"/>
                <a:gd name="connsiteY1" fmla="*/ 120316 h 529389"/>
                <a:gd name="connsiteX2" fmla="*/ 252663 w 433137"/>
                <a:gd name="connsiteY2" fmla="*/ 0 h 529389"/>
                <a:gd name="connsiteX3" fmla="*/ 433137 w 433137"/>
                <a:gd name="connsiteY3" fmla="*/ 144379 h 529389"/>
                <a:gd name="connsiteX4" fmla="*/ 421105 w 433137"/>
                <a:gd name="connsiteY4" fmla="*/ 252663 h 529389"/>
                <a:gd name="connsiteX5" fmla="*/ 397042 w 433137"/>
                <a:gd name="connsiteY5" fmla="*/ 433137 h 529389"/>
                <a:gd name="connsiteX6" fmla="*/ 144379 w 433137"/>
                <a:gd name="connsiteY6" fmla="*/ 445168 h 529389"/>
                <a:gd name="connsiteX7" fmla="*/ 120316 w 433137"/>
                <a:gd name="connsiteY7" fmla="*/ 529389 h 529389"/>
                <a:gd name="connsiteX8" fmla="*/ 24063 w 433137"/>
                <a:gd name="connsiteY8" fmla="*/ 505326 h 529389"/>
                <a:gd name="connsiteX9" fmla="*/ 0 w 433137"/>
                <a:gd name="connsiteY9" fmla="*/ 385010 h 529389"/>
                <a:gd name="connsiteX10" fmla="*/ 0 w 433137"/>
                <a:gd name="connsiteY10" fmla="*/ 180473 h 52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137" h="529389">
                  <a:moveTo>
                    <a:pt x="0" y="180473"/>
                  </a:moveTo>
                  <a:lnTo>
                    <a:pt x="144379" y="120316"/>
                  </a:lnTo>
                  <a:lnTo>
                    <a:pt x="252663" y="0"/>
                  </a:lnTo>
                  <a:lnTo>
                    <a:pt x="433137" y="144379"/>
                  </a:lnTo>
                  <a:lnTo>
                    <a:pt x="421105" y="252663"/>
                  </a:lnTo>
                  <a:lnTo>
                    <a:pt x="397042" y="433137"/>
                  </a:lnTo>
                  <a:lnTo>
                    <a:pt x="144379" y="445168"/>
                  </a:lnTo>
                  <a:lnTo>
                    <a:pt x="120316" y="529389"/>
                  </a:lnTo>
                  <a:lnTo>
                    <a:pt x="24063" y="505326"/>
                  </a:lnTo>
                  <a:lnTo>
                    <a:pt x="0" y="385010"/>
                  </a:lnTo>
                  <a:lnTo>
                    <a:pt x="0" y="180473"/>
                  </a:lnTo>
                  <a:close/>
                </a:path>
              </a:pathLst>
            </a:custGeom>
            <a:solidFill>
              <a:srgbClr val="FF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4535905" y="3585410"/>
              <a:ext cx="360948" cy="324853"/>
            </a:xfrm>
            <a:custGeom>
              <a:avLst/>
              <a:gdLst>
                <a:gd name="connsiteX0" fmla="*/ 12032 w 360948"/>
                <a:gd name="connsiteY0" fmla="*/ 84221 h 324853"/>
                <a:gd name="connsiteX1" fmla="*/ 120316 w 360948"/>
                <a:gd name="connsiteY1" fmla="*/ 0 h 324853"/>
                <a:gd name="connsiteX2" fmla="*/ 252663 w 360948"/>
                <a:gd name="connsiteY2" fmla="*/ 60158 h 324853"/>
                <a:gd name="connsiteX3" fmla="*/ 348916 w 360948"/>
                <a:gd name="connsiteY3" fmla="*/ 156411 h 324853"/>
                <a:gd name="connsiteX4" fmla="*/ 360948 w 360948"/>
                <a:gd name="connsiteY4" fmla="*/ 264695 h 324853"/>
                <a:gd name="connsiteX5" fmla="*/ 84221 w 360948"/>
                <a:gd name="connsiteY5" fmla="*/ 264695 h 324853"/>
                <a:gd name="connsiteX6" fmla="*/ 60158 w 360948"/>
                <a:gd name="connsiteY6" fmla="*/ 324853 h 324853"/>
                <a:gd name="connsiteX7" fmla="*/ 0 w 360948"/>
                <a:gd name="connsiteY7" fmla="*/ 300790 h 324853"/>
                <a:gd name="connsiteX8" fmla="*/ 12032 w 360948"/>
                <a:gd name="connsiteY8" fmla="*/ 84221 h 32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948" h="324853">
                  <a:moveTo>
                    <a:pt x="12032" y="84221"/>
                  </a:moveTo>
                  <a:lnTo>
                    <a:pt x="120316" y="0"/>
                  </a:lnTo>
                  <a:lnTo>
                    <a:pt x="252663" y="60158"/>
                  </a:lnTo>
                  <a:lnTo>
                    <a:pt x="348916" y="156411"/>
                  </a:lnTo>
                  <a:lnTo>
                    <a:pt x="360948" y="264695"/>
                  </a:lnTo>
                  <a:lnTo>
                    <a:pt x="84221" y="264695"/>
                  </a:lnTo>
                  <a:lnTo>
                    <a:pt x="60158" y="324853"/>
                  </a:lnTo>
                  <a:lnTo>
                    <a:pt x="0" y="300790"/>
                  </a:lnTo>
                  <a:lnTo>
                    <a:pt x="12032" y="84221"/>
                  </a:lnTo>
                  <a:close/>
                </a:path>
              </a:pathLst>
            </a:custGeom>
            <a:solidFill>
              <a:srgbClr val="FF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373380" y="15253"/>
            <a:ext cx="11362728" cy="1325563"/>
          </a:xfrm>
        </p:spPr>
        <p:txBody>
          <a:bodyPr>
            <a:noAutofit/>
          </a:bodyPr>
          <a:lstStyle/>
          <a:p>
            <a:r>
              <a:rPr lang="en-US" sz="6000" dirty="0" smtClean="0"/>
              <a:t>Data-Driven 3D Voxel Patterns</a:t>
            </a:r>
            <a:endParaRPr lang="en-US" sz="6000" dirty="0"/>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3495" t="37734" r="65729" b="41137"/>
          <a:stretch/>
        </p:blipFill>
        <p:spPr>
          <a:xfrm>
            <a:off x="2686880" y="5264684"/>
            <a:ext cx="1519708" cy="1159099"/>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13495" t="38438" r="66433" b="41372"/>
          <a:stretch/>
        </p:blipFill>
        <p:spPr>
          <a:xfrm>
            <a:off x="4337965" y="5290441"/>
            <a:ext cx="1468193" cy="1107584"/>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13318" t="37499" r="66081" b="40668"/>
          <a:stretch/>
        </p:blipFill>
        <p:spPr>
          <a:xfrm>
            <a:off x="5937535" y="5297166"/>
            <a:ext cx="1376492" cy="1094134"/>
          </a:xfrm>
          <a:prstGeom prst="rect">
            <a:avLst/>
          </a:prstGeom>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l="14023" t="38438" r="66257" b="40433"/>
          <a:stretch/>
        </p:blipFill>
        <p:spPr>
          <a:xfrm>
            <a:off x="9083607" y="5264684"/>
            <a:ext cx="1442434" cy="1159099"/>
          </a:xfrm>
          <a:prstGeom prst="rect">
            <a:avLst/>
          </a:prstGeom>
        </p:spPr>
      </p:pic>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l="13142" t="39142" r="66257" b="40903"/>
          <a:stretch/>
        </p:blipFill>
        <p:spPr>
          <a:xfrm>
            <a:off x="7445404" y="5296881"/>
            <a:ext cx="1506828" cy="1094705"/>
          </a:xfrm>
          <a:prstGeom prst="rect">
            <a:avLst/>
          </a:prstGeom>
        </p:spPr>
      </p:pic>
      <p:cxnSp>
        <p:nvCxnSpPr>
          <p:cNvPr id="11" name="Straight Arrow Connector 10"/>
          <p:cNvCxnSpPr/>
          <p:nvPr/>
        </p:nvCxnSpPr>
        <p:spPr>
          <a:xfrm flipH="1">
            <a:off x="1992259" y="4600837"/>
            <a:ext cx="355527" cy="807394"/>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564349" y="4491791"/>
            <a:ext cx="345914" cy="91644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5" idx="20"/>
          </p:cNvCxnSpPr>
          <p:nvPr/>
        </p:nvCxnSpPr>
        <p:spPr>
          <a:xfrm>
            <a:off x="4683411" y="3927500"/>
            <a:ext cx="480747" cy="148073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6" idx="17"/>
          </p:cNvCxnSpPr>
          <p:nvPr/>
        </p:nvCxnSpPr>
        <p:spPr>
          <a:xfrm>
            <a:off x="5118747" y="3667390"/>
            <a:ext cx="47965" cy="174084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7" idx="20"/>
          </p:cNvCxnSpPr>
          <p:nvPr/>
        </p:nvCxnSpPr>
        <p:spPr>
          <a:xfrm>
            <a:off x="5438493" y="3490371"/>
            <a:ext cx="1258521" cy="191786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946232" y="3685675"/>
            <a:ext cx="726511" cy="1830325"/>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021053" y="4067992"/>
            <a:ext cx="1690709" cy="1286789"/>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a:xfrm>
            <a:off x="8610600" y="6179888"/>
            <a:ext cx="2743200" cy="365125"/>
          </a:xfrm>
        </p:spPr>
        <p:txBody>
          <a:bodyPr/>
          <a:lstStyle/>
          <a:p>
            <a:fld id="{7BDE27E7-B476-463C-A663-C4105C3B0D0C}" type="slidenum">
              <a:rPr lang="en-US" smtClean="0"/>
              <a:t>46</a:t>
            </a:fld>
            <a:endParaRPr lang="en-US"/>
          </a:p>
        </p:txBody>
      </p:sp>
      <p:sp>
        <p:nvSpPr>
          <p:cNvPr id="39" name="TextBox 38"/>
          <p:cNvSpPr txBox="1"/>
          <p:nvPr/>
        </p:nvSpPr>
        <p:spPr>
          <a:xfrm>
            <a:off x="8995525" y="2088723"/>
            <a:ext cx="3061031" cy="2308324"/>
          </a:xfrm>
          <a:prstGeom prst="rect">
            <a:avLst/>
          </a:prstGeom>
          <a:solidFill>
            <a:schemeClr val="bg1"/>
          </a:solidFill>
        </p:spPr>
        <p:txBody>
          <a:bodyPr wrap="none" rtlCol="0">
            <a:spAutoFit/>
          </a:bodyPr>
          <a:lstStyle/>
          <a:p>
            <a:r>
              <a:rPr lang="en-US" sz="3600" b="1" dirty="0">
                <a:solidFill>
                  <a:srgbClr val="00B050"/>
                </a:solidFill>
                <a:sym typeface="Wingdings"/>
              </a:rPr>
              <a:t> </a:t>
            </a:r>
            <a:r>
              <a:rPr lang="en-US" sz="3600" dirty="0" smtClean="0"/>
              <a:t>2D detection</a:t>
            </a:r>
          </a:p>
          <a:p>
            <a:r>
              <a:rPr lang="en-US" sz="3600" b="1" dirty="0">
                <a:solidFill>
                  <a:srgbClr val="00B050"/>
                </a:solidFill>
                <a:sym typeface="Wingdings"/>
              </a:rPr>
              <a:t></a:t>
            </a:r>
            <a:r>
              <a:rPr lang="en-US" sz="3600" dirty="0" smtClean="0">
                <a:sym typeface="Wingdings"/>
              </a:rPr>
              <a:t> </a:t>
            </a:r>
            <a:r>
              <a:rPr lang="en-US" sz="3600" dirty="0" smtClean="0"/>
              <a:t>3D pose</a:t>
            </a:r>
          </a:p>
          <a:p>
            <a:r>
              <a:rPr lang="en-US" sz="3600" b="1" dirty="0">
                <a:solidFill>
                  <a:srgbClr val="00B050"/>
                </a:solidFill>
                <a:sym typeface="Wingdings"/>
              </a:rPr>
              <a:t></a:t>
            </a:r>
            <a:r>
              <a:rPr lang="en-US" sz="3600" dirty="0" smtClean="0">
                <a:sym typeface="Wingdings"/>
              </a:rPr>
              <a:t> </a:t>
            </a:r>
            <a:r>
              <a:rPr lang="en-US" sz="3600" dirty="0" smtClean="0"/>
              <a:t>Occlusion</a:t>
            </a:r>
          </a:p>
          <a:p>
            <a:r>
              <a:rPr lang="en-US" sz="3600" b="1" dirty="0">
                <a:solidFill>
                  <a:srgbClr val="00B050"/>
                </a:solidFill>
                <a:sym typeface="Wingdings"/>
              </a:rPr>
              <a:t></a:t>
            </a:r>
            <a:r>
              <a:rPr lang="en-US" sz="3600" dirty="0" smtClean="0">
                <a:sym typeface="Wingdings"/>
              </a:rPr>
              <a:t> </a:t>
            </a:r>
            <a:r>
              <a:rPr lang="en-US" sz="3600" dirty="0" smtClean="0"/>
              <a:t>3D location</a:t>
            </a:r>
            <a:endParaRPr lang="en-US" sz="3600" dirty="0"/>
          </a:p>
        </p:txBody>
      </p:sp>
      <p:sp>
        <p:nvSpPr>
          <p:cNvPr id="33" name="TextBox 32"/>
          <p:cNvSpPr txBox="1"/>
          <p:nvPr/>
        </p:nvSpPr>
        <p:spPr>
          <a:xfrm>
            <a:off x="498790" y="6488668"/>
            <a:ext cx="11294582" cy="369332"/>
          </a:xfrm>
          <a:prstGeom prst="rect">
            <a:avLst/>
          </a:prstGeom>
          <a:noFill/>
        </p:spPr>
        <p:txBody>
          <a:bodyPr wrap="square" rtlCol="0">
            <a:spAutoFit/>
          </a:bodyPr>
          <a:lstStyle/>
          <a:p>
            <a:r>
              <a:rPr lang="en-US" dirty="0" smtClean="0"/>
              <a:t>Y. Xiang, W. </a:t>
            </a:r>
            <a:r>
              <a:rPr lang="en-US" dirty="0"/>
              <a:t>Choi, </a:t>
            </a:r>
            <a:r>
              <a:rPr lang="en-US" dirty="0" smtClean="0"/>
              <a:t>Y. </a:t>
            </a:r>
            <a:r>
              <a:rPr lang="en-US" dirty="0"/>
              <a:t>Lin</a:t>
            </a:r>
            <a:r>
              <a:rPr lang="en-US" dirty="0" smtClean="0"/>
              <a:t> and S. </a:t>
            </a:r>
            <a:r>
              <a:rPr lang="en-US" dirty="0" err="1" smtClean="0"/>
              <a:t>Savarese</a:t>
            </a:r>
            <a:r>
              <a:rPr lang="en-US" dirty="0" smtClean="0"/>
              <a:t>. </a:t>
            </a:r>
            <a:r>
              <a:rPr lang="en-US" dirty="0"/>
              <a:t>Data-Driven 3D Voxel Patterns for Object Category Recognition</a:t>
            </a:r>
            <a:r>
              <a:rPr lang="en-US" dirty="0" smtClean="0"/>
              <a:t>. In CVPR, 2015.</a:t>
            </a:r>
          </a:p>
        </p:txBody>
      </p:sp>
    </p:spTree>
    <p:extLst>
      <p:ext uri="{BB962C8B-B14F-4D97-AF65-F5344CB8AC3E}">
        <p14:creationId xmlns:p14="http://schemas.microsoft.com/office/powerpoint/2010/main" val="409127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16795"/>
            <a:ext cx="11106150" cy="1325563"/>
          </a:xfrm>
        </p:spPr>
        <p:txBody>
          <a:bodyPr>
            <a:normAutofit/>
          </a:bodyPr>
          <a:lstStyle/>
          <a:p>
            <a:r>
              <a:rPr lang="en-US" dirty="0" smtClean="0"/>
              <a:t>Training Pipeline Overview</a:t>
            </a:r>
            <a:endParaRPr lang="en-US" dirty="0"/>
          </a:p>
        </p:txBody>
      </p:sp>
      <p:cxnSp>
        <p:nvCxnSpPr>
          <p:cNvPr id="15" name="Straight Arrow Connector 14"/>
          <p:cNvCxnSpPr/>
          <p:nvPr/>
        </p:nvCxnSpPr>
        <p:spPr>
          <a:xfrm>
            <a:off x="5208108" y="2352633"/>
            <a:ext cx="10045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986345" y="3783722"/>
            <a:ext cx="2982" cy="4919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5214547" y="5356728"/>
            <a:ext cx="9916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Slide Number Placeholder 41"/>
          <p:cNvSpPr>
            <a:spLocks noGrp="1"/>
          </p:cNvSpPr>
          <p:nvPr>
            <p:ph type="sldNum" sz="quarter" idx="12"/>
          </p:nvPr>
        </p:nvSpPr>
        <p:spPr>
          <a:xfrm>
            <a:off x="8280086" y="6353349"/>
            <a:ext cx="2743200" cy="365125"/>
          </a:xfrm>
        </p:spPr>
        <p:txBody>
          <a:bodyPr/>
          <a:lstStyle/>
          <a:p>
            <a:fld id="{7BDE27E7-B476-463C-A663-C4105C3B0D0C}" type="slidenum">
              <a:rPr lang="en-US" smtClean="0"/>
              <a:t>47</a:t>
            </a:fld>
            <a:endParaRPr lang="en-US"/>
          </a:p>
        </p:txBody>
      </p:sp>
      <p:grpSp>
        <p:nvGrpSpPr>
          <p:cNvPr id="65" name="Group 64"/>
          <p:cNvGrpSpPr/>
          <p:nvPr/>
        </p:nvGrpSpPr>
        <p:grpSpPr>
          <a:xfrm>
            <a:off x="7349278" y="1131804"/>
            <a:ext cx="2945280" cy="2595075"/>
            <a:chOff x="7349278" y="1131804"/>
            <a:chExt cx="2945280" cy="2595075"/>
          </a:xfrm>
        </p:grpSpPr>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12438" t="37264" r="9739" b="40199"/>
            <a:stretch/>
          </p:blipFill>
          <p:spPr>
            <a:xfrm>
              <a:off x="7390636" y="2592710"/>
              <a:ext cx="2890872" cy="627882"/>
            </a:xfrm>
            <a:prstGeom prst="rect">
              <a:avLst/>
            </a:prstGeom>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38" t="36091" r="9210" b="39964"/>
            <a:stretch/>
          </p:blipFill>
          <p:spPr>
            <a:xfrm>
              <a:off x="7377587" y="1131804"/>
              <a:ext cx="2916971" cy="668609"/>
            </a:xfrm>
            <a:prstGeom prst="rect">
              <a:avLst/>
            </a:prstGeom>
          </p:spPr>
        </p:pic>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l="12438" t="35482" r="10267" b="40903"/>
            <a:stretch/>
          </p:blipFill>
          <p:spPr>
            <a:xfrm>
              <a:off x="7402871" y="1851120"/>
              <a:ext cx="2866402" cy="656822"/>
            </a:xfrm>
            <a:prstGeom prst="rect">
              <a:avLst/>
            </a:prstGeom>
          </p:spPr>
        </p:pic>
        <p:sp>
          <p:nvSpPr>
            <p:cNvPr id="21" name="TextBox 20"/>
            <p:cNvSpPr txBox="1"/>
            <p:nvPr/>
          </p:nvSpPr>
          <p:spPr>
            <a:xfrm>
              <a:off x="8478442" y="1867701"/>
              <a:ext cx="715260" cy="1015663"/>
            </a:xfrm>
            <a:prstGeom prst="rect">
              <a:avLst/>
            </a:prstGeom>
            <a:noFill/>
          </p:spPr>
          <p:txBody>
            <a:bodyPr wrap="none" rtlCol="0">
              <a:spAutoFit/>
            </a:bodyPr>
            <a:lstStyle/>
            <a:p>
              <a:r>
                <a:rPr lang="en-US" sz="6000" dirty="0" smtClean="0"/>
                <a:t>…</a:t>
              </a:r>
              <a:endParaRPr lang="en-US" sz="6000" dirty="0"/>
            </a:p>
          </p:txBody>
        </p:sp>
        <p:sp>
          <p:nvSpPr>
            <p:cNvPr id="24" name="TextBox 23"/>
            <p:cNvSpPr txBox="1"/>
            <p:nvPr/>
          </p:nvSpPr>
          <p:spPr>
            <a:xfrm>
              <a:off x="7349278" y="3265214"/>
              <a:ext cx="2885855" cy="461665"/>
            </a:xfrm>
            <a:prstGeom prst="rect">
              <a:avLst/>
            </a:prstGeom>
            <a:noFill/>
          </p:spPr>
          <p:txBody>
            <a:bodyPr wrap="none" rtlCol="0">
              <a:spAutoFit/>
            </a:bodyPr>
            <a:lstStyle/>
            <a:p>
              <a:r>
                <a:rPr lang="en-US" sz="2400" dirty="0" smtClean="0"/>
                <a:t>2. 3D voxel exemplars</a:t>
              </a:r>
              <a:endParaRPr lang="en-US" sz="2400" dirty="0"/>
            </a:p>
          </p:txBody>
        </p:sp>
      </p:grpSp>
      <p:grpSp>
        <p:nvGrpSpPr>
          <p:cNvPr id="66" name="Group 65"/>
          <p:cNvGrpSpPr/>
          <p:nvPr/>
        </p:nvGrpSpPr>
        <p:grpSpPr>
          <a:xfrm>
            <a:off x="7270841" y="4354489"/>
            <a:ext cx="3188841" cy="2456382"/>
            <a:chOff x="7270841" y="4354489"/>
            <a:chExt cx="3188841" cy="2456382"/>
          </a:xfrm>
        </p:grpSpPr>
        <p:grpSp>
          <p:nvGrpSpPr>
            <p:cNvPr id="44" name="Group 43"/>
            <p:cNvGrpSpPr/>
            <p:nvPr/>
          </p:nvGrpSpPr>
          <p:grpSpPr>
            <a:xfrm>
              <a:off x="8252593" y="4354489"/>
              <a:ext cx="1449563" cy="1065489"/>
              <a:chOff x="8368515" y="3808336"/>
              <a:chExt cx="2155497" cy="1433656"/>
            </a:xfrm>
          </p:grpSpPr>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8515" y="3808336"/>
                <a:ext cx="2155497" cy="1433656"/>
              </a:xfrm>
              <a:prstGeom prst="rect">
                <a:avLst/>
              </a:prstGeom>
            </p:spPr>
          </p:pic>
          <p:pic>
            <p:nvPicPr>
              <p:cNvPr id="28" name="Picture 27"/>
              <p:cNvPicPr>
                <a:picLocks noChangeAspect="1"/>
              </p:cNvPicPr>
              <p:nvPr/>
            </p:nvPicPr>
            <p:blipFill rotWithShape="1">
              <a:blip r:embed="rId7" cstate="print">
                <a:extLst>
                  <a:ext uri="{28A0092B-C50C-407E-A947-70E740481C1C}">
                    <a14:useLocalDpi xmlns:a14="http://schemas.microsoft.com/office/drawing/2010/main" val="0"/>
                  </a:ext>
                </a:extLst>
              </a:blip>
              <a:srcRect l="39852" t="40257" r="9315" b="7833"/>
              <a:stretch/>
            </p:blipFill>
            <p:spPr>
              <a:xfrm>
                <a:off x="8697854" y="4136277"/>
                <a:ext cx="1415001" cy="873237"/>
              </a:xfrm>
              <a:prstGeom prst="rect">
                <a:avLst/>
              </a:prstGeom>
            </p:spPr>
          </p:pic>
        </p:grpSp>
        <p:grpSp>
          <p:nvGrpSpPr>
            <p:cNvPr id="46" name="Group 45"/>
            <p:cNvGrpSpPr/>
            <p:nvPr/>
          </p:nvGrpSpPr>
          <p:grpSpPr>
            <a:xfrm>
              <a:off x="7270841" y="5228626"/>
              <a:ext cx="1365670" cy="1102722"/>
              <a:chOff x="6440788" y="5088957"/>
              <a:chExt cx="2155497" cy="1433656"/>
            </a:xfrm>
          </p:grpSpPr>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0788" y="5088957"/>
                <a:ext cx="2155497" cy="1433656"/>
              </a:xfrm>
              <a:prstGeom prst="rect">
                <a:avLst/>
              </a:prstGeom>
            </p:spPr>
          </p:pic>
          <p:pic>
            <p:nvPicPr>
              <p:cNvPr id="29" name="Picture 28"/>
              <p:cNvPicPr>
                <a:picLocks noChangeAspect="1"/>
              </p:cNvPicPr>
              <p:nvPr/>
            </p:nvPicPr>
            <p:blipFill rotWithShape="1">
              <a:blip r:embed="rId9" cstate="print">
                <a:extLst>
                  <a:ext uri="{28A0092B-C50C-407E-A947-70E740481C1C}">
                    <a14:useLocalDpi xmlns:a14="http://schemas.microsoft.com/office/drawing/2010/main" val="0"/>
                  </a:ext>
                </a:extLst>
              </a:blip>
              <a:srcRect l="10659" t="24578" r="35691" b="25842"/>
              <a:stretch/>
            </p:blipFill>
            <p:spPr>
              <a:xfrm>
                <a:off x="6740695" y="5437497"/>
                <a:ext cx="1507285" cy="841778"/>
              </a:xfrm>
              <a:prstGeom prst="rect">
                <a:avLst/>
              </a:prstGeom>
            </p:spPr>
          </p:pic>
        </p:grpSp>
        <p:grpSp>
          <p:nvGrpSpPr>
            <p:cNvPr id="45" name="Group 44"/>
            <p:cNvGrpSpPr/>
            <p:nvPr/>
          </p:nvGrpSpPr>
          <p:grpSpPr>
            <a:xfrm>
              <a:off x="9123551" y="5343238"/>
              <a:ext cx="1336131" cy="1040501"/>
              <a:chOff x="9529988" y="5315849"/>
              <a:chExt cx="2155497" cy="1433656"/>
            </a:xfrm>
          </p:grpSpPr>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29988" y="5315849"/>
                <a:ext cx="2155497" cy="1433656"/>
              </a:xfrm>
              <a:prstGeom prst="rect">
                <a:avLst/>
              </a:prstGeom>
            </p:spPr>
          </p:pic>
          <p:pic>
            <p:nvPicPr>
              <p:cNvPr id="31" name="Picture 30"/>
              <p:cNvPicPr>
                <a:picLocks noChangeAspect="1"/>
              </p:cNvPicPr>
              <p:nvPr/>
            </p:nvPicPr>
            <p:blipFill rotWithShape="1">
              <a:blip r:embed="rId11" cstate="print">
                <a:extLst>
                  <a:ext uri="{28A0092B-C50C-407E-A947-70E740481C1C}">
                    <a14:useLocalDpi xmlns:a14="http://schemas.microsoft.com/office/drawing/2010/main" val="0"/>
                  </a:ext>
                </a:extLst>
              </a:blip>
              <a:srcRect l="10530" t="25214" r="35820" b="25843"/>
              <a:stretch/>
            </p:blipFill>
            <p:spPr>
              <a:xfrm>
                <a:off x="9818078" y="5692057"/>
                <a:ext cx="1506506" cy="830556"/>
              </a:xfrm>
              <a:prstGeom prst="rect">
                <a:avLst/>
              </a:prstGeom>
            </p:spPr>
          </p:pic>
        </p:grpSp>
        <p:sp>
          <p:nvSpPr>
            <p:cNvPr id="32" name="TextBox 31"/>
            <p:cNvSpPr txBox="1"/>
            <p:nvPr/>
          </p:nvSpPr>
          <p:spPr>
            <a:xfrm>
              <a:off x="7637291" y="6349206"/>
              <a:ext cx="2657715" cy="461665"/>
            </a:xfrm>
            <a:prstGeom prst="rect">
              <a:avLst/>
            </a:prstGeom>
            <a:noFill/>
          </p:spPr>
          <p:txBody>
            <a:bodyPr wrap="none" rtlCol="0">
              <a:spAutoFit/>
            </a:bodyPr>
            <a:lstStyle/>
            <a:p>
              <a:r>
                <a:rPr lang="en-US" sz="2400" dirty="0" smtClean="0"/>
                <a:t>3. 3D voxel patterns</a:t>
              </a:r>
              <a:endParaRPr lang="en-US" sz="2400" dirty="0"/>
            </a:p>
          </p:txBody>
        </p:sp>
        <p:sp>
          <p:nvSpPr>
            <p:cNvPr id="39" name="TextBox 38"/>
            <p:cNvSpPr txBox="1"/>
            <p:nvPr/>
          </p:nvSpPr>
          <p:spPr>
            <a:xfrm>
              <a:off x="8432162" y="4870824"/>
              <a:ext cx="389831" cy="1015663"/>
            </a:xfrm>
            <a:prstGeom prst="rect">
              <a:avLst/>
            </a:prstGeom>
            <a:noFill/>
          </p:spPr>
          <p:txBody>
            <a:bodyPr wrap="square" rtlCol="0">
              <a:spAutoFit/>
            </a:bodyPr>
            <a:lstStyle/>
            <a:p>
              <a:r>
                <a:rPr lang="en-US" sz="6000" dirty="0" smtClean="0"/>
                <a:t>…</a:t>
              </a:r>
              <a:endParaRPr lang="en-US" sz="6000" dirty="0"/>
            </a:p>
          </p:txBody>
        </p:sp>
      </p:grpSp>
      <p:grpSp>
        <p:nvGrpSpPr>
          <p:cNvPr id="67" name="Group 66"/>
          <p:cNvGrpSpPr/>
          <p:nvPr/>
        </p:nvGrpSpPr>
        <p:grpSpPr>
          <a:xfrm>
            <a:off x="608235" y="4281734"/>
            <a:ext cx="4845622" cy="2481670"/>
            <a:chOff x="608235" y="4376330"/>
            <a:chExt cx="4845622" cy="2481670"/>
          </a:xfrm>
        </p:grpSpPr>
        <p:sp>
          <p:nvSpPr>
            <p:cNvPr id="30" name="TextBox 29"/>
            <p:cNvSpPr txBox="1"/>
            <p:nvPr/>
          </p:nvSpPr>
          <p:spPr>
            <a:xfrm>
              <a:off x="2711304" y="5063783"/>
              <a:ext cx="389831" cy="1015663"/>
            </a:xfrm>
            <a:prstGeom prst="rect">
              <a:avLst/>
            </a:prstGeom>
            <a:noFill/>
          </p:spPr>
          <p:txBody>
            <a:bodyPr wrap="square" rtlCol="0">
              <a:spAutoFit/>
            </a:bodyPr>
            <a:lstStyle/>
            <a:p>
              <a:r>
                <a:rPr lang="en-US" sz="6000" dirty="0" smtClean="0"/>
                <a:t>…</a:t>
              </a:r>
              <a:endParaRPr lang="en-US" sz="6000" dirty="0"/>
            </a:p>
          </p:txBody>
        </p:sp>
        <p:pic>
          <p:nvPicPr>
            <p:cNvPr id="34" name="Picture 33"/>
            <p:cNvPicPr>
              <a:picLocks noChangeAspect="1"/>
            </p:cNvPicPr>
            <p:nvPr/>
          </p:nvPicPr>
          <p:blipFill rotWithShape="1">
            <a:blip r:embed="rId12" cstate="print">
              <a:extLst>
                <a:ext uri="{28A0092B-C50C-407E-A947-70E740481C1C}">
                  <a14:useLocalDpi xmlns:a14="http://schemas.microsoft.com/office/drawing/2010/main" val="0"/>
                </a:ext>
              </a:extLst>
            </a:blip>
            <a:srcRect l="12086" t="34212" r="8858" b="36677"/>
            <a:stretch/>
          </p:blipFill>
          <p:spPr>
            <a:xfrm>
              <a:off x="1626340" y="4376330"/>
              <a:ext cx="2559759" cy="706926"/>
            </a:xfrm>
            <a:prstGeom prst="rect">
              <a:avLst/>
            </a:prstGeom>
          </p:spPr>
        </p:pic>
        <p:pic>
          <p:nvPicPr>
            <p:cNvPr id="35" name="Picture 34"/>
            <p:cNvPicPr>
              <a:picLocks noChangeAspect="1"/>
            </p:cNvPicPr>
            <p:nvPr/>
          </p:nvPicPr>
          <p:blipFill rotWithShape="1">
            <a:blip r:embed="rId13" cstate="print">
              <a:extLst>
                <a:ext uri="{28A0092B-C50C-407E-A947-70E740481C1C}">
                  <a14:useLocalDpi xmlns:a14="http://schemas.microsoft.com/office/drawing/2010/main" val="0"/>
                </a:ext>
              </a:extLst>
            </a:blip>
            <a:srcRect l="13670" t="37734" r="8682" b="40668"/>
            <a:stretch/>
          </p:blipFill>
          <p:spPr>
            <a:xfrm>
              <a:off x="1620934" y="5126791"/>
              <a:ext cx="2570571" cy="536264"/>
            </a:xfrm>
            <a:prstGeom prst="rect">
              <a:avLst/>
            </a:prstGeom>
          </p:spPr>
        </p:pic>
        <p:pic>
          <p:nvPicPr>
            <p:cNvPr id="36" name="Picture 35"/>
            <p:cNvPicPr>
              <a:picLocks noChangeAspect="1"/>
            </p:cNvPicPr>
            <p:nvPr/>
          </p:nvPicPr>
          <p:blipFill rotWithShape="1">
            <a:blip r:embed="rId14" cstate="print">
              <a:extLst>
                <a:ext uri="{28A0092B-C50C-407E-A947-70E740481C1C}">
                  <a14:useLocalDpi xmlns:a14="http://schemas.microsoft.com/office/drawing/2010/main" val="0"/>
                </a:ext>
              </a:extLst>
            </a:blip>
            <a:srcRect l="13319" t="38438" r="9386" b="42077"/>
            <a:stretch/>
          </p:blipFill>
          <p:spPr>
            <a:xfrm>
              <a:off x="1626340" y="5873449"/>
              <a:ext cx="2559759" cy="483963"/>
            </a:xfrm>
            <a:prstGeom prst="rect">
              <a:avLst/>
            </a:prstGeom>
          </p:spPr>
        </p:pic>
        <p:sp>
          <p:nvSpPr>
            <p:cNvPr id="38" name="TextBox 37"/>
            <p:cNvSpPr txBox="1"/>
            <p:nvPr/>
          </p:nvSpPr>
          <p:spPr>
            <a:xfrm>
              <a:off x="608235" y="6396335"/>
              <a:ext cx="4845622" cy="461665"/>
            </a:xfrm>
            <a:prstGeom prst="rect">
              <a:avLst/>
            </a:prstGeom>
            <a:noFill/>
          </p:spPr>
          <p:txBody>
            <a:bodyPr wrap="none" rtlCol="0">
              <a:spAutoFit/>
            </a:bodyPr>
            <a:lstStyle/>
            <a:p>
              <a:r>
                <a:rPr lang="en-US" sz="2400" dirty="0" smtClean="0"/>
                <a:t>4. Training 3D voxel pattern detectors</a:t>
              </a:r>
              <a:endParaRPr lang="en-US" sz="2400" dirty="0"/>
            </a:p>
          </p:txBody>
        </p:sp>
      </p:grpSp>
      <p:grpSp>
        <p:nvGrpSpPr>
          <p:cNvPr id="64" name="Group 63"/>
          <p:cNvGrpSpPr/>
          <p:nvPr/>
        </p:nvGrpSpPr>
        <p:grpSpPr>
          <a:xfrm>
            <a:off x="460214" y="1194177"/>
            <a:ext cx="5092100" cy="2518747"/>
            <a:chOff x="460214" y="1194177"/>
            <a:chExt cx="5092100" cy="2518747"/>
          </a:xfrm>
        </p:grpSpPr>
        <p:sp>
          <p:nvSpPr>
            <p:cNvPr id="14" name="TextBox 13"/>
            <p:cNvSpPr txBox="1"/>
            <p:nvPr/>
          </p:nvSpPr>
          <p:spPr>
            <a:xfrm>
              <a:off x="460214" y="3251259"/>
              <a:ext cx="5092100" cy="461665"/>
            </a:xfrm>
            <a:prstGeom prst="rect">
              <a:avLst/>
            </a:prstGeom>
            <a:noFill/>
          </p:spPr>
          <p:txBody>
            <a:bodyPr wrap="none" rtlCol="0">
              <a:spAutoFit/>
            </a:bodyPr>
            <a:lstStyle/>
            <a:p>
              <a:r>
                <a:rPr lang="en-US" sz="2400" dirty="0" smtClean="0"/>
                <a:t>1. Align 2D images with 3D CAD models</a:t>
              </a:r>
              <a:endParaRPr lang="en-US" sz="2400" dirty="0"/>
            </a:p>
          </p:txBody>
        </p:sp>
        <p:grpSp>
          <p:nvGrpSpPr>
            <p:cNvPr id="59" name="Group 58"/>
            <p:cNvGrpSpPr/>
            <p:nvPr/>
          </p:nvGrpSpPr>
          <p:grpSpPr>
            <a:xfrm>
              <a:off x="1265177" y="1194177"/>
              <a:ext cx="3357291" cy="2055450"/>
              <a:chOff x="1194532" y="1317556"/>
              <a:chExt cx="3357291" cy="2055450"/>
            </a:xfrm>
          </p:grpSpPr>
          <p:pic>
            <p:nvPicPr>
              <p:cNvPr id="49" name="Picture 48"/>
              <p:cNvPicPr>
                <a:picLocks noChangeAspect="1"/>
              </p:cNvPicPr>
              <p:nvPr/>
            </p:nvPicPr>
            <p:blipFill rotWithShape="1">
              <a:blip r:embed="rId15" cstate="print">
                <a:extLst>
                  <a:ext uri="{28A0092B-C50C-407E-A947-70E740481C1C}">
                    <a14:useLocalDpi xmlns:a14="http://schemas.microsoft.com/office/drawing/2010/main" val="0"/>
                  </a:ext>
                </a:extLst>
              </a:blip>
              <a:srcRect l="17318" t="6992" r="13796" b="57624"/>
              <a:stretch/>
            </p:blipFill>
            <p:spPr>
              <a:xfrm>
                <a:off x="1194532" y="1317556"/>
                <a:ext cx="3357291" cy="1042134"/>
              </a:xfrm>
              <a:prstGeom prst="rect">
                <a:avLst/>
              </a:prstGeom>
            </p:spPr>
          </p:pic>
          <p:pic>
            <p:nvPicPr>
              <p:cNvPr id="50" name="Picture 49"/>
              <p:cNvPicPr>
                <a:picLocks noChangeAspect="1"/>
              </p:cNvPicPr>
              <p:nvPr/>
            </p:nvPicPr>
            <p:blipFill rotWithShape="1">
              <a:blip r:embed="rId16" cstate="print">
                <a:extLst>
                  <a:ext uri="{28A0092B-C50C-407E-A947-70E740481C1C}">
                    <a14:useLocalDpi xmlns:a14="http://schemas.microsoft.com/office/drawing/2010/main" val="0"/>
                  </a:ext>
                </a:extLst>
              </a:blip>
              <a:srcRect l="12708" t="10170" r="71543" b="71608"/>
              <a:stretch/>
            </p:blipFill>
            <p:spPr>
              <a:xfrm>
                <a:off x="3722924" y="2343185"/>
                <a:ext cx="734499" cy="513552"/>
              </a:xfrm>
              <a:prstGeom prst="rect">
                <a:avLst/>
              </a:prstGeom>
            </p:spPr>
          </p:pic>
          <p:pic>
            <p:nvPicPr>
              <p:cNvPr id="51" name="Picture 50"/>
              <p:cNvPicPr>
                <a:picLocks noChangeAspect="1"/>
              </p:cNvPicPr>
              <p:nvPr/>
            </p:nvPicPr>
            <p:blipFill rotWithShape="1">
              <a:blip r:embed="rId16" cstate="print">
                <a:extLst>
                  <a:ext uri="{28A0092B-C50C-407E-A947-70E740481C1C}">
                    <a14:useLocalDpi xmlns:a14="http://schemas.microsoft.com/office/drawing/2010/main" val="0"/>
                  </a:ext>
                </a:extLst>
              </a:blip>
              <a:srcRect l="34348" t="9959" r="51440" b="71820"/>
              <a:stretch/>
            </p:blipFill>
            <p:spPr>
              <a:xfrm>
                <a:off x="2936158" y="2372582"/>
                <a:ext cx="662840" cy="513552"/>
              </a:xfrm>
              <a:prstGeom prst="rect">
                <a:avLst/>
              </a:prstGeom>
            </p:spPr>
          </p:pic>
          <p:pic>
            <p:nvPicPr>
              <p:cNvPr id="52" name="Picture 51"/>
              <p:cNvPicPr>
                <a:picLocks noChangeAspect="1"/>
              </p:cNvPicPr>
              <p:nvPr/>
            </p:nvPicPr>
            <p:blipFill rotWithShape="1">
              <a:blip r:embed="rId17" cstate="print">
                <a:extLst>
                  <a:ext uri="{28A0092B-C50C-407E-A947-70E740481C1C}">
                    <a14:useLocalDpi xmlns:a14="http://schemas.microsoft.com/office/drawing/2010/main" val="0"/>
                  </a:ext>
                </a:extLst>
              </a:blip>
              <a:srcRect l="54577" t="8687" r="30570" b="71820"/>
              <a:stretch/>
            </p:blipFill>
            <p:spPr>
              <a:xfrm>
                <a:off x="1219300" y="2382976"/>
                <a:ext cx="692698" cy="549381"/>
              </a:xfrm>
              <a:prstGeom prst="rect">
                <a:avLst/>
              </a:prstGeom>
            </p:spPr>
          </p:pic>
          <p:pic>
            <p:nvPicPr>
              <p:cNvPr id="53" name="Picture 52"/>
              <p:cNvPicPr>
                <a:picLocks noChangeAspect="1"/>
              </p:cNvPicPr>
              <p:nvPr/>
            </p:nvPicPr>
            <p:blipFill rotWithShape="1">
              <a:blip r:embed="rId18" cstate="print">
                <a:extLst>
                  <a:ext uri="{28A0092B-C50C-407E-A947-70E740481C1C}">
                    <a14:useLocalDpi xmlns:a14="http://schemas.microsoft.com/office/drawing/2010/main" val="0"/>
                  </a:ext>
                </a:extLst>
              </a:blip>
              <a:srcRect l="76216" t="8687" r="10980" b="72244"/>
              <a:stretch/>
            </p:blipFill>
            <p:spPr>
              <a:xfrm>
                <a:off x="2152745" y="2355213"/>
                <a:ext cx="597154" cy="537438"/>
              </a:xfrm>
              <a:prstGeom prst="rect">
                <a:avLst/>
              </a:prstGeom>
            </p:spPr>
          </p:pic>
          <p:pic>
            <p:nvPicPr>
              <p:cNvPr id="54" name="Picture 53"/>
              <p:cNvPicPr>
                <a:picLocks noChangeAspect="1"/>
              </p:cNvPicPr>
              <p:nvPr/>
            </p:nvPicPr>
            <p:blipFill rotWithShape="1">
              <a:blip r:embed="rId17" cstate="print">
                <a:extLst>
                  <a:ext uri="{28A0092B-C50C-407E-A947-70E740481C1C}">
                    <a14:useLocalDpi xmlns:a14="http://schemas.microsoft.com/office/drawing/2010/main" val="0"/>
                  </a:ext>
                </a:extLst>
              </a:blip>
              <a:srcRect l="13732" t="40257" r="71927" b="42581"/>
              <a:stretch/>
            </p:blipFill>
            <p:spPr>
              <a:xfrm>
                <a:off x="3510577" y="2834284"/>
                <a:ext cx="668811" cy="483694"/>
              </a:xfrm>
              <a:prstGeom prst="rect">
                <a:avLst/>
              </a:prstGeom>
            </p:spPr>
          </p:pic>
          <p:pic>
            <p:nvPicPr>
              <p:cNvPr id="55" name="Picture 54"/>
              <p:cNvPicPr>
                <a:picLocks noChangeAspect="1"/>
              </p:cNvPicPr>
              <p:nvPr/>
            </p:nvPicPr>
            <p:blipFill rotWithShape="1">
              <a:blip r:embed="rId16" cstate="print">
                <a:extLst>
                  <a:ext uri="{28A0092B-C50C-407E-A947-70E740481C1C}">
                    <a14:useLocalDpi xmlns:a14="http://schemas.microsoft.com/office/drawing/2010/main" val="0"/>
                  </a:ext>
                </a:extLst>
              </a:blip>
              <a:srcRect l="33835" t="39409" r="51824" b="42158"/>
              <a:stretch/>
            </p:blipFill>
            <p:spPr>
              <a:xfrm>
                <a:off x="1894772" y="2841087"/>
                <a:ext cx="668811" cy="519523"/>
              </a:xfrm>
              <a:prstGeom prst="rect">
                <a:avLst/>
              </a:prstGeom>
            </p:spPr>
          </p:pic>
          <p:pic>
            <p:nvPicPr>
              <p:cNvPr id="56" name="Picture 55"/>
              <p:cNvPicPr>
                <a:picLocks noChangeAspect="1"/>
              </p:cNvPicPr>
              <p:nvPr/>
            </p:nvPicPr>
            <p:blipFill rotWithShape="1">
              <a:blip r:embed="rId16" cstate="print">
                <a:extLst>
                  <a:ext uri="{28A0092B-C50C-407E-A947-70E740481C1C}">
                    <a14:useLocalDpi xmlns:a14="http://schemas.microsoft.com/office/drawing/2010/main" val="0"/>
                  </a:ext>
                </a:extLst>
              </a:blip>
              <a:srcRect l="55090" t="40045" r="31594" b="42157"/>
              <a:stretch/>
            </p:blipFill>
            <p:spPr>
              <a:xfrm>
                <a:off x="2712946" y="2871397"/>
                <a:ext cx="621039" cy="501609"/>
              </a:xfrm>
              <a:prstGeom prst="rect">
                <a:avLst/>
              </a:prstGeom>
            </p:spPr>
          </p:pic>
        </p:grpSp>
      </p:grpSp>
    </p:spTree>
    <p:extLst>
      <p:ext uri="{BB962C8B-B14F-4D97-AF65-F5344CB8AC3E}">
        <p14:creationId xmlns:p14="http://schemas.microsoft.com/office/powerpoint/2010/main" val="72425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752" y="97108"/>
            <a:ext cx="11080768" cy="1325563"/>
          </a:xfrm>
        </p:spPr>
        <p:txBody>
          <a:bodyPr>
            <a:normAutofit/>
          </a:bodyPr>
          <a:lstStyle/>
          <a:p>
            <a:r>
              <a:rPr lang="en-US" dirty="0" smtClean="0"/>
              <a:t>1. Align 2D Images with 3D CAD Models</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6113" t="26244" r="43917" b="14624"/>
          <a:stretch/>
        </p:blipFill>
        <p:spPr>
          <a:xfrm>
            <a:off x="652454" y="1359602"/>
            <a:ext cx="5254581" cy="2137893"/>
          </a:xfr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2708" t="10170" r="71543" b="71608"/>
          <a:stretch/>
        </p:blipFill>
        <p:spPr>
          <a:xfrm>
            <a:off x="3178991" y="4096566"/>
            <a:ext cx="1198758" cy="838156"/>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4348" t="9959" r="51440" b="71820"/>
          <a:stretch/>
        </p:blipFill>
        <p:spPr>
          <a:xfrm>
            <a:off x="4686052" y="4092889"/>
            <a:ext cx="1081806" cy="838157"/>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4577" t="8687" r="30570" b="71820"/>
          <a:stretch/>
        </p:blipFill>
        <p:spPr>
          <a:xfrm>
            <a:off x="613972" y="4052305"/>
            <a:ext cx="1130536" cy="89663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76216" t="8687" r="10980" b="72244"/>
          <a:stretch/>
        </p:blipFill>
        <p:spPr>
          <a:xfrm>
            <a:off x="1971888" y="4035164"/>
            <a:ext cx="974600" cy="877139"/>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13732" t="40257" r="71927" b="42581"/>
          <a:stretch/>
        </p:blipFill>
        <p:spPr>
          <a:xfrm>
            <a:off x="1544225" y="4955329"/>
            <a:ext cx="1091552" cy="789426"/>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33835" t="39409" r="51824" b="42158"/>
          <a:stretch/>
        </p:blipFill>
        <p:spPr>
          <a:xfrm>
            <a:off x="2903514" y="4923786"/>
            <a:ext cx="1091552" cy="847902"/>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55090" t="40045" r="31594" b="42157"/>
          <a:stretch/>
        </p:blipFill>
        <p:spPr>
          <a:xfrm>
            <a:off x="4303369" y="4940664"/>
            <a:ext cx="1013584" cy="818664"/>
          </a:xfrm>
          <a:prstGeom prst="rect">
            <a:avLst/>
          </a:prstGeom>
        </p:spPr>
      </p:pic>
      <p:cxnSp>
        <p:nvCxnSpPr>
          <p:cNvPr id="13" name="Straight Arrow Connector 12"/>
          <p:cNvCxnSpPr/>
          <p:nvPr/>
        </p:nvCxnSpPr>
        <p:spPr>
          <a:xfrm flipH="1" flipV="1">
            <a:off x="1110191" y="2814141"/>
            <a:ext cx="8048" cy="14010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02803" y="3231701"/>
            <a:ext cx="12982" cy="983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l="17214" t="12924" r="42898" b="57230"/>
          <a:stretch/>
        </p:blipFill>
        <p:spPr>
          <a:xfrm>
            <a:off x="7111210" y="1420732"/>
            <a:ext cx="4755941" cy="2150481"/>
          </a:xfrm>
          <a:prstGeom prst="rect">
            <a:avLst/>
          </a:prstGeom>
        </p:spPr>
      </p:pic>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9878" t="69073" r="44655" b="15037"/>
          <a:stretch/>
        </p:blipFill>
        <p:spPr>
          <a:xfrm>
            <a:off x="7111210" y="4346066"/>
            <a:ext cx="4732681" cy="1281411"/>
          </a:xfrm>
          <a:prstGeom prst="rect">
            <a:avLst/>
          </a:prstGeom>
        </p:spPr>
      </p:pic>
      <p:sp>
        <p:nvSpPr>
          <p:cNvPr id="19" name="TextBox 18"/>
          <p:cNvSpPr txBox="1"/>
          <p:nvPr/>
        </p:nvSpPr>
        <p:spPr>
          <a:xfrm>
            <a:off x="7794710" y="3531664"/>
            <a:ext cx="3388941" cy="461665"/>
          </a:xfrm>
          <a:prstGeom prst="rect">
            <a:avLst/>
          </a:prstGeom>
          <a:noFill/>
        </p:spPr>
        <p:txBody>
          <a:bodyPr wrap="none" rtlCol="0">
            <a:spAutoFit/>
          </a:bodyPr>
          <a:lstStyle/>
          <a:p>
            <a:r>
              <a:rPr lang="en-US" sz="2400" dirty="0" smtClean="0"/>
              <a:t>Project of 3D CAD models</a:t>
            </a:r>
            <a:endParaRPr lang="en-US" sz="2400" dirty="0"/>
          </a:p>
        </p:txBody>
      </p:sp>
      <p:sp>
        <p:nvSpPr>
          <p:cNvPr id="20" name="TextBox 19"/>
          <p:cNvSpPr txBox="1"/>
          <p:nvPr/>
        </p:nvSpPr>
        <p:spPr>
          <a:xfrm>
            <a:off x="8434219" y="5728371"/>
            <a:ext cx="2086661" cy="461665"/>
          </a:xfrm>
          <a:prstGeom prst="rect">
            <a:avLst/>
          </a:prstGeom>
          <a:noFill/>
        </p:spPr>
        <p:txBody>
          <a:bodyPr wrap="none" rtlCol="0">
            <a:spAutoFit/>
          </a:bodyPr>
          <a:lstStyle/>
          <a:p>
            <a:r>
              <a:rPr lang="en-US" sz="2400" dirty="0" smtClean="0"/>
              <a:t>Depth ordering</a:t>
            </a:r>
            <a:endParaRPr lang="en-US" sz="2400" dirty="0"/>
          </a:p>
        </p:txBody>
      </p:sp>
      <p:sp>
        <p:nvSpPr>
          <p:cNvPr id="23" name="TextBox 22"/>
          <p:cNvSpPr txBox="1"/>
          <p:nvPr/>
        </p:nvSpPr>
        <p:spPr>
          <a:xfrm>
            <a:off x="2434830" y="3436931"/>
            <a:ext cx="2091983" cy="461665"/>
          </a:xfrm>
          <a:prstGeom prst="rect">
            <a:avLst/>
          </a:prstGeom>
          <a:noFill/>
        </p:spPr>
        <p:txBody>
          <a:bodyPr wrap="none" rtlCol="0">
            <a:spAutoFit/>
          </a:bodyPr>
          <a:lstStyle/>
          <a:p>
            <a:r>
              <a:rPr lang="en-US" sz="2400" dirty="0" smtClean="0"/>
              <a:t>3D annotations</a:t>
            </a:r>
            <a:endParaRPr lang="en-US" sz="2400" dirty="0"/>
          </a:p>
        </p:txBody>
      </p:sp>
      <p:sp>
        <p:nvSpPr>
          <p:cNvPr id="24" name="TextBox 23"/>
          <p:cNvSpPr txBox="1"/>
          <p:nvPr/>
        </p:nvSpPr>
        <p:spPr>
          <a:xfrm>
            <a:off x="2224006" y="5791435"/>
            <a:ext cx="2111475" cy="461665"/>
          </a:xfrm>
          <a:prstGeom prst="rect">
            <a:avLst/>
          </a:prstGeom>
          <a:noFill/>
        </p:spPr>
        <p:txBody>
          <a:bodyPr wrap="none" rtlCol="0">
            <a:spAutoFit/>
          </a:bodyPr>
          <a:lstStyle/>
          <a:p>
            <a:r>
              <a:rPr lang="en-US" sz="2400" dirty="0" smtClean="0"/>
              <a:t>3D CAD models</a:t>
            </a:r>
            <a:endParaRPr lang="en-US" sz="2400" dirty="0"/>
          </a:p>
        </p:txBody>
      </p:sp>
      <p:sp>
        <p:nvSpPr>
          <p:cNvPr id="25" name="TextBox 24"/>
          <p:cNvSpPr txBox="1"/>
          <p:nvPr/>
        </p:nvSpPr>
        <p:spPr>
          <a:xfrm>
            <a:off x="4452531" y="2944094"/>
            <a:ext cx="715260" cy="1015663"/>
          </a:xfrm>
          <a:prstGeom prst="rect">
            <a:avLst/>
          </a:prstGeom>
          <a:noFill/>
        </p:spPr>
        <p:txBody>
          <a:bodyPr wrap="none" rtlCol="0">
            <a:spAutoFit/>
          </a:bodyPr>
          <a:lstStyle/>
          <a:p>
            <a:r>
              <a:rPr lang="en-US" sz="6000" dirty="0" smtClean="0"/>
              <a:t>…</a:t>
            </a:r>
            <a:endParaRPr lang="en-US" sz="6000" dirty="0"/>
          </a:p>
        </p:txBody>
      </p:sp>
      <p:cxnSp>
        <p:nvCxnSpPr>
          <p:cNvPr id="26" name="Straight Arrow Connector 25"/>
          <p:cNvCxnSpPr/>
          <p:nvPr/>
        </p:nvCxnSpPr>
        <p:spPr>
          <a:xfrm>
            <a:off x="6048702" y="3821258"/>
            <a:ext cx="10045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7BDE27E7-B476-463C-A663-C4105C3B0D0C}" type="slidenum">
              <a:rPr lang="en-US" smtClean="0"/>
              <a:t>48</a:t>
            </a:fld>
            <a:endParaRPr lang="en-US"/>
          </a:p>
        </p:txBody>
      </p:sp>
      <p:sp>
        <p:nvSpPr>
          <p:cNvPr id="22" name="TextBox 21"/>
          <p:cNvSpPr txBox="1"/>
          <p:nvPr/>
        </p:nvSpPr>
        <p:spPr>
          <a:xfrm>
            <a:off x="500054" y="6456544"/>
            <a:ext cx="11333407" cy="369332"/>
          </a:xfrm>
          <a:prstGeom prst="rect">
            <a:avLst/>
          </a:prstGeom>
          <a:noFill/>
        </p:spPr>
        <p:txBody>
          <a:bodyPr wrap="square" rtlCol="0">
            <a:spAutoFit/>
          </a:bodyPr>
          <a:lstStyle/>
          <a:p>
            <a:r>
              <a:rPr lang="en-US" dirty="0"/>
              <a:t>A. Geiger, P. Lenz, and R. </a:t>
            </a:r>
            <a:r>
              <a:rPr lang="en-US" dirty="0" err="1"/>
              <a:t>Urtasun</a:t>
            </a:r>
            <a:r>
              <a:rPr lang="en-US" dirty="0"/>
              <a:t>. Are we ready for </a:t>
            </a:r>
            <a:r>
              <a:rPr lang="en-US" dirty="0" smtClean="0"/>
              <a:t>autonomous driving</a:t>
            </a:r>
            <a:r>
              <a:rPr lang="en-US" dirty="0"/>
              <a:t>? the </a:t>
            </a:r>
            <a:r>
              <a:rPr lang="en-US" dirty="0" err="1"/>
              <a:t>kitti</a:t>
            </a:r>
            <a:r>
              <a:rPr lang="en-US" dirty="0"/>
              <a:t> vision benchmark suite. </a:t>
            </a:r>
            <a:r>
              <a:rPr lang="en-US" dirty="0" smtClean="0"/>
              <a:t>In CVPR, 2012</a:t>
            </a:r>
            <a:endParaRPr lang="en-US" dirty="0"/>
          </a:p>
        </p:txBody>
      </p:sp>
    </p:spTree>
    <p:extLst>
      <p:ext uri="{BB962C8B-B14F-4D97-AF65-F5344CB8AC3E}">
        <p14:creationId xmlns:p14="http://schemas.microsoft.com/office/powerpoint/2010/main" val="199130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P spid="24" grpId="0"/>
      <p:bldP spid="25"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336585" y="1223372"/>
            <a:ext cx="3096379" cy="1878799"/>
            <a:chOff x="1769209" y="1104750"/>
            <a:chExt cx="3919050" cy="2559553"/>
          </a:xfrm>
        </p:grpSpPr>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l="12196" t="36655" r="64885" b="40885"/>
            <a:stretch/>
          </p:blipFill>
          <p:spPr>
            <a:xfrm>
              <a:off x="1769209" y="1104750"/>
              <a:ext cx="3919050" cy="2559553"/>
            </a:xfrm>
            <a:prstGeom prst="rect">
              <a:avLst/>
            </a:prstGeom>
          </p:spPr>
        </p:pic>
        <p:sp>
          <p:nvSpPr>
            <p:cNvPr id="22" name="Freeform 21"/>
            <p:cNvSpPr/>
            <p:nvPr/>
          </p:nvSpPr>
          <p:spPr>
            <a:xfrm>
              <a:off x="1905000" y="1333500"/>
              <a:ext cx="2571750" cy="2000250"/>
            </a:xfrm>
            <a:custGeom>
              <a:avLst/>
              <a:gdLst>
                <a:gd name="connsiteX0" fmla="*/ 0 w 2571750"/>
                <a:gd name="connsiteY0" fmla="*/ 38100 h 2000250"/>
                <a:gd name="connsiteX1" fmla="*/ 1847850 w 2571750"/>
                <a:gd name="connsiteY1" fmla="*/ 0 h 2000250"/>
                <a:gd name="connsiteX2" fmla="*/ 2057400 w 2571750"/>
                <a:gd name="connsiteY2" fmla="*/ 114300 h 2000250"/>
                <a:gd name="connsiteX3" fmla="*/ 2571750 w 2571750"/>
                <a:gd name="connsiteY3" fmla="*/ 361950 h 2000250"/>
                <a:gd name="connsiteX4" fmla="*/ 2438400 w 2571750"/>
                <a:gd name="connsiteY4" fmla="*/ 609600 h 2000250"/>
                <a:gd name="connsiteX5" fmla="*/ 2228850 w 2571750"/>
                <a:gd name="connsiteY5" fmla="*/ 990600 h 2000250"/>
                <a:gd name="connsiteX6" fmla="*/ 2171700 w 2571750"/>
                <a:gd name="connsiteY6" fmla="*/ 1123950 h 2000250"/>
                <a:gd name="connsiteX7" fmla="*/ 2114550 w 2571750"/>
                <a:gd name="connsiteY7" fmla="*/ 1371600 h 2000250"/>
                <a:gd name="connsiteX8" fmla="*/ 2038350 w 2571750"/>
                <a:gd name="connsiteY8" fmla="*/ 1695450 h 2000250"/>
                <a:gd name="connsiteX9" fmla="*/ 1676400 w 2571750"/>
                <a:gd name="connsiteY9" fmla="*/ 1695450 h 2000250"/>
                <a:gd name="connsiteX10" fmla="*/ 1619250 w 2571750"/>
                <a:gd name="connsiteY10" fmla="*/ 1866900 h 2000250"/>
                <a:gd name="connsiteX11" fmla="*/ 1504950 w 2571750"/>
                <a:gd name="connsiteY11" fmla="*/ 1962150 h 2000250"/>
                <a:gd name="connsiteX12" fmla="*/ 1428750 w 2571750"/>
                <a:gd name="connsiteY12" fmla="*/ 1981200 h 2000250"/>
                <a:gd name="connsiteX13" fmla="*/ 1333500 w 2571750"/>
                <a:gd name="connsiteY13" fmla="*/ 2000250 h 2000250"/>
                <a:gd name="connsiteX14" fmla="*/ 1219200 w 2571750"/>
                <a:gd name="connsiteY14" fmla="*/ 1962150 h 2000250"/>
                <a:gd name="connsiteX15" fmla="*/ 1085850 w 2571750"/>
                <a:gd name="connsiteY15" fmla="*/ 1809750 h 2000250"/>
                <a:gd name="connsiteX16" fmla="*/ 1066800 w 2571750"/>
                <a:gd name="connsiteY16" fmla="*/ 1752600 h 2000250"/>
                <a:gd name="connsiteX17" fmla="*/ 0 w 2571750"/>
                <a:gd name="connsiteY17" fmla="*/ 1905000 h 2000250"/>
                <a:gd name="connsiteX18" fmla="*/ 0 w 2571750"/>
                <a:gd name="connsiteY18" fmla="*/ 3810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71750" h="2000250">
                  <a:moveTo>
                    <a:pt x="0" y="38100"/>
                  </a:moveTo>
                  <a:lnTo>
                    <a:pt x="1847850" y="0"/>
                  </a:lnTo>
                  <a:lnTo>
                    <a:pt x="2057400" y="114300"/>
                  </a:lnTo>
                  <a:lnTo>
                    <a:pt x="2571750" y="361950"/>
                  </a:lnTo>
                  <a:lnTo>
                    <a:pt x="2438400" y="609600"/>
                  </a:lnTo>
                  <a:lnTo>
                    <a:pt x="2228850" y="990600"/>
                  </a:lnTo>
                  <a:lnTo>
                    <a:pt x="2171700" y="1123950"/>
                  </a:lnTo>
                  <a:lnTo>
                    <a:pt x="2114550" y="1371600"/>
                  </a:lnTo>
                  <a:lnTo>
                    <a:pt x="2038350" y="1695450"/>
                  </a:lnTo>
                  <a:lnTo>
                    <a:pt x="1676400" y="1695450"/>
                  </a:lnTo>
                  <a:lnTo>
                    <a:pt x="1619250" y="1866900"/>
                  </a:lnTo>
                  <a:lnTo>
                    <a:pt x="1504950" y="1962150"/>
                  </a:lnTo>
                  <a:lnTo>
                    <a:pt x="1428750" y="1981200"/>
                  </a:lnTo>
                  <a:lnTo>
                    <a:pt x="1333500" y="2000250"/>
                  </a:lnTo>
                  <a:lnTo>
                    <a:pt x="1219200" y="1962150"/>
                  </a:lnTo>
                  <a:lnTo>
                    <a:pt x="1085850" y="1809750"/>
                  </a:lnTo>
                  <a:lnTo>
                    <a:pt x="1066800" y="1752600"/>
                  </a:lnTo>
                  <a:lnTo>
                    <a:pt x="0" y="1905000"/>
                  </a:lnTo>
                  <a:lnTo>
                    <a:pt x="0" y="38100"/>
                  </a:lnTo>
                  <a:close/>
                </a:path>
              </a:pathLst>
            </a:custGeom>
            <a:solidFill>
              <a:schemeClr val="accent2">
                <a:alpha val="6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3848100" y="1257300"/>
              <a:ext cx="1714500" cy="2286000"/>
            </a:xfrm>
            <a:custGeom>
              <a:avLst/>
              <a:gdLst>
                <a:gd name="connsiteX0" fmla="*/ 0 w 1714500"/>
                <a:gd name="connsiteY0" fmla="*/ 2247900 h 2286000"/>
                <a:gd name="connsiteX1" fmla="*/ 19050 w 1714500"/>
                <a:gd name="connsiteY1" fmla="*/ 2057400 h 2286000"/>
                <a:gd name="connsiteX2" fmla="*/ 76200 w 1714500"/>
                <a:gd name="connsiteY2" fmla="*/ 1905000 h 2286000"/>
                <a:gd name="connsiteX3" fmla="*/ 228600 w 1714500"/>
                <a:gd name="connsiteY3" fmla="*/ 1181100 h 2286000"/>
                <a:gd name="connsiteX4" fmla="*/ 742950 w 1714500"/>
                <a:gd name="connsiteY4" fmla="*/ 285750 h 2286000"/>
                <a:gd name="connsiteX5" fmla="*/ 1466850 w 1714500"/>
                <a:gd name="connsiteY5" fmla="*/ 0 h 2286000"/>
                <a:gd name="connsiteX6" fmla="*/ 1714500 w 1714500"/>
                <a:gd name="connsiteY6" fmla="*/ 38100 h 2286000"/>
                <a:gd name="connsiteX7" fmla="*/ 1714500 w 1714500"/>
                <a:gd name="connsiteY7" fmla="*/ 2286000 h 2286000"/>
                <a:gd name="connsiteX8" fmla="*/ 0 w 1714500"/>
                <a:gd name="connsiteY8" fmla="*/ 22479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0" h="2286000">
                  <a:moveTo>
                    <a:pt x="0" y="2247900"/>
                  </a:moveTo>
                  <a:lnTo>
                    <a:pt x="19050" y="2057400"/>
                  </a:lnTo>
                  <a:lnTo>
                    <a:pt x="76200" y="1905000"/>
                  </a:lnTo>
                  <a:lnTo>
                    <a:pt x="228600" y="1181100"/>
                  </a:lnTo>
                  <a:lnTo>
                    <a:pt x="742950" y="285750"/>
                  </a:lnTo>
                  <a:lnTo>
                    <a:pt x="1466850" y="0"/>
                  </a:lnTo>
                  <a:lnTo>
                    <a:pt x="1714500" y="38100"/>
                  </a:lnTo>
                  <a:lnTo>
                    <a:pt x="1714500" y="2286000"/>
                  </a:lnTo>
                  <a:lnTo>
                    <a:pt x="0" y="2247900"/>
                  </a:lnTo>
                  <a:close/>
                </a:path>
              </a:pathLst>
            </a:custGeom>
            <a:solidFill>
              <a:srgbClr val="FF0000">
                <a:alpha val="6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Autofit/>
          </a:bodyPr>
          <a:lstStyle/>
          <a:p>
            <a:r>
              <a:rPr lang="en-US" dirty="0" smtClean="0"/>
              <a:t>2. Building </a:t>
            </a:r>
            <a:r>
              <a:rPr lang="en-US" dirty="0"/>
              <a:t>3D </a:t>
            </a:r>
            <a:r>
              <a:rPr lang="en-US" dirty="0" smtClean="0"/>
              <a:t>Voxel Exemplars</a:t>
            </a:r>
            <a:r>
              <a:rPr lang="en-US" dirty="0"/>
              <a:t/>
            </a:r>
            <a:br>
              <a:rPr lang="en-US" dirty="0"/>
            </a:br>
            <a:endParaRPr lang="en-US" dirty="0"/>
          </a:p>
        </p:txBody>
      </p:sp>
      <p:sp>
        <p:nvSpPr>
          <p:cNvPr id="5" name="TextBox 4"/>
          <p:cNvSpPr txBox="1"/>
          <p:nvPr/>
        </p:nvSpPr>
        <p:spPr>
          <a:xfrm>
            <a:off x="1857728" y="3066861"/>
            <a:ext cx="2086661" cy="461665"/>
          </a:xfrm>
          <a:prstGeom prst="rect">
            <a:avLst/>
          </a:prstGeom>
          <a:noFill/>
        </p:spPr>
        <p:txBody>
          <a:bodyPr wrap="none" rtlCol="0">
            <a:spAutoFit/>
          </a:bodyPr>
          <a:lstStyle/>
          <a:p>
            <a:r>
              <a:rPr lang="en-US" sz="2400" dirty="0" smtClean="0"/>
              <a:t>Depth ordering</a:t>
            </a:r>
            <a:endParaRPr lang="en-US" sz="2400" dirty="0"/>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12911" t="27687" r="11646" b="28138"/>
          <a:stretch/>
        </p:blipFill>
        <p:spPr>
          <a:xfrm>
            <a:off x="7318605" y="1335349"/>
            <a:ext cx="3272023" cy="1512540"/>
          </a:xfrm>
          <a:prstGeom prst="rect">
            <a:avLst/>
          </a:prstGeom>
        </p:spPr>
      </p:pic>
      <p:cxnSp>
        <p:nvCxnSpPr>
          <p:cNvPr id="30" name="Straight Arrow Connector 29"/>
          <p:cNvCxnSpPr/>
          <p:nvPr/>
        </p:nvCxnSpPr>
        <p:spPr>
          <a:xfrm>
            <a:off x="5393833" y="5323151"/>
            <a:ext cx="10045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970048" y="3183075"/>
            <a:ext cx="1" cy="7048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89197" y="4129414"/>
            <a:ext cx="4838750" cy="2324930"/>
            <a:chOff x="827297" y="3824614"/>
            <a:chExt cx="4838750" cy="2324930"/>
          </a:xfrm>
        </p:grpSpPr>
        <p:sp>
          <p:nvSpPr>
            <p:cNvPr id="12" name="TextBox 11"/>
            <p:cNvSpPr txBox="1"/>
            <p:nvPr/>
          </p:nvSpPr>
          <p:spPr>
            <a:xfrm>
              <a:off x="4349661" y="3918157"/>
              <a:ext cx="1316386" cy="461665"/>
            </a:xfrm>
            <a:prstGeom prst="rect">
              <a:avLst/>
            </a:prstGeom>
            <a:noFill/>
          </p:spPr>
          <p:txBody>
            <a:bodyPr wrap="none" rtlCol="0">
              <a:spAutoFit/>
            </a:bodyPr>
            <a:lstStyle/>
            <a:p>
              <a:r>
                <a:rPr lang="en-US" sz="2400" dirty="0" smtClean="0"/>
                <a:t>occluded</a:t>
              </a:r>
              <a:endParaRPr lang="en-US" sz="2400" dirty="0"/>
            </a:p>
          </p:txBody>
        </p:sp>
        <p:grpSp>
          <p:nvGrpSpPr>
            <p:cNvPr id="3" name="Group 2"/>
            <p:cNvGrpSpPr/>
            <p:nvPr/>
          </p:nvGrpSpPr>
          <p:grpSpPr>
            <a:xfrm>
              <a:off x="827297" y="3824614"/>
              <a:ext cx="3857943" cy="2324930"/>
              <a:chOff x="827297" y="3824614"/>
              <a:chExt cx="3857943" cy="2324930"/>
            </a:xfrm>
          </p:grpSpPr>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40258" t="41960" r="36501" b="45363"/>
              <a:stretch/>
            </p:blipFill>
            <p:spPr>
              <a:xfrm>
                <a:off x="1116879" y="4288460"/>
                <a:ext cx="3568361" cy="1459783"/>
              </a:xfrm>
              <a:prstGeom prst="rect">
                <a:avLst/>
              </a:prstGeom>
            </p:spPr>
          </p:pic>
          <p:cxnSp>
            <p:nvCxnSpPr>
              <p:cNvPr id="11" name="Straight Arrow Connector 10"/>
              <p:cNvCxnSpPr/>
              <p:nvPr/>
            </p:nvCxnSpPr>
            <p:spPr>
              <a:xfrm flipV="1">
                <a:off x="4175796" y="4528956"/>
                <a:ext cx="347730" cy="3863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131982" y="4221917"/>
                <a:ext cx="231819" cy="5625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01620" y="3824614"/>
                <a:ext cx="971741" cy="461665"/>
              </a:xfrm>
              <a:prstGeom prst="rect">
                <a:avLst/>
              </a:prstGeom>
              <a:noFill/>
            </p:spPr>
            <p:txBody>
              <a:bodyPr wrap="none" rtlCol="0">
                <a:spAutoFit/>
              </a:bodyPr>
              <a:lstStyle/>
              <a:p>
                <a:r>
                  <a:rPr lang="en-US" sz="2400" dirty="0" smtClean="0"/>
                  <a:t>visible</a:t>
                </a:r>
                <a:endParaRPr lang="en-US" sz="2400" dirty="0"/>
              </a:p>
            </p:txBody>
          </p:sp>
          <p:cxnSp>
            <p:nvCxnSpPr>
              <p:cNvPr id="17" name="Straight Arrow Connector 16"/>
              <p:cNvCxnSpPr/>
              <p:nvPr/>
            </p:nvCxnSpPr>
            <p:spPr>
              <a:xfrm flipH="1" flipV="1">
                <a:off x="1351844" y="4406583"/>
                <a:ext cx="385294" cy="377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27297" y="4065989"/>
                <a:ext cx="1405385" cy="461665"/>
              </a:xfrm>
              <a:prstGeom prst="rect">
                <a:avLst/>
              </a:prstGeom>
              <a:noFill/>
            </p:spPr>
            <p:txBody>
              <a:bodyPr wrap="none" rtlCol="0">
                <a:spAutoFit/>
              </a:bodyPr>
              <a:lstStyle/>
              <a:p>
                <a:r>
                  <a:rPr lang="en-US" sz="2400" dirty="0" smtClean="0"/>
                  <a:t>truncated</a:t>
                </a:r>
                <a:endParaRPr lang="en-US" sz="2400" dirty="0"/>
              </a:p>
            </p:txBody>
          </p:sp>
          <p:sp>
            <p:nvSpPr>
              <p:cNvPr id="33" name="TextBox 32"/>
              <p:cNvSpPr txBox="1"/>
              <p:nvPr/>
            </p:nvSpPr>
            <p:spPr>
              <a:xfrm>
                <a:off x="1788843" y="5687879"/>
                <a:ext cx="2300630" cy="461665"/>
              </a:xfrm>
              <a:prstGeom prst="rect">
                <a:avLst/>
              </a:prstGeom>
              <a:noFill/>
            </p:spPr>
            <p:txBody>
              <a:bodyPr wrap="none" rtlCol="0">
                <a:spAutoFit/>
              </a:bodyPr>
              <a:lstStyle/>
              <a:p>
                <a:r>
                  <a:rPr lang="en-US" sz="2400" dirty="0" smtClean="0"/>
                  <a:t>2D mask labeling</a:t>
                </a:r>
                <a:endParaRPr lang="en-US" sz="2400" dirty="0"/>
              </a:p>
            </p:txBody>
          </p:sp>
        </p:grpSp>
      </p:grpSp>
      <p:sp>
        <p:nvSpPr>
          <p:cNvPr id="36" name="TextBox 35"/>
          <p:cNvSpPr txBox="1"/>
          <p:nvPr/>
        </p:nvSpPr>
        <p:spPr>
          <a:xfrm>
            <a:off x="7958991" y="2746214"/>
            <a:ext cx="1991251" cy="461665"/>
          </a:xfrm>
          <a:prstGeom prst="rect">
            <a:avLst/>
          </a:prstGeom>
          <a:noFill/>
        </p:spPr>
        <p:txBody>
          <a:bodyPr wrap="none" rtlCol="0">
            <a:spAutoFit/>
          </a:bodyPr>
          <a:lstStyle/>
          <a:p>
            <a:r>
              <a:rPr lang="en-US" sz="2400" dirty="0" smtClean="0"/>
              <a:t>3D CAD model</a:t>
            </a:r>
            <a:endParaRPr lang="en-US" sz="2400" dirty="0"/>
          </a:p>
        </p:txBody>
      </p:sp>
      <p:sp>
        <p:nvSpPr>
          <p:cNvPr id="37" name="TextBox 36"/>
          <p:cNvSpPr txBox="1"/>
          <p:nvPr/>
        </p:nvSpPr>
        <p:spPr>
          <a:xfrm>
            <a:off x="9104062" y="3280342"/>
            <a:ext cx="1680396" cy="461665"/>
          </a:xfrm>
          <a:prstGeom prst="rect">
            <a:avLst/>
          </a:prstGeom>
          <a:noFill/>
        </p:spPr>
        <p:txBody>
          <a:bodyPr wrap="none" rtlCol="0">
            <a:spAutoFit/>
          </a:bodyPr>
          <a:lstStyle/>
          <a:p>
            <a:r>
              <a:rPr lang="en-US" sz="2400" dirty="0" err="1" smtClean="0"/>
              <a:t>Voxelization</a:t>
            </a:r>
            <a:endParaRPr lang="en-US" sz="2400" dirty="0"/>
          </a:p>
        </p:txBody>
      </p:sp>
      <p:cxnSp>
        <p:nvCxnSpPr>
          <p:cNvPr id="9" name="Straight Arrow Connector 8"/>
          <p:cNvCxnSpPr/>
          <p:nvPr/>
        </p:nvCxnSpPr>
        <p:spPr>
          <a:xfrm>
            <a:off x="2767183" y="3528526"/>
            <a:ext cx="4744" cy="6765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7BDE27E7-B476-463C-A663-C4105C3B0D0C}" type="slidenum">
              <a:rPr lang="en-US" smtClean="0"/>
              <a:t>49</a:t>
            </a:fld>
            <a:endParaRPr lang="en-US"/>
          </a:p>
        </p:txBody>
      </p:sp>
      <p:grpSp>
        <p:nvGrpSpPr>
          <p:cNvPr id="40" name="Group 39"/>
          <p:cNvGrpSpPr/>
          <p:nvPr/>
        </p:nvGrpSpPr>
        <p:grpSpPr>
          <a:xfrm>
            <a:off x="7191245" y="3850227"/>
            <a:ext cx="4032726" cy="2785827"/>
            <a:chOff x="7457787" y="2369574"/>
            <a:chExt cx="4032726" cy="2785827"/>
          </a:xfrm>
        </p:grpSpPr>
        <p:sp>
          <p:nvSpPr>
            <p:cNvPr id="41" name="TextBox 40"/>
            <p:cNvSpPr txBox="1"/>
            <p:nvPr/>
          </p:nvSpPr>
          <p:spPr>
            <a:xfrm>
              <a:off x="8171357" y="4693736"/>
              <a:ext cx="2102435" cy="461665"/>
            </a:xfrm>
            <a:prstGeom prst="rect">
              <a:avLst/>
            </a:prstGeom>
            <a:noFill/>
          </p:spPr>
          <p:txBody>
            <a:bodyPr wrap="none" rtlCol="0">
              <a:spAutoFit/>
            </a:bodyPr>
            <a:lstStyle/>
            <a:p>
              <a:r>
                <a:rPr lang="en-US" sz="2400" dirty="0" smtClean="0"/>
                <a:t>3D voxel model</a:t>
              </a:r>
              <a:endParaRPr lang="en-US" sz="2400" dirty="0"/>
            </a:p>
          </p:txBody>
        </p:sp>
        <p:grpSp>
          <p:nvGrpSpPr>
            <p:cNvPr id="42" name="Group 41"/>
            <p:cNvGrpSpPr/>
            <p:nvPr/>
          </p:nvGrpSpPr>
          <p:grpSpPr>
            <a:xfrm>
              <a:off x="7457787" y="2369574"/>
              <a:ext cx="4032726" cy="2431142"/>
              <a:chOff x="7168644" y="1824143"/>
              <a:chExt cx="4032726" cy="2431142"/>
            </a:xfrm>
          </p:grpSpPr>
          <p:pic>
            <p:nvPicPr>
              <p:cNvPr id="43" name="Picture 42"/>
              <p:cNvPicPr>
                <a:picLocks noChangeAspect="1"/>
              </p:cNvPicPr>
              <p:nvPr/>
            </p:nvPicPr>
            <p:blipFill rotWithShape="1">
              <a:blip r:embed="rId3">
                <a:extLst>
                  <a:ext uri="{28A0092B-C50C-407E-A947-70E740481C1C}">
                    <a14:useLocalDpi xmlns:a14="http://schemas.microsoft.com/office/drawing/2010/main" val="0"/>
                  </a:ext>
                </a:extLst>
              </a:blip>
              <a:srcRect l="67637" t="36020" r="9315" b="34953"/>
              <a:stretch/>
            </p:blipFill>
            <p:spPr>
              <a:xfrm>
                <a:off x="7603462" y="2352473"/>
                <a:ext cx="2318197" cy="1764406"/>
              </a:xfrm>
              <a:prstGeom prst="rect">
                <a:avLst/>
              </a:prstGeom>
            </p:spPr>
          </p:pic>
          <p:cxnSp>
            <p:nvCxnSpPr>
              <p:cNvPr id="44" name="Straight Arrow Connector 43"/>
              <p:cNvCxnSpPr/>
              <p:nvPr/>
            </p:nvCxnSpPr>
            <p:spPr>
              <a:xfrm>
                <a:off x="9573929" y="3146812"/>
                <a:ext cx="673458" cy="3709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884984" y="3475014"/>
                <a:ext cx="1316386" cy="461665"/>
              </a:xfrm>
              <a:prstGeom prst="rect">
                <a:avLst/>
              </a:prstGeom>
              <a:noFill/>
            </p:spPr>
            <p:txBody>
              <a:bodyPr wrap="none" rtlCol="0">
                <a:spAutoFit/>
              </a:bodyPr>
              <a:lstStyle/>
              <a:p>
                <a:r>
                  <a:rPr lang="en-US" sz="2400" dirty="0" smtClean="0"/>
                  <a:t>occluded</a:t>
                </a:r>
                <a:endParaRPr lang="en-US" sz="2400" dirty="0"/>
              </a:p>
            </p:txBody>
          </p:sp>
          <p:cxnSp>
            <p:nvCxnSpPr>
              <p:cNvPr id="46" name="Straight Arrow Connector 45"/>
              <p:cNvCxnSpPr/>
              <p:nvPr/>
            </p:nvCxnSpPr>
            <p:spPr>
              <a:xfrm flipH="1" flipV="1">
                <a:off x="8762560" y="2196873"/>
                <a:ext cx="369775" cy="4322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648936" y="1824143"/>
                <a:ext cx="1850186" cy="461665"/>
              </a:xfrm>
              <a:prstGeom prst="rect">
                <a:avLst/>
              </a:prstGeom>
              <a:noFill/>
            </p:spPr>
            <p:txBody>
              <a:bodyPr wrap="none" rtlCol="0">
                <a:spAutoFit/>
              </a:bodyPr>
              <a:lstStyle/>
              <a:p>
                <a:r>
                  <a:rPr lang="en-US" sz="2400" dirty="0"/>
                  <a:t>s</a:t>
                </a:r>
                <a:r>
                  <a:rPr lang="en-US" sz="2400" dirty="0" smtClean="0"/>
                  <a:t>elf-occluded</a:t>
                </a:r>
                <a:endParaRPr lang="en-US" sz="2400" dirty="0"/>
              </a:p>
            </p:txBody>
          </p:sp>
          <p:cxnSp>
            <p:nvCxnSpPr>
              <p:cNvPr id="48" name="Straight Arrow Connector 47"/>
              <p:cNvCxnSpPr/>
              <p:nvPr/>
            </p:nvCxnSpPr>
            <p:spPr>
              <a:xfrm>
                <a:off x="8762560" y="3561786"/>
                <a:ext cx="453353" cy="3071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9147088" y="3793620"/>
                <a:ext cx="971741" cy="461665"/>
              </a:xfrm>
              <a:prstGeom prst="rect">
                <a:avLst/>
              </a:prstGeom>
              <a:noFill/>
            </p:spPr>
            <p:txBody>
              <a:bodyPr wrap="none" rtlCol="0">
                <a:spAutoFit/>
              </a:bodyPr>
              <a:lstStyle/>
              <a:p>
                <a:r>
                  <a:rPr lang="en-US" sz="2400" dirty="0" smtClean="0"/>
                  <a:t>visible</a:t>
                </a:r>
                <a:endParaRPr lang="en-US" sz="2400" dirty="0"/>
              </a:p>
            </p:txBody>
          </p:sp>
          <p:cxnSp>
            <p:nvCxnSpPr>
              <p:cNvPr id="50" name="Straight Arrow Connector 49"/>
              <p:cNvCxnSpPr/>
              <p:nvPr/>
            </p:nvCxnSpPr>
            <p:spPr>
              <a:xfrm flipH="1" flipV="1">
                <a:off x="7719372" y="2708239"/>
                <a:ext cx="325685" cy="5264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168644" y="2362769"/>
                <a:ext cx="1405385" cy="461665"/>
              </a:xfrm>
              <a:prstGeom prst="rect">
                <a:avLst/>
              </a:prstGeom>
              <a:noFill/>
            </p:spPr>
            <p:txBody>
              <a:bodyPr wrap="none" rtlCol="0">
                <a:spAutoFit/>
              </a:bodyPr>
              <a:lstStyle/>
              <a:p>
                <a:r>
                  <a:rPr lang="en-US" sz="2400" dirty="0" smtClean="0"/>
                  <a:t>truncated</a:t>
                </a:r>
                <a:endParaRPr lang="en-US" sz="2400" dirty="0"/>
              </a:p>
            </p:txBody>
          </p:sp>
        </p:grpSp>
      </p:grpSp>
    </p:spTree>
    <p:extLst>
      <p:ext uri="{BB962C8B-B14F-4D97-AF65-F5344CB8AC3E}">
        <p14:creationId xmlns:p14="http://schemas.microsoft.com/office/powerpoint/2010/main" val="15973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Infer the 3D World</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5</a:t>
            </a:fld>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0074" t="19316" r="8109" b="16041"/>
          <a:stretch/>
        </p:blipFill>
        <p:spPr>
          <a:xfrm>
            <a:off x="6507125" y="2509273"/>
            <a:ext cx="5541049" cy="2711117"/>
          </a:xfrm>
          <a:prstGeom prst="rect">
            <a:avLst/>
          </a:prstGeom>
        </p:spPr>
      </p:pic>
      <p:sp>
        <p:nvSpPr>
          <p:cNvPr id="8" name="TextBox 7"/>
          <p:cNvSpPr txBox="1"/>
          <p:nvPr/>
        </p:nvSpPr>
        <p:spPr>
          <a:xfrm>
            <a:off x="8346595" y="5140355"/>
            <a:ext cx="2412263" cy="584775"/>
          </a:xfrm>
          <a:prstGeom prst="rect">
            <a:avLst/>
          </a:prstGeom>
          <a:noFill/>
        </p:spPr>
        <p:txBody>
          <a:bodyPr wrap="none" rtlCol="0">
            <a:spAutoFit/>
          </a:bodyPr>
          <a:lstStyle/>
          <a:p>
            <a:r>
              <a:rPr lang="en-US" sz="3200" dirty="0" smtClean="0"/>
              <a:t>The </a:t>
            </a:r>
            <a:r>
              <a:rPr lang="en-US" sz="3200" dirty="0"/>
              <a:t>3</a:t>
            </a:r>
            <a:r>
              <a:rPr lang="en-US" sz="3200" dirty="0" smtClean="0"/>
              <a:t>D world</a:t>
            </a:r>
            <a:endParaRPr lang="en-US" sz="3200"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911017">
            <a:off x="177701" y="2681376"/>
            <a:ext cx="1014053" cy="826453"/>
          </a:xfrm>
          <a:prstGeom prst="rect">
            <a:avLst/>
          </a:prstGeom>
        </p:spPr>
      </p:pic>
      <p:cxnSp>
        <p:nvCxnSpPr>
          <p:cNvPr id="11" name="Straight Connector 10"/>
          <p:cNvCxnSpPr/>
          <p:nvPr/>
        </p:nvCxnSpPr>
        <p:spPr>
          <a:xfrm flipV="1">
            <a:off x="1040524" y="2509273"/>
            <a:ext cx="8237125" cy="7622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40524" y="3276543"/>
            <a:ext cx="8119242" cy="18587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84265" y="2509273"/>
            <a:ext cx="7788909" cy="2546587"/>
          </a:xfrm>
          <a:scene3d>
            <a:camera prst="isometricOffAxis1Left"/>
            <a:lightRig rig="threePt" dir="t"/>
          </a:scene3d>
        </p:spPr>
      </p:pic>
      <p:sp>
        <p:nvSpPr>
          <p:cNvPr id="19" name="TextBox 18"/>
          <p:cNvSpPr txBox="1"/>
          <p:nvPr/>
        </p:nvSpPr>
        <p:spPr>
          <a:xfrm>
            <a:off x="3236703" y="5432742"/>
            <a:ext cx="2084032" cy="584775"/>
          </a:xfrm>
          <a:prstGeom prst="rect">
            <a:avLst/>
          </a:prstGeom>
          <a:noFill/>
        </p:spPr>
        <p:txBody>
          <a:bodyPr wrap="none" rtlCol="0">
            <a:spAutoFit/>
          </a:bodyPr>
          <a:lstStyle/>
          <a:p>
            <a:r>
              <a:rPr lang="en-US" sz="3200" dirty="0"/>
              <a:t>A </a:t>
            </a:r>
            <a:r>
              <a:rPr lang="en-US" sz="3200" dirty="0" smtClean="0"/>
              <a:t>2D image</a:t>
            </a:r>
            <a:endParaRPr lang="en-US" sz="3200" dirty="0"/>
          </a:p>
        </p:txBody>
      </p:sp>
      <p:sp>
        <p:nvSpPr>
          <p:cNvPr id="20" name="TextBox 19"/>
          <p:cNvSpPr txBox="1"/>
          <p:nvPr/>
        </p:nvSpPr>
        <p:spPr>
          <a:xfrm>
            <a:off x="8023139" y="567752"/>
            <a:ext cx="2509020"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t>Interaction</a:t>
            </a:r>
          </a:p>
          <a:p>
            <a:pPr marL="285750" indent="-285750">
              <a:buFont typeface="Arial" panose="020B0604020202020204" pitchFamily="34" charset="0"/>
              <a:buChar char="•"/>
            </a:pPr>
            <a:r>
              <a:rPr lang="en-US" sz="2400" dirty="0" smtClean="0"/>
              <a:t>Control</a:t>
            </a:r>
          </a:p>
          <a:p>
            <a:pPr marL="285750" indent="-285750">
              <a:buFont typeface="Arial" panose="020B0604020202020204" pitchFamily="34" charset="0"/>
              <a:buChar char="•"/>
            </a:pPr>
            <a:r>
              <a:rPr lang="en-US" sz="2400" dirty="0" smtClean="0"/>
              <a:t>Decision making</a:t>
            </a:r>
          </a:p>
          <a:p>
            <a:pPr marL="285750" indent="-285750">
              <a:buFont typeface="Arial" panose="020B0604020202020204" pitchFamily="34" charset="0"/>
              <a:buChar char="•"/>
            </a:pPr>
            <a:r>
              <a:rPr lang="en-US" sz="2400" dirty="0" smtClean="0"/>
              <a:t>Navigation</a:t>
            </a:r>
          </a:p>
          <a:p>
            <a:r>
              <a:rPr lang="en-US" sz="2400" dirty="0" smtClean="0"/>
              <a:t>Etc.</a:t>
            </a:r>
            <a:endParaRPr lang="en-US" sz="2400" dirty="0"/>
          </a:p>
        </p:txBody>
      </p:sp>
    </p:spTree>
    <p:extLst>
      <p:ext uri="{BB962C8B-B14F-4D97-AF65-F5344CB8AC3E}">
        <p14:creationId xmlns:p14="http://schemas.microsoft.com/office/powerpoint/2010/main" val="306342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990600" y="1894019"/>
            <a:ext cx="3657220" cy="584775"/>
          </a:xfrm>
          <a:prstGeom prst="rect">
            <a:avLst/>
          </a:prstGeom>
          <a:noFill/>
        </p:spPr>
        <p:txBody>
          <a:bodyPr wrap="none" rtlCol="0">
            <a:spAutoFit/>
          </a:bodyPr>
          <a:lstStyle/>
          <a:p>
            <a:r>
              <a:rPr lang="en-US" sz="3200" b="1" dirty="0" smtClean="0"/>
              <a:t>A 3D voxel exemplar</a:t>
            </a:r>
            <a:endParaRPr lang="en-US" sz="3200" b="1" dirty="0"/>
          </a:p>
        </p:txBody>
      </p:sp>
      <p:sp>
        <p:nvSpPr>
          <p:cNvPr id="3" name="Slide Number Placeholder 2"/>
          <p:cNvSpPr>
            <a:spLocks noGrp="1"/>
          </p:cNvSpPr>
          <p:nvPr>
            <p:ph type="sldNum" sz="quarter" idx="12"/>
          </p:nvPr>
        </p:nvSpPr>
        <p:spPr/>
        <p:txBody>
          <a:bodyPr/>
          <a:lstStyle/>
          <a:p>
            <a:fld id="{7BDE27E7-B476-463C-A663-C4105C3B0D0C}" type="slidenum">
              <a:rPr lang="en-US" smtClean="0"/>
              <a:t>50</a:t>
            </a:fld>
            <a:endParaRPr lang="en-US"/>
          </a:p>
        </p:txBody>
      </p:sp>
      <p:sp>
        <p:nvSpPr>
          <p:cNvPr id="32" name="Title 1"/>
          <p:cNvSpPr txBox="1">
            <a:spLocks/>
          </p:cNvSpPr>
          <p:nvPr/>
        </p:nvSpPr>
        <p:spPr>
          <a:xfrm>
            <a:off x="990600" y="5175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smtClean="0"/>
              <a:t>2. Building 3D Voxel Exemplars</a:t>
            </a:r>
            <a:br>
              <a:rPr lang="en-US" sz="6000" dirty="0" smtClean="0"/>
            </a:br>
            <a:endParaRPr lang="en-US" sz="6000" dirty="0"/>
          </a:p>
        </p:txBody>
      </p:sp>
      <p:grpSp>
        <p:nvGrpSpPr>
          <p:cNvPr id="23" name="Group 22"/>
          <p:cNvGrpSpPr/>
          <p:nvPr/>
        </p:nvGrpSpPr>
        <p:grpSpPr>
          <a:xfrm>
            <a:off x="2286292" y="3622783"/>
            <a:ext cx="2305318" cy="1826827"/>
            <a:chOff x="1438745" y="2324432"/>
            <a:chExt cx="2305318" cy="1826827"/>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196" t="36655" r="64885" b="40885"/>
            <a:stretch/>
          </p:blipFill>
          <p:spPr>
            <a:xfrm>
              <a:off x="1438745" y="2324432"/>
              <a:ext cx="2305318" cy="1365162"/>
            </a:xfrm>
            <a:prstGeom prst="rect">
              <a:avLst/>
            </a:prstGeom>
          </p:spPr>
        </p:pic>
        <p:sp>
          <p:nvSpPr>
            <p:cNvPr id="6" name="TextBox 5"/>
            <p:cNvSpPr txBox="1"/>
            <p:nvPr/>
          </p:nvSpPr>
          <p:spPr>
            <a:xfrm>
              <a:off x="2057604" y="3689594"/>
              <a:ext cx="1357103" cy="461665"/>
            </a:xfrm>
            <a:prstGeom prst="rect">
              <a:avLst/>
            </a:prstGeom>
            <a:noFill/>
          </p:spPr>
          <p:txBody>
            <a:bodyPr wrap="none" rtlCol="0">
              <a:spAutoFit/>
            </a:bodyPr>
            <a:lstStyle/>
            <a:p>
              <a:r>
                <a:rPr lang="en-US" sz="2400" dirty="0" smtClean="0"/>
                <a:t>2D image</a:t>
              </a:r>
              <a:endParaRPr lang="en-US" sz="2400" dirty="0"/>
            </a:p>
          </p:txBody>
        </p:sp>
      </p:grpSp>
      <p:grpSp>
        <p:nvGrpSpPr>
          <p:cNvPr id="39" name="Group 38"/>
          <p:cNvGrpSpPr/>
          <p:nvPr/>
        </p:nvGrpSpPr>
        <p:grpSpPr>
          <a:xfrm>
            <a:off x="4836190" y="3923530"/>
            <a:ext cx="3036472" cy="1295247"/>
            <a:chOff x="3965761" y="2542093"/>
            <a:chExt cx="3036472" cy="1295247"/>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109" t="41104" r="37100" b="44277"/>
            <a:stretch/>
          </p:blipFill>
          <p:spPr>
            <a:xfrm>
              <a:off x="4260089" y="2542093"/>
              <a:ext cx="2292440" cy="888644"/>
            </a:xfrm>
            <a:prstGeom prst="rect">
              <a:avLst/>
            </a:prstGeom>
          </p:spPr>
        </p:pic>
        <p:sp>
          <p:nvSpPr>
            <p:cNvPr id="8" name="TextBox 7"/>
            <p:cNvSpPr txBox="1"/>
            <p:nvPr/>
          </p:nvSpPr>
          <p:spPr>
            <a:xfrm>
              <a:off x="3965761" y="3375675"/>
              <a:ext cx="3036472" cy="461665"/>
            </a:xfrm>
            <a:prstGeom prst="rect">
              <a:avLst/>
            </a:prstGeom>
            <a:noFill/>
          </p:spPr>
          <p:txBody>
            <a:bodyPr wrap="none" rtlCol="0">
              <a:spAutoFit/>
            </a:bodyPr>
            <a:lstStyle/>
            <a:p>
              <a:r>
                <a:rPr lang="en-US" sz="2400" dirty="0" smtClean="0"/>
                <a:t>2D segmentation mask</a:t>
              </a:r>
              <a:endParaRPr lang="en-US" sz="2400" dirty="0"/>
            </a:p>
          </p:txBody>
        </p:sp>
      </p:grpSp>
      <p:grpSp>
        <p:nvGrpSpPr>
          <p:cNvPr id="41" name="Group 40"/>
          <p:cNvGrpSpPr/>
          <p:nvPr/>
        </p:nvGrpSpPr>
        <p:grpSpPr>
          <a:xfrm>
            <a:off x="8117242" y="3458988"/>
            <a:ext cx="2318197" cy="2123220"/>
            <a:chOff x="7892605" y="2897904"/>
            <a:chExt cx="2318197" cy="2123220"/>
          </a:xfrm>
        </p:grpSpPr>
        <p:sp>
          <p:nvSpPr>
            <p:cNvPr id="31" name="TextBox 30"/>
            <p:cNvSpPr txBox="1"/>
            <p:nvPr/>
          </p:nvSpPr>
          <p:spPr>
            <a:xfrm>
              <a:off x="8108367" y="4559459"/>
              <a:ext cx="2102435" cy="461665"/>
            </a:xfrm>
            <a:prstGeom prst="rect">
              <a:avLst/>
            </a:prstGeom>
            <a:noFill/>
          </p:spPr>
          <p:txBody>
            <a:bodyPr wrap="none" rtlCol="0">
              <a:spAutoFit/>
            </a:bodyPr>
            <a:lstStyle/>
            <a:p>
              <a:r>
                <a:rPr lang="en-US" sz="2400" dirty="0" smtClean="0"/>
                <a:t>3D voxel model</a:t>
              </a:r>
              <a:endParaRPr lang="en-US" sz="2400"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7637" t="36020" r="9315" b="34953"/>
            <a:stretch/>
          </p:blipFill>
          <p:spPr>
            <a:xfrm>
              <a:off x="7892605" y="2897904"/>
              <a:ext cx="2318197" cy="1764406"/>
            </a:xfrm>
            <a:prstGeom prst="rect">
              <a:avLst/>
            </a:prstGeom>
          </p:spPr>
        </p:pic>
      </p:grpSp>
      <mc:AlternateContent xmlns:mc="http://schemas.openxmlformats.org/markup-compatibility/2006" xmlns:a14="http://schemas.microsoft.com/office/drawing/2010/main">
        <mc:Choice Requires="a14">
          <p:sp>
            <p:nvSpPr>
              <p:cNvPr id="42" name="Rectangle 41"/>
              <p:cNvSpPr/>
              <p:nvPr/>
            </p:nvSpPr>
            <p:spPr>
              <a:xfrm>
                <a:off x="4485516" y="1843088"/>
                <a:ext cx="3554370"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4000" i="1" smtClean="0">
                              <a:latin typeface="Cambria Math" panose="02040503050406030204" pitchFamily="18" charset="0"/>
                            </a:rPr>
                          </m:ctrlPr>
                        </m:dPr>
                        <m:e>
                          <m:sSub>
                            <m:sSubPr>
                              <m:ctrlPr>
                                <a:rPr lang="en-US" sz="4000" i="1">
                                  <a:latin typeface="Cambria Math" panose="02040503050406030204" pitchFamily="18" charset="0"/>
                                </a:rPr>
                              </m:ctrlPr>
                            </m:sSubPr>
                            <m:e>
                              <m:r>
                                <a:rPr lang="en-US" sz="4000" i="1">
                                  <a:latin typeface="Cambria Math" panose="02040503050406030204" pitchFamily="18" charset="0"/>
                                </a:rPr>
                                <m:t>𝐸</m:t>
                              </m:r>
                            </m:e>
                            <m:sub>
                              <m:r>
                                <a:rPr lang="en-US" sz="4000" i="1">
                                  <a:latin typeface="Cambria Math" panose="02040503050406030204" pitchFamily="18" charset="0"/>
                                </a:rPr>
                                <m:t>𝑖</m:t>
                              </m:r>
                            </m:sub>
                          </m:sSub>
                          <m:r>
                            <a:rPr lang="en-US" sz="4000" i="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𝐼</m:t>
                              </m:r>
                            </m:e>
                            <m:sub>
                              <m:r>
                                <a:rPr lang="en-US" sz="4000" i="1">
                                  <a:latin typeface="Cambria Math" panose="02040503050406030204" pitchFamily="18" charset="0"/>
                                </a:rPr>
                                <m:t>𝑖</m:t>
                              </m:r>
                            </m:sub>
                          </m:sSub>
                          <m:r>
                            <a:rPr lang="en-US" sz="4000" i="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𝑀</m:t>
                              </m:r>
                            </m:e>
                            <m:sub>
                              <m:r>
                                <a:rPr lang="en-US" sz="4000" i="1">
                                  <a:latin typeface="Cambria Math" panose="02040503050406030204" pitchFamily="18" charset="0"/>
                                </a:rPr>
                                <m:t>𝑖</m:t>
                              </m:r>
                            </m:sub>
                          </m:sSub>
                          <m:r>
                            <a:rPr lang="en-US" sz="4000" i="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𝑉</m:t>
                              </m:r>
                            </m:e>
                            <m:sub>
                              <m:r>
                                <a:rPr lang="en-US" sz="4000" i="1">
                                  <a:latin typeface="Cambria Math" panose="02040503050406030204" pitchFamily="18" charset="0"/>
                                </a:rPr>
                                <m:t>𝑖</m:t>
                              </m:r>
                            </m:sub>
                          </m:sSub>
                        </m:e>
                      </m:d>
                    </m:oMath>
                  </m:oMathPara>
                </a14:m>
                <a:endParaRPr lang="en-US" sz="4000" dirty="0"/>
              </a:p>
            </p:txBody>
          </p:sp>
        </mc:Choice>
        <mc:Fallback xmlns="">
          <p:sp>
            <p:nvSpPr>
              <p:cNvPr id="42" name="Rectangle 41"/>
              <p:cNvSpPr>
                <a:spLocks noRot="1" noChangeAspect="1" noMove="1" noResize="1" noEditPoints="1" noAdjustHandles="1" noChangeArrowheads="1" noChangeShapeType="1" noTextEdit="1"/>
              </p:cNvSpPr>
              <p:nvPr/>
            </p:nvSpPr>
            <p:spPr>
              <a:xfrm>
                <a:off x="4485516" y="1843088"/>
                <a:ext cx="3554370" cy="707886"/>
              </a:xfrm>
              <a:prstGeom prst="rect">
                <a:avLst/>
              </a:prstGeom>
              <a:blipFill rotWithShape="0">
                <a:blip r:embed="rId4"/>
                <a:stretch>
                  <a:fillRect/>
                </a:stretch>
              </a:blipFill>
            </p:spPr>
            <p:txBody>
              <a:bodyPr/>
              <a:lstStyle/>
              <a:p>
                <a:r>
                  <a:rPr lang="en-US">
                    <a:noFill/>
                  </a:rPr>
                  <a:t> </a:t>
                </a:r>
              </a:p>
            </p:txBody>
          </p:sp>
        </mc:Fallback>
      </mc:AlternateContent>
      <p:sp>
        <p:nvSpPr>
          <p:cNvPr id="2" name="Rectangle 1"/>
          <p:cNvSpPr/>
          <p:nvPr/>
        </p:nvSpPr>
        <p:spPr>
          <a:xfrm>
            <a:off x="2087550" y="3458989"/>
            <a:ext cx="8616262" cy="209089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3804881" y="2478794"/>
            <a:ext cx="2324100" cy="11439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567131" y="2478794"/>
            <a:ext cx="114300" cy="14447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90660" y="2550974"/>
            <a:ext cx="1352602" cy="11343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22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9"/>
                                        </p:tgtEl>
                                      </p:cBhvr>
                                    </p:animEffect>
                                    <p:animScale>
                                      <p:cBhvr>
                                        <p:cTn id="12" dur="250" autoRev="1" fill="hold"/>
                                        <p:tgtEl>
                                          <p:spTgt spid="3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41"/>
                                        </p:tgtEl>
                                      </p:cBhvr>
                                    </p:animEffect>
                                    <p:animScale>
                                      <p:cBhvr>
                                        <p:cTn id="17" dur="250"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7834" y="1453826"/>
            <a:ext cx="2550288" cy="504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3989" y="2556891"/>
            <a:ext cx="2561265" cy="5707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5265" y="3245546"/>
            <a:ext cx="2568583" cy="545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89673" y="4954505"/>
            <a:ext cx="2564924" cy="5488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856" y="5228926"/>
            <a:ext cx="2557606" cy="541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08282" y="446453"/>
            <a:ext cx="2561265" cy="5378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93730" y="1189875"/>
            <a:ext cx="2356364" cy="622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0" name="Picture 4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7959" y="3324643"/>
            <a:ext cx="2396612" cy="658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24364" y="5938349"/>
            <a:ext cx="2352705" cy="6549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85254" y="4180210"/>
            <a:ext cx="2360023" cy="6329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6581" y="654513"/>
            <a:ext cx="2371000" cy="662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20501" y="2353972"/>
            <a:ext cx="2349046" cy="6329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1642" y="4238437"/>
            <a:ext cx="2535652" cy="611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14927" y="5146302"/>
            <a:ext cx="2557606" cy="611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67834" y="6086641"/>
            <a:ext cx="2539311" cy="6073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8" name="Picture 5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75426" y="2249132"/>
            <a:ext cx="2564924" cy="6000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9" name="Picture 5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250039" y="3833793"/>
            <a:ext cx="2510040" cy="618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0" name="Picture 5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91952" y="179026"/>
            <a:ext cx="2546629" cy="622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0" name="Rounded Rectangle 69"/>
          <p:cNvSpPr/>
          <p:nvPr/>
        </p:nvSpPr>
        <p:spPr>
          <a:xfrm>
            <a:off x="6416842" y="749109"/>
            <a:ext cx="5662863" cy="274427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25496" y="801047"/>
            <a:ext cx="5589241" cy="273718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1460315" y="3956842"/>
            <a:ext cx="5758632" cy="255000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7976115" y="5482475"/>
            <a:ext cx="3416513" cy="461665"/>
          </a:xfrm>
          <a:prstGeom prst="rect">
            <a:avLst/>
          </a:prstGeom>
          <a:noFill/>
        </p:spPr>
        <p:txBody>
          <a:bodyPr wrap="none" rtlCol="0">
            <a:spAutoFit/>
          </a:bodyPr>
          <a:lstStyle/>
          <a:p>
            <a:r>
              <a:rPr lang="en-US" sz="2400" dirty="0" smtClean="0"/>
              <a:t>3D Voxel Patterns (3DVPs)</a:t>
            </a:r>
            <a:endParaRPr lang="en-US" sz="2400" dirty="0"/>
          </a:p>
        </p:txBody>
      </p:sp>
      <p:sp>
        <p:nvSpPr>
          <p:cNvPr id="74" name="TextBox 73"/>
          <p:cNvSpPr txBox="1"/>
          <p:nvPr/>
        </p:nvSpPr>
        <p:spPr>
          <a:xfrm>
            <a:off x="7863104" y="4207992"/>
            <a:ext cx="3642536" cy="461665"/>
          </a:xfrm>
          <a:prstGeom prst="rect">
            <a:avLst/>
          </a:prstGeom>
          <a:noFill/>
        </p:spPr>
        <p:txBody>
          <a:bodyPr wrap="none" rtlCol="0">
            <a:spAutoFit/>
          </a:bodyPr>
          <a:lstStyle/>
          <a:p>
            <a:r>
              <a:rPr lang="en-US" sz="2400" dirty="0" smtClean="0"/>
              <a:t>Clustering in 3D voxel space</a:t>
            </a:r>
            <a:endParaRPr lang="en-US" sz="2400" dirty="0"/>
          </a:p>
        </p:txBody>
      </p:sp>
      <p:cxnSp>
        <p:nvCxnSpPr>
          <p:cNvPr id="75" name="Straight Arrow Connector 74"/>
          <p:cNvCxnSpPr/>
          <p:nvPr/>
        </p:nvCxnSpPr>
        <p:spPr>
          <a:xfrm>
            <a:off x="9596635" y="4705221"/>
            <a:ext cx="0" cy="7328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02721" y="28201"/>
            <a:ext cx="2611164" cy="461665"/>
          </a:xfrm>
          <a:prstGeom prst="rect">
            <a:avLst/>
          </a:prstGeom>
          <a:noFill/>
        </p:spPr>
        <p:txBody>
          <a:bodyPr wrap="none" rtlCol="0">
            <a:spAutoFit/>
          </a:bodyPr>
          <a:lstStyle/>
          <a:p>
            <a:r>
              <a:rPr lang="en-US" sz="2400" dirty="0" smtClean="0"/>
              <a:t>3D Voxel Exemplars</a:t>
            </a:r>
            <a:endParaRPr lang="en-US" sz="2400" dirty="0"/>
          </a:p>
        </p:txBody>
      </p:sp>
      <p:sp>
        <p:nvSpPr>
          <p:cNvPr id="2" name="Slide Number Placeholder 1"/>
          <p:cNvSpPr>
            <a:spLocks noGrp="1"/>
          </p:cNvSpPr>
          <p:nvPr>
            <p:ph type="sldNum" sz="quarter" idx="12"/>
          </p:nvPr>
        </p:nvSpPr>
        <p:spPr/>
        <p:txBody>
          <a:bodyPr/>
          <a:lstStyle/>
          <a:p>
            <a:fld id="{7BDE27E7-B476-463C-A663-C4105C3B0D0C}" type="slidenum">
              <a:rPr lang="en-US" smtClean="0"/>
              <a:t>51</a:t>
            </a:fld>
            <a:endParaRPr lang="en-US"/>
          </a:p>
        </p:txBody>
      </p:sp>
      <p:sp>
        <p:nvSpPr>
          <p:cNvPr id="28" name="Title 1"/>
          <p:cNvSpPr txBox="1">
            <a:spLocks/>
          </p:cNvSpPr>
          <p:nvPr/>
        </p:nvSpPr>
        <p:spPr>
          <a:xfrm>
            <a:off x="-26686" y="12296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smtClean="0"/>
              <a:t>3. Discovering 3D Voxel Patterns</a:t>
            </a:r>
            <a:br>
              <a:rPr lang="en-US" sz="5400" dirty="0" smtClean="0"/>
            </a:br>
            <a:endParaRPr lang="en-US" sz="5400" dirty="0"/>
          </a:p>
        </p:txBody>
      </p:sp>
      <p:sp>
        <p:nvSpPr>
          <p:cNvPr id="29" name="TextBox 28"/>
          <p:cNvSpPr txBox="1"/>
          <p:nvPr/>
        </p:nvSpPr>
        <p:spPr>
          <a:xfrm>
            <a:off x="5703078" y="2978085"/>
            <a:ext cx="715260" cy="1015663"/>
          </a:xfrm>
          <a:prstGeom prst="rect">
            <a:avLst/>
          </a:prstGeom>
          <a:noFill/>
        </p:spPr>
        <p:txBody>
          <a:bodyPr wrap="none" rtlCol="0">
            <a:spAutoFit/>
          </a:bodyPr>
          <a:lstStyle/>
          <a:p>
            <a:r>
              <a:rPr lang="en-US" sz="6000" dirty="0" smtClean="0"/>
              <a:t>…</a:t>
            </a:r>
            <a:endParaRPr lang="en-US" sz="6000" dirty="0"/>
          </a:p>
        </p:txBody>
      </p:sp>
    </p:spTree>
    <p:extLst>
      <p:ext uri="{BB962C8B-B14F-4D97-AF65-F5344CB8AC3E}">
        <p14:creationId xmlns:p14="http://schemas.microsoft.com/office/powerpoint/2010/main" val="17920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1.48148E-6 L -0.04401 0.04838 " pathEditMode="relative" rAng="0" ptsTypes="AA">
                                      <p:cBhvr>
                                        <p:cTn id="6" dur="2000" fill="hold"/>
                                        <p:tgtEl>
                                          <p:spTgt spid="53"/>
                                        </p:tgtEl>
                                        <p:attrNameLst>
                                          <p:attrName>ppt_x</p:attrName>
                                          <p:attrName>ppt_y</p:attrName>
                                        </p:attrNameLst>
                                      </p:cBhvr>
                                      <p:rCtr x="-2201" y="2407"/>
                                    </p:animMotion>
                                  </p:childTnLst>
                                </p:cTn>
                              </p:par>
                              <p:par>
                                <p:cTn id="7" presetID="42" presetClass="path" presetSubtype="0" accel="50000" decel="50000" fill="hold" nodeType="withEffect">
                                  <p:stCondLst>
                                    <p:cond delay="0"/>
                                  </p:stCondLst>
                                  <p:childTnLst>
                                    <p:animMotion origin="layout" path="M -3.125E-6 2.77556E-17 L -0.31718 -0.03542 " pathEditMode="relative" rAng="0" ptsTypes="AA">
                                      <p:cBhvr>
                                        <p:cTn id="8" dur="2000" fill="hold"/>
                                        <p:tgtEl>
                                          <p:spTgt spid="49"/>
                                        </p:tgtEl>
                                        <p:attrNameLst>
                                          <p:attrName>ppt_x</p:attrName>
                                          <p:attrName>ppt_y</p:attrName>
                                        </p:attrNameLst>
                                      </p:cBhvr>
                                      <p:rCtr x="-15859" y="-1782"/>
                                    </p:animMotion>
                                  </p:childTnLst>
                                </p:cTn>
                              </p:par>
                              <p:par>
                                <p:cTn id="9" presetID="42" presetClass="path" presetSubtype="0" accel="50000" decel="50000" fill="hold" nodeType="withEffect">
                                  <p:stCondLst>
                                    <p:cond delay="0"/>
                                  </p:stCondLst>
                                  <p:childTnLst>
                                    <p:animMotion origin="layout" path="M 4.79167E-6 1.11111E-6 L -0.03607 -0.20463 " pathEditMode="relative" rAng="0" ptsTypes="AA">
                                      <p:cBhvr>
                                        <p:cTn id="10" dur="2000" fill="hold"/>
                                        <p:tgtEl>
                                          <p:spTgt spid="50"/>
                                        </p:tgtEl>
                                        <p:attrNameLst>
                                          <p:attrName>ppt_x</p:attrName>
                                          <p:attrName>ppt_y</p:attrName>
                                        </p:attrNameLst>
                                      </p:cBhvr>
                                      <p:rCtr x="-1810" y="-10231"/>
                                    </p:animMotion>
                                  </p:childTnLst>
                                </p:cTn>
                              </p:par>
                              <p:par>
                                <p:cTn id="11" presetID="42" presetClass="path" presetSubtype="0" accel="50000" decel="50000" fill="hold" nodeType="withEffect">
                                  <p:stCondLst>
                                    <p:cond delay="0"/>
                                  </p:stCondLst>
                                  <p:childTnLst>
                                    <p:animMotion origin="layout" path="M -4.16667E-7 -1.85185E-6 L -0.54049 -0.07338 " pathEditMode="relative" rAng="0" ptsTypes="AA">
                                      <p:cBhvr>
                                        <p:cTn id="12" dur="2000" fill="hold"/>
                                        <p:tgtEl>
                                          <p:spTgt spid="54"/>
                                        </p:tgtEl>
                                        <p:attrNameLst>
                                          <p:attrName>ppt_x</p:attrName>
                                          <p:attrName>ppt_y</p:attrName>
                                        </p:attrNameLst>
                                      </p:cBhvr>
                                      <p:rCtr x="-27031" y="-3681"/>
                                    </p:animMotion>
                                  </p:childTnLst>
                                </p:cTn>
                              </p:par>
                              <p:par>
                                <p:cTn id="13" presetID="42" presetClass="path" presetSubtype="0" accel="50000" decel="50000" fill="hold" nodeType="withEffect">
                                  <p:stCondLst>
                                    <p:cond delay="0"/>
                                  </p:stCondLst>
                                  <p:childTnLst>
                                    <p:animMotion origin="layout" path="M 3.54167E-6 4.44444E-6 L -0.34909 -0.21991 " pathEditMode="relative" rAng="0" ptsTypes="AA">
                                      <p:cBhvr>
                                        <p:cTn id="14" dur="2000" fill="hold"/>
                                        <p:tgtEl>
                                          <p:spTgt spid="52"/>
                                        </p:tgtEl>
                                        <p:attrNameLst>
                                          <p:attrName>ppt_x</p:attrName>
                                          <p:attrName>ppt_y</p:attrName>
                                        </p:attrNameLst>
                                      </p:cBhvr>
                                      <p:rCtr x="-17461" y="-10995"/>
                                    </p:animMotion>
                                  </p:childTnLst>
                                </p:cTn>
                              </p:par>
                              <p:par>
                                <p:cTn id="15" presetID="42" presetClass="path" presetSubtype="0" accel="50000" decel="50000" fill="hold" nodeType="withEffect">
                                  <p:stCondLst>
                                    <p:cond delay="0"/>
                                  </p:stCondLst>
                                  <p:childTnLst>
                                    <p:animMotion origin="layout" path="M -3.125E-6 2.59259E-6 L -0.46718 -0.46852 " pathEditMode="relative" rAng="0" ptsTypes="AA">
                                      <p:cBhvr>
                                        <p:cTn id="16" dur="2000" fill="hold"/>
                                        <p:tgtEl>
                                          <p:spTgt spid="51"/>
                                        </p:tgtEl>
                                        <p:attrNameLst>
                                          <p:attrName>ppt_x</p:attrName>
                                          <p:attrName>ppt_y</p:attrName>
                                        </p:attrNameLst>
                                      </p:cBhvr>
                                      <p:rCtr x="-23359" y="-23426"/>
                                    </p:animMotion>
                                  </p:childTnLst>
                                </p:cTn>
                              </p:par>
                              <p:par>
                                <p:cTn id="17" presetID="42" presetClass="path" presetSubtype="0" accel="50000" decel="50000" fill="hold" nodeType="withEffect">
                                  <p:stCondLst>
                                    <p:cond delay="0"/>
                                  </p:stCondLst>
                                  <p:childTnLst>
                                    <p:animMotion origin="layout" path="M 3.33333E-6 2.22222E-6 L 0.39284 0.09815 " pathEditMode="relative" rAng="0" ptsTypes="AA">
                                      <p:cBhvr>
                                        <p:cTn id="18" dur="2000" fill="hold"/>
                                        <p:tgtEl>
                                          <p:spTgt spid="60"/>
                                        </p:tgtEl>
                                        <p:attrNameLst>
                                          <p:attrName>ppt_x</p:attrName>
                                          <p:attrName>ppt_y</p:attrName>
                                        </p:attrNameLst>
                                      </p:cBhvr>
                                      <p:rCtr x="19635" y="4907"/>
                                    </p:animMotion>
                                  </p:childTnLst>
                                </p:cTn>
                              </p:par>
                              <p:par>
                                <p:cTn id="19" presetID="42" presetClass="path" presetSubtype="0" accel="50000" decel="50000" fill="hold" nodeType="withEffect">
                                  <p:stCondLst>
                                    <p:cond delay="0"/>
                                  </p:stCondLst>
                                  <p:childTnLst>
                                    <p:animMotion origin="layout" path="M 3.125E-6 7.40741E-7 L 0.09141 -0.15301 " pathEditMode="relative" rAng="0" ptsTypes="AA">
                                      <p:cBhvr>
                                        <p:cTn id="20" dur="2000" fill="hold"/>
                                        <p:tgtEl>
                                          <p:spTgt spid="58"/>
                                        </p:tgtEl>
                                        <p:attrNameLst>
                                          <p:attrName>ppt_x</p:attrName>
                                          <p:attrName>ppt_y</p:attrName>
                                        </p:attrNameLst>
                                      </p:cBhvr>
                                      <p:rCtr x="5260" y="-10625"/>
                                    </p:animMotion>
                                  </p:childTnLst>
                                </p:cTn>
                              </p:par>
                              <p:par>
                                <p:cTn id="21" presetID="42" presetClass="path" presetSubtype="0" accel="50000" decel="50000" fill="hold" nodeType="withEffect">
                                  <p:stCondLst>
                                    <p:cond delay="0"/>
                                  </p:stCondLst>
                                  <p:childTnLst>
                                    <p:animMotion origin="layout" path="M 1.45833E-6 3.33333E-6 L 0.00794 -0.31852 " pathEditMode="relative" rAng="0" ptsTypes="AA">
                                      <p:cBhvr>
                                        <p:cTn id="22" dur="2000" fill="hold"/>
                                        <p:tgtEl>
                                          <p:spTgt spid="59"/>
                                        </p:tgtEl>
                                        <p:attrNameLst>
                                          <p:attrName>ppt_x</p:attrName>
                                          <p:attrName>ppt_y</p:attrName>
                                        </p:attrNameLst>
                                      </p:cBhvr>
                                      <p:rCtr x="391" y="-15926"/>
                                    </p:animMotion>
                                  </p:childTnLst>
                                </p:cTn>
                              </p:par>
                              <p:par>
                                <p:cTn id="23" presetID="42" presetClass="path" presetSubtype="0" accel="50000" decel="50000" fill="hold" nodeType="withEffect">
                                  <p:stCondLst>
                                    <p:cond delay="0"/>
                                  </p:stCondLst>
                                  <p:childTnLst>
                                    <p:animMotion origin="layout" path="M -3.54167E-6 1.11022E-16 L 0.5392 -0.33958 " pathEditMode="relative" rAng="0" ptsTypes="AA">
                                      <p:cBhvr>
                                        <p:cTn id="24" dur="2000" fill="hold"/>
                                        <p:tgtEl>
                                          <p:spTgt spid="55"/>
                                        </p:tgtEl>
                                        <p:attrNameLst>
                                          <p:attrName>ppt_x</p:attrName>
                                          <p:attrName>ppt_y</p:attrName>
                                        </p:attrNameLst>
                                      </p:cBhvr>
                                      <p:rCtr x="26953" y="-16991"/>
                                    </p:animMotion>
                                  </p:childTnLst>
                                </p:cTn>
                              </p:par>
                              <p:par>
                                <p:cTn id="25" presetID="42" presetClass="path" presetSubtype="0" accel="50000" decel="50000" fill="hold" nodeType="withEffect">
                                  <p:stCondLst>
                                    <p:cond delay="0"/>
                                  </p:stCondLst>
                                  <p:childTnLst>
                                    <p:animMotion origin="layout" path="M 1.66667E-6 2.59259E-6 L 0.32006 -0.40556 " pathEditMode="relative" rAng="0" ptsTypes="AA">
                                      <p:cBhvr>
                                        <p:cTn id="26" dur="2000" fill="hold"/>
                                        <p:tgtEl>
                                          <p:spTgt spid="56"/>
                                        </p:tgtEl>
                                        <p:attrNameLst>
                                          <p:attrName>ppt_x</p:attrName>
                                          <p:attrName>ppt_y</p:attrName>
                                        </p:attrNameLst>
                                      </p:cBhvr>
                                      <p:rCtr x="16172" y="-22014"/>
                                    </p:animMotion>
                                  </p:childTnLst>
                                </p:cTn>
                              </p:par>
                              <p:par>
                                <p:cTn id="27" presetID="42" presetClass="path" presetSubtype="0" accel="50000" decel="50000" fill="hold" nodeType="withEffect">
                                  <p:stCondLst>
                                    <p:cond delay="0"/>
                                  </p:stCondLst>
                                  <p:childTnLst>
                                    <p:animMotion origin="layout" path="M -1.66667E-6 -2.96296E-6 L 0.27097 -0.50185 " pathEditMode="relative" rAng="0" ptsTypes="AA">
                                      <p:cBhvr>
                                        <p:cTn id="28" dur="2000" fill="hold"/>
                                        <p:tgtEl>
                                          <p:spTgt spid="57"/>
                                        </p:tgtEl>
                                        <p:attrNameLst>
                                          <p:attrName>ppt_x</p:attrName>
                                          <p:attrName>ppt_y</p:attrName>
                                        </p:attrNameLst>
                                      </p:cBhvr>
                                      <p:rCtr x="13542" y="-25093"/>
                                    </p:animMotion>
                                  </p:childTnLst>
                                </p:cTn>
                              </p:par>
                              <p:par>
                                <p:cTn id="29" presetID="42" presetClass="path" presetSubtype="0" accel="50000" decel="50000" fill="hold" nodeType="withEffect">
                                  <p:stCondLst>
                                    <p:cond delay="0"/>
                                  </p:stCondLst>
                                  <p:childTnLst>
                                    <p:animMotion origin="layout" path="M 3.54167E-6 3.33333E-6 L -0.3875 0.55139 " pathEditMode="relative" rAng="0" ptsTypes="AA">
                                      <p:cBhvr>
                                        <p:cTn id="30" dur="2000" fill="hold"/>
                                        <p:tgtEl>
                                          <p:spTgt spid="48"/>
                                        </p:tgtEl>
                                        <p:attrNameLst>
                                          <p:attrName>ppt_x</p:attrName>
                                          <p:attrName>ppt_y</p:attrName>
                                        </p:attrNameLst>
                                      </p:cBhvr>
                                      <p:rCtr x="-19727" y="27245"/>
                                    </p:animMotion>
                                  </p:childTnLst>
                                </p:cTn>
                              </p:par>
                              <p:par>
                                <p:cTn id="31" presetID="42" presetClass="path" presetSubtype="0" accel="50000" decel="50000" fill="hold" nodeType="withEffect">
                                  <p:stCondLst>
                                    <p:cond delay="0"/>
                                  </p:stCondLst>
                                  <p:childTnLst>
                                    <p:animMotion origin="layout" path="M 4.79167E-6 -2.96296E-6 L -0.10534 0.24885 " pathEditMode="relative" rAng="0" ptsTypes="AA">
                                      <p:cBhvr>
                                        <p:cTn id="32" dur="2000" fill="hold"/>
                                        <p:tgtEl>
                                          <p:spTgt spid="45"/>
                                        </p:tgtEl>
                                        <p:attrNameLst>
                                          <p:attrName>ppt_x</p:attrName>
                                          <p:attrName>ppt_y</p:attrName>
                                        </p:attrNameLst>
                                      </p:cBhvr>
                                      <p:rCtr x="-5273" y="12431"/>
                                    </p:animMotion>
                                  </p:childTnLst>
                                </p:cTn>
                              </p:par>
                              <p:par>
                                <p:cTn id="33" presetID="42" presetClass="path" presetSubtype="0" accel="50000" decel="50000" fill="hold" nodeType="withEffect">
                                  <p:stCondLst>
                                    <p:cond delay="0"/>
                                  </p:stCondLst>
                                  <p:childTnLst>
                                    <p:animMotion origin="layout" path="M -4.79167E-6 0 L -0.36132 0.11412 " pathEditMode="relative" rAng="0" ptsTypes="AA">
                                      <p:cBhvr>
                                        <p:cTn id="34" dur="2000" fill="hold"/>
                                        <p:tgtEl>
                                          <p:spTgt spid="46"/>
                                        </p:tgtEl>
                                        <p:attrNameLst>
                                          <p:attrName>ppt_x</p:attrName>
                                          <p:attrName>ppt_y</p:attrName>
                                        </p:attrNameLst>
                                      </p:cBhvr>
                                      <p:rCtr x="-18073" y="5694"/>
                                    </p:animMotion>
                                  </p:childTnLst>
                                </p:cTn>
                              </p:par>
                              <p:par>
                                <p:cTn id="35" presetID="42" presetClass="path" presetSubtype="0" accel="50000" decel="50000" fill="hold" nodeType="withEffect">
                                  <p:stCondLst>
                                    <p:cond delay="0"/>
                                  </p:stCondLst>
                                  <p:childTnLst>
                                    <p:animMotion origin="layout" path="M -2.29167E-6 -2.59259E-6 L -0.1375 0.41366 " pathEditMode="relative" rAng="0" ptsTypes="AA">
                                      <p:cBhvr>
                                        <p:cTn id="36" dur="2000" fill="hold"/>
                                        <p:tgtEl>
                                          <p:spTgt spid="43"/>
                                        </p:tgtEl>
                                        <p:attrNameLst>
                                          <p:attrName>ppt_x</p:attrName>
                                          <p:attrName>ppt_y</p:attrName>
                                        </p:attrNameLst>
                                      </p:cBhvr>
                                      <p:rCtr x="-6875" y="20671"/>
                                    </p:animMotion>
                                  </p:childTnLst>
                                </p:cTn>
                              </p:par>
                              <p:par>
                                <p:cTn id="37" presetID="42" presetClass="path" presetSubtype="0" accel="50000" decel="50000" fill="hold" nodeType="withEffect">
                                  <p:stCondLst>
                                    <p:cond delay="0"/>
                                  </p:stCondLst>
                                  <p:childTnLst>
                                    <p:animMotion origin="layout" path="M -3.54167E-6 -1.85185E-6 L -0.0319 0.34815 " pathEditMode="relative" rAng="0" ptsTypes="AA">
                                      <p:cBhvr>
                                        <p:cTn id="38" dur="2000" fill="hold"/>
                                        <p:tgtEl>
                                          <p:spTgt spid="44"/>
                                        </p:tgtEl>
                                        <p:attrNameLst>
                                          <p:attrName>ppt_x</p:attrName>
                                          <p:attrName>ppt_y</p:attrName>
                                        </p:attrNameLst>
                                      </p:cBhvr>
                                      <p:rCtr x="-1602" y="17407"/>
                                    </p:animMotion>
                                  </p:childTnLst>
                                </p:cTn>
                              </p:par>
                              <p:par>
                                <p:cTn id="39" presetID="42" presetClass="path" presetSubtype="0" accel="50000" decel="50000" fill="hold" nodeType="withEffect">
                                  <p:stCondLst>
                                    <p:cond delay="0"/>
                                  </p:stCondLst>
                                  <p:childTnLst>
                                    <p:animMotion origin="layout" path="M -2.70833E-6 -1.85185E-6 L 0.06029 0.06412 " pathEditMode="relative" rAng="0" ptsTypes="AA">
                                      <p:cBhvr>
                                        <p:cTn id="40" dur="2000" fill="hold"/>
                                        <p:tgtEl>
                                          <p:spTgt spid="47"/>
                                        </p:tgtEl>
                                        <p:attrNameLst>
                                          <p:attrName>ppt_x</p:attrName>
                                          <p:attrName>ppt_y</p:attrName>
                                        </p:attrNameLst>
                                      </p:cBhvr>
                                      <p:rCtr x="3008" y="3194"/>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xit" presetSubtype="0" fill="hold" grpId="0" nodeType="withEffect">
                                  <p:stCondLst>
                                    <p:cond delay="0"/>
                                  </p:stCondLst>
                                  <p:childTnLst>
                                    <p:animEffect transition="out" filter="fade">
                                      <p:cBhvr>
                                        <p:cTn id="56" dur="500"/>
                                        <p:tgtEl>
                                          <p:spTgt spid="76"/>
                                        </p:tgtEl>
                                      </p:cBhvr>
                                    </p:animEffect>
                                    <p:set>
                                      <p:cBhvr>
                                        <p:cTn id="57" dur="1" fill="hold">
                                          <p:stCondLst>
                                            <p:cond delay="499"/>
                                          </p:stCondLst>
                                        </p:cTn>
                                        <p:tgtEl>
                                          <p:spTgt spid="76"/>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fade">
                                      <p:cBhvr>
                                        <p:cTn id="60" dur="500"/>
                                        <p:tgtEl>
                                          <p:spTgt spid="7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p:bldP spid="74" grpId="0"/>
      <p:bldP spid="76" grpId="0"/>
      <p:bldP spid="28" grpId="0"/>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450" y="67383"/>
            <a:ext cx="10515600" cy="1325563"/>
          </a:xfrm>
        </p:spPr>
        <p:txBody>
          <a:bodyPr>
            <a:noAutofit/>
          </a:bodyPr>
          <a:lstStyle/>
          <a:p>
            <a:r>
              <a:rPr lang="en-US" sz="5400" dirty="0" smtClean="0"/>
              <a:t>4. Training 3D Voxel Pattern detectors</a:t>
            </a:r>
            <a:endParaRPr lang="en-US" sz="5400" dirty="0"/>
          </a:p>
        </p:txBody>
      </p:sp>
      <p:sp>
        <p:nvSpPr>
          <p:cNvPr id="26" name="TextBox 25"/>
          <p:cNvSpPr txBox="1"/>
          <p:nvPr/>
        </p:nvSpPr>
        <p:spPr>
          <a:xfrm>
            <a:off x="677450" y="5914411"/>
            <a:ext cx="576657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smtClean="0"/>
              <a:t>Train a ACF detector for each 3DVP.</a:t>
            </a:r>
            <a:endParaRPr lang="en-US" sz="2800" dirty="0"/>
          </a:p>
        </p:txBody>
      </p:sp>
      <p:sp>
        <p:nvSpPr>
          <p:cNvPr id="27" name="TextBox 26"/>
          <p:cNvSpPr txBox="1"/>
          <p:nvPr/>
        </p:nvSpPr>
        <p:spPr>
          <a:xfrm>
            <a:off x="838200" y="6403246"/>
            <a:ext cx="9885270" cy="369332"/>
          </a:xfrm>
          <a:prstGeom prst="rect">
            <a:avLst/>
          </a:prstGeom>
          <a:noFill/>
        </p:spPr>
        <p:txBody>
          <a:bodyPr wrap="none" rtlCol="0">
            <a:spAutoFit/>
          </a:bodyPr>
          <a:lstStyle/>
          <a:p>
            <a:r>
              <a:rPr lang="en-US" dirty="0"/>
              <a:t>P. </a:t>
            </a:r>
            <a:r>
              <a:rPr lang="en-US" dirty="0" err="1" smtClean="0"/>
              <a:t>Dollár</a:t>
            </a:r>
            <a:r>
              <a:rPr lang="en-US" dirty="0"/>
              <a:t>, R. Appel, S. </a:t>
            </a:r>
            <a:r>
              <a:rPr lang="en-US" dirty="0" err="1"/>
              <a:t>Belongie</a:t>
            </a:r>
            <a:r>
              <a:rPr lang="en-US" dirty="0"/>
              <a:t>, and P. </a:t>
            </a:r>
            <a:r>
              <a:rPr lang="en-US" dirty="0" err="1"/>
              <a:t>Perona</a:t>
            </a:r>
            <a:r>
              <a:rPr lang="en-US" dirty="0"/>
              <a:t>. Fast </a:t>
            </a:r>
            <a:r>
              <a:rPr lang="en-US" dirty="0" smtClean="0"/>
              <a:t>feature pyramids </a:t>
            </a:r>
            <a:r>
              <a:rPr lang="en-US" dirty="0"/>
              <a:t>for object detection. TPAMI, 2014.</a:t>
            </a:r>
          </a:p>
        </p:txBody>
      </p:sp>
      <p:sp>
        <p:nvSpPr>
          <p:cNvPr id="3" name="Slide Number Placeholder 2"/>
          <p:cNvSpPr>
            <a:spLocks noGrp="1"/>
          </p:cNvSpPr>
          <p:nvPr>
            <p:ph type="sldNum" sz="quarter" idx="12"/>
          </p:nvPr>
        </p:nvSpPr>
        <p:spPr/>
        <p:txBody>
          <a:bodyPr/>
          <a:lstStyle/>
          <a:p>
            <a:fld id="{7BDE27E7-B476-463C-A663-C4105C3B0D0C}" type="slidenum">
              <a:rPr lang="en-US" smtClean="0"/>
              <a:t>52</a:t>
            </a:fld>
            <a:endParaRPr lang="en-US"/>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3191" t="6598" r="10812" b="44001"/>
          <a:stretch/>
        </p:blipFill>
        <p:spPr>
          <a:xfrm>
            <a:off x="1718508" y="1516977"/>
            <a:ext cx="2464338" cy="96805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2315" t="7106" r="9161" b="42631"/>
          <a:stretch/>
        </p:blipFill>
        <p:spPr>
          <a:xfrm>
            <a:off x="1580999" y="4652847"/>
            <a:ext cx="2601847" cy="1012115"/>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2076" t="8181" r="8025" b="43521"/>
          <a:stretch/>
        </p:blipFill>
        <p:spPr>
          <a:xfrm>
            <a:off x="3403956" y="3095945"/>
            <a:ext cx="2563662" cy="936468"/>
          </a:xfrm>
          <a:prstGeom prst="rect">
            <a:avLst/>
          </a:prstGeom>
        </p:spPr>
      </p:pic>
      <p:sp>
        <p:nvSpPr>
          <p:cNvPr id="21" name="Rounded Rectangle 20"/>
          <p:cNvSpPr/>
          <p:nvPr/>
        </p:nvSpPr>
        <p:spPr>
          <a:xfrm>
            <a:off x="1572425" y="1375927"/>
            <a:ext cx="2709745" cy="119029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1527049" y="4527268"/>
            <a:ext cx="2709745" cy="119029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3286247" y="2930460"/>
            <a:ext cx="2709745" cy="119029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21" idx="3"/>
          </p:cNvCxnSpPr>
          <p:nvPr/>
        </p:nvCxnSpPr>
        <p:spPr>
          <a:xfrm>
            <a:off x="4282170" y="1971073"/>
            <a:ext cx="31550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2" idx="3"/>
          </p:cNvCxnSpPr>
          <p:nvPr/>
        </p:nvCxnSpPr>
        <p:spPr>
          <a:xfrm flipV="1">
            <a:off x="4236794" y="5106775"/>
            <a:ext cx="3200403" cy="156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967618" y="3514455"/>
            <a:ext cx="1469579" cy="2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40122" t="38377" r="37010" b="42616"/>
          <a:stretch/>
        </p:blipFill>
        <p:spPr>
          <a:xfrm>
            <a:off x="8908049" y="2921897"/>
            <a:ext cx="1672754" cy="1042738"/>
          </a:xfrm>
          <a:prstGeom prst="rect">
            <a:avLst/>
          </a:prstGeom>
        </p:spPr>
      </p:pic>
      <p:pic>
        <p:nvPicPr>
          <p:cNvPr id="37" name="Picture 36"/>
          <p:cNvPicPr>
            <a:picLocks noChangeAspect="1"/>
          </p:cNvPicPr>
          <p:nvPr/>
        </p:nvPicPr>
        <p:blipFill rotWithShape="1">
          <a:blip r:embed="rId7">
            <a:extLst>
              <a:ext uri="{28A0092B-C50C-407E-A947-70E740481C1C}">
                <a14:useLocalDpi xmlns:a14="http://schemas.microsoft.com/office/drawing/2010/main" val="0"/>
              </a:ext>
            </a:extLst>
          </a:blip>
          <a:srcRect l="40131" t="33113" r="36650" b="36768"/>
          <a:stretch/>
        </p:blipFill>
        <p:spPr>
          <a:xfrm>
            <a:off x="9006370" y="1218285"/>
            <a:ext cx="1476113" cy="1436089"/>
          </a:xfrm>
          <a:prstGeom prst="rect">
            <a:avLst/>
          </a:prstGeom>
        </p:spPr>
      </p:pic>
      <p:pic>
        <p:nvPicPr>
          <p:cNvPr id="38" name="Picture 37"/>
          <p:cNvPicPr>
            <a:picLocks noChangeAspect="1"/>
          </p:cNvPicPr>
          <p:nvPr/>
        </p:nvPicPr>
        <p:blipFill rotWithShape="1">
          <a:blip r:embed="rId8">
            <a:extLst>
              <a:ext uri="{28A0092B-C50C-407E-A947-70E740481C1C}">
                <a14:useLocalDpi xmlns:a14="http://schemas.microsoft.com/office/drawing/2010/main" val="0"/>
              </a:ext>
            </a:extLst>
          </a:blip>
          <a:srcRect l="40492" t="37981" r="36686" b="41550"/>
          <a:stretch/>
        </p:blipFill>
        <p:spPr>
          <a:xfrm>
            <a:off x="8911460" y="4587634"/>
            <a:ext cx="1669343" cy="1122948"/>
          </a:xfrm>
          <a:prstGeom prst="rect">
            <a:avLst/>
          </a:prstGeom>
        </p:spPr>
      </p:pic>
      <mc:AlternateContent xmlns:mc="http://schemas.openxmlformats.org/markup-compatibility/2006" xmlns:a14="http://schemas.microsoft.com/office/drawing/2010/main">
        <mc:Choice Requires="a14">
          <p:sp>
            <p:nvSpPr>
              <p:cNvPr id="39" name="Rectangle 38"/>
              <p:cNvSpPr/>
              <p:nvPr/>
            </p:nvSpPr>
            <p:spPr>
              <a:xfrm>
                <a:off x="7474486" y="1274610"/>
                <a:ext cx="1518749" cy="1323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𝐷</m:t>
                          </m:r>
                        </m:e>
                        <m:sub>
                          <m:r>
                            <a:rPr lang="en-US" sz="8000" i="0">
                              <a:latin typeface="Cambria Math" panose="02040503050406030204" pitchFamily="18" charset="0"/>
                            </a:rPr>
                            <m:t>1</m:t>
                          </m:r>
                        </m:sub>
                      </m:sSub>
                    </m:oMath>
                  </m:oMathPara>
                </a14:m>
                <a:endParaRPr lang="en-US" sz="8000" dirty="0"/>
              </a:p>
            </p:txBody>
          </p:sp>
        </mc:Choice>
        <mc:Fallback xmlns="">
          <p:sp>
            <p:nvSpPr>
              <p:cNvPr id="39" name="Rectangle 38"/>
              <p:cNvSpPr>
                <a:spLocks noRot="1" noChangeAspect="1" noMove="1" noResize="1" noEditPoints="1" noAdjustHandles="1" noChangeArrowheads="1" noChangeShapeType="1" noTextEdit="1"/>
              </p:cNvSpPr>
              <p:nvPr/>
            </p:nvSpPr>
            <p:spPr>
              <a:xfrm>
                <a:off x="7474486" y="1274610"/>
                <a:ext cx="1518749" cy="1323439"/>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7462591" y="2781547"/>
                <a:ext cx="1542538" cy="1323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i="1">
                              <a:latin typeface="Cambria Math" panose="02040503050406030204" pitchFamily="18" charset="0"/>
                            </a:rPr>
                            <m:t>𝐷</m:t>
                          </m:r>
                        </m:e>
                        <m:sub>
                          <m:r>
                            <a:rPr lang="en-US" sz="8000" b="0" i="0" smtClean="0">
                              <a:latin typeface="Cambria Math" panose="02040503050406030204" pitchFamily="18" charset="0"/>
                            </a:rPr>
                            <m:t>2</m:t>
                          </m:r>
                        </m:sub>
                      </m:sSub>
                    </m:oMath>
                  </m:oMathPara>
                </a14:m>
                <a:endParaRPr lang="en-US" sz="8000" dirty="0"/>
              </a:p>
            </p:txBody>
          </p:sp>
        </mc:Choice>
        <mc:Fallback xmlns="">
          <p:sp>
            <p:nvSpPr>
              <p:cNvPr id="40" name="Rectangle 39"/>
              <p:cNvSpPr>
                <a:spLocks noRot="1" noChangeAspect="1" noMove="1" noResize="1" noEditPoints="1" noAdjustHandles="1" noChangeArrowheads="1" noChangeShapeType="1" noTextEdit="1"/>
              </p:cNvSpPr>
              <p:nvPr/>
            </p:nvSpPr>
            <p:spPr>
              <a:xfrm>
                <a:off x="7462591" y="2781547"/>
                <a:ext cx="1542538" cy="132343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7464296" y="4487389"/>
                <a:ext cx="1635512" cy="1323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i="1">
                              <a:latin typeface="Cambria Math" panose="02040503050406030204" pitchFamily="18" charset="0"/>
                            </a:rPr>
                            <m:t>𝐷</m:t>
                          </m:r>
                        </m:e>
                        <m:sub>
                          <m:r>
                            <m:rPr>
                              <m:sty m:val="p"/>
                            </m:rPr>
                            <a:rPr lang="en-US" sz="8000" b="0" i="0" smtClean="0">
                              <a:latin typeface="Cambria Math" panose="02040503050406030204" pitchFamily="18" charset="0"/>
                            </a:rPr>
                            <m:t>K</m:t>
                          </m:r>
                        </m:sub>
                      </m:sSub>
                    </m:oMath>
                  </m:oMathPara>
                </a14:m>
                <a:endParaRPr lang="en-US" sz="8000" dirty="0"/>
              </a:p>
            </p:txBody>
          </p:sp>
        </mc:Choice>
        <mc:Fallback xmlns="">
          <p:sp>
            <p:nvSpPr>
              <p:cNvPr id="41" name="Rectangle 40"/>
              <p:cNvSpPr>
                <a:spLocks noRot="1" noChangeAspect="1" noMove="1" noResize="1" noEditPoints="1" noAdjustHandles="1" noChangeArrowheads="1" noChangeShapeType="1" noTextEdit="1"/>
              </p:cNvSpPr>
              <p:nvPr/>
            </p:nvSpPr>
            <p:spPr>
              <a:xfrm>
                <a:off x="7464296" y="4487389"/>
                <a:ext cx="1635512" cy="1323439"/>
              </a:xfrm>
              <a:prstGeom prst="rect">
                <a:avLst/>
              </a:prstGeom>
              <a:blipFill rotWithShape="0">
                <a:blip r:embed="rId11"/>
                <a:stretch>
                  <a:fillRect/>
                </a:stretch>
              </a:blipFill>
            </p:spPr>
            <p:txBody>
              <a:bodyPr/>
              <a:lstStyle/>
              <a:p>
                <a:r>
                  <a:rPr lang="en-US">
                    <a:noFill/>
                  </a:rPr>
                  <a:t> </a:t>
                </a:r>
              </a:p>
            </p:txBody>
          </p:sp>
        </mc:Fallback>
      </mc:AlternateContent>
      <p:sp>
        <p:nvSpPr>
          <p:cNvPr id="42" name="TextBox 41"/>
          <p:cNvSpPr txBox="1"/>
          <p:nvPr/>
        </p:nvSpPr>
        <p:spPr>
          <a:xfrm rot="5400000">
            <a:off x="2569666" y="3053804"/>
            <a:ext cx="715260" cy="1015663"/>
          </a:xfrm>
          <a:prstGeom prst="rect">
            <a:avLst/>
          </a:prstGeom>
          <a:noFill/>
        </p:spPr>
        <p:txBody>
          <a:bodyPr wrap="none" rtlCol="0">
            <a:spAutoFit/>
          </a:bodyPr>
          <a:lstStyle/>
          <a:p>
            <a:r>
              <a:rPr lang="en-US" sz="6000" dirty="0" smtClean="0"/>
              <a:t>…</a:t>
            </a:r>
            <a:endParaRPr lang="en-US" sz="6000" dirty="0"/>
          </a:p>
        </p:txBody>
      </p:sp>
      <p:sp>
        <p:nvSpPr>
          <p:cNvPr id="43" name="TextBox 42"/>
          <p:cNvSpPr txBox="1"/>
          <p:nvPr/>
        </p:nvSpPr>
        <p:spPr>
          <a:xfrm rot="5400000">
            <a:off x="9606267" y="3787601"/>
            <a:ext cx="715260" cy="1015663"/>
          </a:xfrm>
          <a:prstGeom prst="rect">
            <a:avLst/>
          </a:prstGeom>
          <a:noFill/>
        </p:spPr>
        <p:txBody>
          <a:bodyPr wrap="none" rtlCol="0">
            <a:spAutoFit/>
          </a:bodyPr>
          <a:lstStyle/>
          <a:p>
            <a:r>
              <a:rPr lang="en-US" sz="6000" dirty="0" smtClean="0"/>
              <a:t>…</a:t>
            </a:r>
            <a:endParaRPr lang="en-US" sz="6000" dirty="0"/>
          </a:p>
        </p:txBody>
      </p:sp>
    </p:spTree>
    <p:extLst>
      <p:ext uri="{BB962C8B-B14F-4D97-AF65-F5344CB8AC3E}">
        <p14:creationId xmlns:p14="http://schemas.microsoft.com/office/powerpoint/2010/main" val="332128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1" grpId="0" animBg="1"/>
      <p:bldP spid="22" grpId="0" animBg="1"/>
      <p:bldP spid="23" grpId="0" animBg="1"/>
      <p:bldP spid="39" grpId="0"/>
      <p:bldP spid="40" grpId="0"/>
      <p:bldP spid="41" grpId="0"/>
      <p:bldP spid="42" grpId="0"/>
      <p:bldP spid="4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2B852B-FCF0-48F3-89AD-35EE9A2AAEEC}" type="slidenum">
              <a:rPr lang="en-US" smtClean="0"/>
              <a:t>53</a:t>
            </a:fld>
            <a:endParaRPr lang="en-US"/>
          </a:p>
        </p:txBody>
      </p:sp>
      <p:sp>
        <p:nvSpPr>
          <p:cNvPr id="5" name="Title 1"/>
          <p:cNvSpPr>
            <a:spLocks noGrp="1"/>
          </p:cNvSpPr>
          <p:nvPr>
            <p:ph type="title"/>
          </p:nvPr>
        </p:nvSpPr>
        <p:spPr>
          <a:xfrm>
            <a:off x="677450" y="67383"/>
            <a:ext cx="10515600" cy="1325563"/>
          </a:xfrm>
        </p:spPr>
        <p:txBody>
          <a:bodyPr>
            <a:noAutofit/>
          </a:bodyPr>
          <a:lstStyle/>
          <a:p>
            <a:r>
              <a:rPr lang="en-US" sz="5400" dirty="0" smtClean="0"/>
              <a:t>4. Training 3D Voxel Pattern detectors</a:t>
            </a:r>
            <a:endParaRPr lang="en-US" sz="5400" dirty="0"/>
          </a:p>
        </p:txBody>
      </p:sp>
      <p:sp>
        <p:nvSpPr>
          <p:cNvPr id="77" name="TextBox 76"/>
          <p:cNvSpPr txBox="1"/>
          <p:nvPr/>
        </p:nvSpPr>
        <p:spPr>
          <a:xfrm>
            <a:off x="646189" y="5626569"/>
            <a:ext cx="8653266"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smtClean="0"/>
              <a:t>Train a Convolutional Neural Network (CNN) for 3DVPs.</a:t>
            </a:r>
            <a:endParaRPr lang="en-US" sz="2800" dirty="0"/>
          </a:p>
        </p:txBody>
      </p:sp>
      <p:sp>
        <p:nvSpPr>
          <p:cNvPr id="81" name="TextBox 80"/>
          <p:cNvSpPr txBox="1"/>
          <p:nvPr/>
        </p:nvSpPr>
        <p:spPr>
          <a:xfrm>
            <a:off x="1181100" y="6182702"/>
            <a:ext cx="1452129" cy="369332"/>
          </a:xfrm>
          <a:prstGeom prst="rect">
            <a:avLst/>
          </a:prstGeom>
          <a:noFill/>
        </p:spPr>
        <p:txBody>
          <a:bodyPr wrap="none" rtlCol="0">
            <a:spAutoFit/>
          </a:bodyPr>
          <a:lstStyle/>
          <a:p>
            <a:r>
              <a:rPr lang="en-US" dirty="0" smtClean="0"/>
              <a:t>Under review</a:t>
            </a:r>
            <a:endParaRPr lang="en-US" dirty="0"/>
          </a:p>
        </p:txBody>
      </p:sp>
      <p:sp>
        <p:nvSpPr>
          <p:cNvPr id="85" name="TextBox 84"/>
          <p:cNvSpPr txBox="1"/>
          <p:nvPr/>
        </p:nvSpPr>
        <p:spPr>
          <a:xfrm>
            <a:off x="5093823" y="1183991"/>
            <a:ext cx="1963423" cy="400110"/>
          </a:xfrm>
          <a:prstGeom prst="rect">
            <a:avLst/>
          </a:prstGeom>
          <a:noFill/>
        </p:spPr>
        <p:txBody>
          <a:bodyPr wrap="none" rtlCol="0">
            <a:spAutoFit/>
          </a:bodyPr>
          <a:lstStyle/>
          <a:p>
            <a:r>
              <a:rPr lang="en-US" sz="2000" dirty="0" smtClean="0"/>
              <a:t>Region proposals</a:t>
            </a:r>
            <a:endParaRPr lang="en-US" sz="2000" dirty="0"/>
          </a:p>
        </p:txBody>
      </p:sp>
      <p:sp>
        <p:nvSpPr>
          <p:cNvPr id="78" name="Rectangle 77"/>
          <p:cNvSpPr/>
          <p:nvPr/>
        </p:nvSpPr>
        <p:spPr bwMode="auto">
          <a:xfrm>
            <a:off x="702932" y="3659893"/>
            <a:ext cx="959641" cy="5715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652463" rtl="0" eaLnBrk="1" fontAlgn="base" latinLnBrk="0" hangingPunct="1">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tx1"/>
              </a:solidFill>
              <a:effectLst/>
              <a:latin typeface="Arial" charset="0"/>
              <a:ea typeface="ＭＳ Ｐゴシック" pitchFamily="34" charset="-128"/>
            </a:endParaRPr>
          </a:p>
        </p:txBody>
      </p:sp>
      <p:sp>
        <p:nvSpPr>
          <p:cNvPr id="79" name="TextBox 78"/>
          <p:cNvSpPr txBox="1"/>
          <p:nvPr/>
        </p:nvSpPr>
        <p:spPr>
          <a:xfrm>
            <a:off x="516326" y="4326747"/>
            <a:ext cx="1431288" cy="400110"/>
          </a:xfrm>
          <a:prstGeom prst="rect">
            <a:avLst/>
          </a:prstGeom>
          <a:noFill/>
        </p:spPr>
        <p:txBody>
          <a:bodyPr wrap="none" rtlCol="0">
            <a:spAutoFit/>
          </a:bodyPr>
          <a:lstStyle/>
          <a:p>
            <a:r>
              <a:rPr lang="en-US" sz="2000" dirty="0" smtClean="0"/>
              <a:t>Input image</a:t>
            </a:r>
            <a:endParaRPr lang="en-US" sz="2000" dirty="0"/>
          </a:p>
        </p:txBody>
      </p:sp>
      <p:sp>
        <p:nvSpPr>
          <p:cNvPr id="80" name="Cube 79"/>
          <p:cNvSpPr/>
          <p:nvPr/>
        </p:nvSpPr>
        <p:spPr bwMode="auto">
          <a:xfrm>
            <a:off x="2775272" y="2804929"/>
            <a:ext cx="1824225" cy="1824228"/>
          </a:xfrm>
          <a:prstGeom prst="cub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652463" rtl="0" eaLnBrk="1" fontAlgn="base" latinLnBrk="0" hangingPunct="1">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tx1"/>
              </a:solidFill>
              <a:effectLst/>
              <a:latin typeface="Arial" charset="0"/>
              <a:ea typeface="ＭＳ Ｐゴシック" pitchFamily="34" charset="-128"/>
            </a:endParaRPr>
          </a:p>
        </p:txBody>
      </p:sp>
      <p:sp>
        <p:nvSpPr>
          <p:cNvPr id="82" name="TextBox 81"/>
          <p:cNvSpPr txBox="1"/>
          <p:nvPr/>
        </p:nvSpPr>
        <p:spPr>
          <a:xfrm>
            <a:off x="2639020" y="4685874"/>
            <a:ext cx="2096728" cy="707886"/>
          </a:xfrm>
          <a:prstGeom prst="rect">
            <a:avLst/>
          </a:prstGeom>
          <a:noFill/>
        </p:spPr>
        <p:txBody>
          <a:bodyPr wrap="none" rtlCol="0">
            <a:spAutoFit/>
          </a:bodyPr>
          <a:lstStyle/>
          <a:p>
            <a:r>
              <a:rPr lang="en-US" sz="2000" dirty="0" smtClean="0"/>
              <a:t>5 </a:t>
            </a:r>
            <a:r>
              <a:rPr lang="en-US" sz="2000" dirty="0" err="1" smtClean="0"/>
              <a:t>Conv</a:t>
            </a:r>
            <a:r>
              <a:rPr lang="en-US" sz="2000" dirty="0" smtClean="0"/>
              <a:t> layers</a:t>
            </a:r>
          </a:p>
          <a:p>
            <a:r>
              <a:rPr lang="en-US" sz="2000" dirty="0" smtClean="0"/>
              <a:t>Feature extraction</a:t>
            </a:r>
            <a:endParaRPr lang="en-US" sz="2000" dirty="0"/>
          </a:p>
        </p:txBody>
      </p:sp>
      <p:sp>
        <p:nvSpPr>
          <p:cNvPr id="83" name="Rectangle 82"/>
          <p:cNvSpPr/>
          <p:nvPr/>
        </p:nvSpPr>
        <p:spPr bwMode="auto">
          <a:xfrm>
            <a:off x="5805597" y="3003903"/>
            <a:ext cx="297655" cy="161811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652463" rtl="0" eaLnBrk="1" fontAlgn="base" latinLnBrk="0" hangingPunct="1">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tx1"/>
              </a:solidFill>
              <a:effectLst/>
              <a:latin typeface="Arial" charset="0"/>
              <a:ea typeface="ＭＳ Ｐゴシック" pitchFamily="34" charset="-128"/>
            </a:endParaRPr>
          </a:p>
        </p:txBody>
      </p:sp>
      <p:sp>
        <p:nvSpPr>
          <p:cNvPr id="84" name="TextBox 83"/>
          <p:cNvSpPr txBox="1"/>
          <p:nvPr/>
        </p:nvSpPr>
        <p:spPr>
          <a:xfrm>
            <a:off x="5113074" y="4622013"/>
            <a:ext cx="1410513" cy="707886"/>
          </a:xfrm>
          <a:prstGeom prst="rect">
            <a:avLst/>
          </a:prstGeom>
          <a:noFill/>
        </p:spPr>
        <p:txBody>
          <a:bodyPr wrap="none" rtlCol="0">
            <a:spAutoFit/>
          </a:bodyPr>
          <a:lstStyle/>
          <a:p>
            <a:r>
              <a:rPr lang="en-US" sz="2000" dirty="0" err="1" smtClean="0"/>
              <a:t>RoI</a:t>
            </a:r>
            <a:r>
              <a:rPr lang="en-US" sz="2000" dirty="0" smtClean="0"/>
              <a:t> pooling </a:t>
            </a:r>
          </a:p>
          <a:p>
            <a:r>
              <a:rPr lang="en-US" sz="2000" dirty="0" smtClean="0"/>
              <a:t>layer</a:t>
            </a:r>
            <a:endParaRPr lang="en-US" sz="2000" dirty="0"/>
          </a:p>
        </p:txBody>
      </p:sp>
      <p:sp>
        <p:nvSpPr>
          <p:cNvPr id="86" name="Rectangle 85"/>
          <p:cNvSpPr/>
          <p:nvPr/>
        </p:nvSpPr>
        <p:spPr bwMode="auto">
          <a:xfrm>
            <a:off x="6960928" y="2991838"/>
            <a:ext cx="297655" cy="161811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652463" rtl="0" eaLnBrk="1" fontAlgn="base" latinLnBrk="0" hangingPunct="1">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tx1"/>
              </a:solidFill>
              <a:effectLst/>
              <a:latin typeface="Arial" charset="0"/>
              <a:ea typeface="ＭＳ Ｐゴシック" pitchFamily="34" charset="-128"/>
            </a:endParaRPr>
          </a:p>
        </p:txBody>
      </p:sp>
      <p:sp>
        <p:nvSpPr>
          <p:cNvPr id="87" name="TextBox 86"/>
          <p:cNvSpPr txBox="1"/>
          <p:nvPr/>
        </p:nvSpPr>
        <p:spPr>
          <a:xfrm>
            <a:off x="6729634" y="4670868"/>
            <a:ext cx="861133" cy="707886"/>
          </a:xfrm>
          <a:prstGeom prst="rect">
            <a:avLst/>
          </a:prstGeom>
          <a:noFill/>
        </p:spPr>
        <p:txBody>
          <a:bodyPr wrap="none" rtlCol="0">
            <a:spAutoFit/>
          </a:bodyPr>
          <a:lstStyle/>
          <a:p>
            <a:r>
              <a:rPr lang="en-US" sz="2000" dirty="0" smtClean="0"/>
              <a:t>FC6</a:t>
            </a:r>
          </a:p>
          <a:p>
            <a:r>
              <a:rPr lang="en-US" sz="2000" dirty="0" smtClean="0"/>
              <a:t>(4096)</a:t>
            </a:r>
            <a:endParaRPr lang="en-US" sz="2000" dirty="0"/>
          </a:p>
        </p:txBody>
      </p:sp>
      <p:sp>
        <p:nvSpPr>
          <p:cNvPr id="88" name="Rectangle 87"/>
          <p:cNvSpPr/>
          <p:nvPr/>
        </p:nvSpPr>
        <p:spPr bwMode="auto">
          <a:xfrm>
            <a:off x="7957793" y="2991838"/>
            <a:ext cx="297655" cy="161811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652463" rtl="0" eaLnBrk="1" fontAlgn="base" latinLnBrk="0" hangingPunct="1">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tx1"/>
              </a:solidFill>
              <a:effectLst/>
              <a:latin typeface="Arial" charset="0"/>
              <a:ea typeface="ＭＳ Ｐゴシック" pitchFamily="34" charset="-128"/>
            </a:endParaRPr>
          </a:p>
        </p:txBody>
      </p:sp>
      <p:sp>
        <p:nvSpPr>
          <p:cNvPr id="89" name="TextBox 88"/>
          <p:cNvSpPr txBox="1"/>
          <p:nvPr/>
        </p:nvSpPr>
        <p:spPr>
          <a:xfrm>
            <a:off x="7793801" y="4670868"/>
            <a:ext cx="861133" cy="707886"/>
          </a:xfrm>
          <a:prstGeom prst="rect">
            <a:avLst/>
          </a:prstGeom>
          <a:noFill/>
        </p:spPr>
        <p:txBody>
          <a:bodyPr wrap="none" rtlCol="0">
            <a:spAutoFit/>
          </a:bodyPr>
          <a:lstStyle/>
          <a:p>
            <a:r>
              <a:rPr lang="en-US" sz="2000" dirty="0" smtClean="0"/>
              <a:t>FC7</a:t>
            </a:r>
          </a:p>
          <a:p>
            <a:r>
              <a:rPr lang="en-US" sz="2000" dirty="0" smtClean="0"/>
              <a:t>(4096)</a:t>
            </a:r>
            <a:endParaRPr lang="en-US" sz="2000" dirty="0"/>
          </a:p>
        </p:txBody>
      </p:sp>
      <p:sp>
        <p:nvSpPr>
          <p:cNvPr id="90" name="Rectangle 89"/>
          <p:cNvSpPr/>
          <p:nvPr/>
        </p:nvSpPr>
        <p:spPr bwMode="auto">
          <a:xfrm>
            <a:off x="8919246" y="3088393"/>
            <a:ext cx="183187" cy="12573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652463" rtl="0" eaLnBrk="1" fontAlgn="base" latinLnBrk="0" hangingPunct="1">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tx1"/>
              </a:solidFill>
              <a:effectLst/>
              <a:latin typeface="Arial" charset="0"/>
              <a:ea typeface="ＭＳ Ｐゴシック" pitchFamily="34" charset="-128"/>
            </a:endParaRPr>
          </a:p>
        </p:txBody>
      </p:sp>
      <p:sp>
        <p:nvSpPr>
          <p:cNvPr id="91" name="TextBox 90"/>
          <p:cNvSpPr txBox="1"/>
          <p:nvPr/>
        </p:nvSpPr>
        <p:spPr>
          <a:xfrm>
            <a:off x="8728213" y="4660779"/>
            <a:ext cx="731291" cy="707886"/>
          </a:xfrm>
          <a:prstGeom prst="rect">
            <a:avLst/>
          </a:prstGeom>
          <a:noFill/>
        </p:spPr>
        <p:txBody>
          <a:bodyPr wrap="none" rtlCol="0">
            <a:spAutoFit/>
          </a:bodyPr>
          <a:lstStyle/>
          <a:p>
            <a:r>
              <a:rPr lang="en-US" sz="2000" dirty="0" smtClean="0"/>
              <a:t>FC8</a:t>
            </a:r>
          </a:p>
          <a:p>
            <a:r>
              <a:rPr lang="en-US" sz="2000" dirty="0" smtClean="0"/>
              <a:t>(228)</a:t>
            </a:r>
            <a:endParaRPr lang="en-US" sz="2000" dirty="0"/>
          </a:p>
        </p:txBody>
      </p:sp>
      <p:cxnSp>
        <p:nvCxnSpPr>
          <p:cNvPr id="92" name="Straight Arrow Connector 91"/>
          <p:cNvCxnSpPr>
            <a:stCxn id="78" idx="3"/>
            <a:endCxn id="80" idx="2"/>
          </p:cNvCxnSpPr>
          <p:nvPr/>
        </p:nvCxnSpPr>
        <p:spPr bwMode="auto">
          <a:xfrm flipV="1">
            <a:off x="1662573" y="3945072"/>
            <a:ext cx="1112700" cy="572"/>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3" name="Straight Arrow Connector 92"/>
          <p:cNvCxnSpPr>
            <a:endCxn id="83" idx="1"/>
          </p:cNvCxnSpPr>
          <p:nvPr/>
        </p:nvCxnSpPr>
        <p:spPr bwMode="auto">
          <a:xfrm flipV="1">
            <a:off x="4599497" y="3812958"/>
            <a:ext cx="1206100" cy="18387"/>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4" name="Straight Arrow Connector 93"/>
          <p:cNvCxnSpPr>
            <a:stCxn id="83" idx="3"/>
            <a:endCxn id="86" idx="1"/>
          </p:cNvCxnSpPr>
          <p:nvPr/>
        </p:nvCxnSpPr>
        <p:spPr bwMode="auto">
          <a:xfrm flipV="1">
            <a:off x="6103252" y="3800893"/>
            <a:ext cx="857676" cy="12065"/>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5" name="Straight Arrow Connector 94"/>
          <p:cNvCxnSpPr>
            <a:stCxn id="86" idx="3"/>
            <a:endCxn id="88" idx="1"/>
          </p:cNvCxnSpPr>
          <p:nvPr/>
        </p:nvCxnSpPr>
        <p:spPr bwMode="auto">
          <a:xfrm>
            <a:off x="7258583" y="3800893"/>
            <a:ext cx="699210"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6" name="Straight Arrow Connector 95"/>
          <p:cNvCxnSpPr/>
          <p:nvPr/>
        </p:nvCxnSpPr>
        <p:spPr bwMode="auto">
          <a:xfrm>
            <a:off x="8255448" y="3784731"/>
            <a:ext cx="699210"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7" name="Straight Arrow Connector 96"/>
          <p:cNvCxnSpPr>
            <a:endCxn id="83" idx="0"/>
          </p:cNvCxnSpPr>
          <p:nvPr/>
        </p:nvCxnSpPr>
        <p:spPr bwMode="auto">
          <a:xfrm>
            <a:off x="5954424" y="2525374"/>
            <a:ext cx="1" cy="47852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8" name="Straight Arrow Connector 97"/>
          <p:cNvCxnSpPr/>
          <p:nvPr/>
        </p:nvCxnSpPr>
        <p:spPr bwMode="auto">
          <a:xfrm>
            <a:off x="9095726" y="3202693"/>
            <a:ext cx="699210"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99" name="Rectangle 98"/>
          <p:cNvSpPr/>
          <p:nvPr/>
        </p:nvSpPr>
        <p:spPr bwMode="auto">
          <a:xfrm>
            <a:off x="9794936" y="2968824"/>
            <a:ext cx="104467" cy="46773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652463" rtl="0" eaLnBrk="1" fontAlgn="base" latinLnBrk="0" hangingPunct="1">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tx1"/>
              </a:solidFill>
              <a:effectLst/>
              <a:latin typeface="Arial" charset="0"/>
              <a:ea typeface="ＭＳ Ｐゴシック" pitchFamily="34" charset="-128"/>
            </a:endParaRPr>
          </a:p>
        </p:txBody>
      </p:sp>
      <p:cxnSp>
        <p:nvCxnSpPr>
          <p:cNvPr id="100" name="Straight Arrow Connector 99"/>
          <p:cNvCxnSpPr/>
          <p:nvPr/>
        </p:nvCxnSpPr>
        <p:spPr bwMode="auto">
          <a:xfrm>
            <a:off x="9095726" y="3774192"/>
            <a:ext cx="699210"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01" name="Rectangle 100"/>
          <p:cNvSpPr/>
          <p:nvPr/>
        </p:nvSpPr>
        <p:spPr bwMode="auto">
          <a:xfrm>
            <a:off x="9794936" y="3540322"/>
            <a:ext cx="104467" cy="46773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652463" rtl="0" eaLnBrk="1" fontAlgn="base" latinLnBrk="0" hangingPunct="1">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tx1"/>
              </a:solidFill>
              <a:effectLst/>
              <a:latin typeface="Arial" charset="0"/>
              <a:ea typeface="ＭＳ Ｐゴシック" pitchFamily="34" charset="-128"/>
            </a:endParaRPr>
          </a:p>
        </p:txBody>
      </p:sp>
      <p:sp>
        <p:nvSpPr>
          <p:cNvPr id="102" name="TextBox 101"/>
          <p:cNvSpPr txBox="1"/>
          <p:nvPr/>
        </p:nvSpPr>
        <p:spPr>
          <a:xfrm>
            <a:off x="9899403" y="2952633"/>
            <a:ext cx="1159292" cy="400110"/>
          </a:xfrm>
          <a:prstGeom prst="rect">
            <a:avLst/>
          </a:prstGeom>
          <a:noFill/>
        </p:spPr>
        <p:txBody>
          <a:bodyPr wrap="none" rtlCol="0">
            <a:spAutoFit/>
          </a:bodyPr>
          <a:lstStyle/>
          <a:p>
            <a:r>
              <a:rPr lang="en-US" sz="2000" dirty="0" smtClean="0"/>
              <a:t>Class loss</a:t>
            </a:r>
            <a:endParaRPr lang="en-US" sz="2000" dirty="0"/>
          </a:p>
        </p:txBody>
      </p:sp>
      <p:sp>
        <p:nvSpPr>
          <p:cNvPr id="103" name="TextBox 102"/>
          <p:cNvSpPr txBox="1"/>
          <p:nvPr/>
        </p:nvSpPr>
        <p:spPr>
          <a:xfrm>
            <a:off x="9867207" y="3438421"/>
            <a:ext cx="1868463" cy="707886"/>
          </a:xfrm>
          <a:prstGeom prst="rect">
            <a:avLst/>
          </a:prstGeom>
          <a:noFill/>
        </p:spPr>
        <p:txBody>
          <a:bodyPr wrap="square" rtlCol="0">
            <a:spAutoFit/>
          </a:bodyPr>
          <a:lstStyle/>
          <a:p>
            <a:r>
              <a:rPr lang="en-US" sz="2000" dirty="0" smtClean="0"/>
              <a:t>Bounding box </a:t>
            </a:r>
          </a:p>
          <a:p>
            <a:r>
              <a:rPr lang="en-US" sz="2000" dirty="0" smtClean="0"/>
              <a:t>Regression  loss</a:t>
            </a:r>
            <a:endParaRPr lang="en-US" sz="2000" dirty="0"/>
          </a:p>
        </p:txBody>
      </p:sp>
      <p:cxnSp>
        <p:nvCxnSpPr>
          <p:cNvPr id="104" name="Elbow Connector 103"/>
          <p:cNvCxnSpPr>
            <a:endCxn id="113" idx="1"/>
          </p:cNvCxnSpPr>
          <p:nvPr/>
        </p:nvCxnSpPr>
        <p:spPr bwMode="auto">
          <a:xfrm>
            <a:off x="9093858" y="4157901"/>
            <a:ext cx="705349" cy="621407"/>
          </a:xfrm>
          <a:prstGeom prst="bentConnector3">
            <a:avLst/>
          </a:prstGeom>
          <a:solidFill>
            <a:schemeClr val="accent1"/>
          </a:solidFill>
          <a:ln w="38100" cap="flat" cmpd="sng" algn="ctr">
            <a:solidFill>
              <a:schemeClr val="tx1"/>
            </a:solidFill>
            <a:prstDash val="solid"/>
            <a:round/>
            <a:headEnd type="none" w="med" len="med"/>
            <a:tailEnd type="triangle"/>
          </a:ln>
          <a:effectLst/>
        </p:spPr>
      </p:cxnSp>
      <p:sp>
        <p:nvSpPr>
          <p:cNvPr id="105" name="TextBox 104"/>
          <p:cNvSpPr txBox="1"/>
          <p:nvPr/>
        </p:nvSpPr>
        <p:spPr>
          <a:xfrm>
            <a:off x="9867207" y="4563561"/>
            <a:ext cx="2003563" cy="400110"/>
          </a:xfrm>
          <a:prstGeom prst="rect">
            <a:avLst/>
          </a:prstGeom>
          <a:noFill/>
        </p:spPr>
        <p:txBody>
          <a:bodyPr wrap="square" rtlCol="0">
            <a:spAutoFit/>
          </a:bodyPr>
          <a:lstStyle/>
          <a:p>
            <a:r>
              <a:rPr lang="en-US" sz="2000" dirty="0" smtClean="0"/>
              <a:t>Subcategory loss</a:t>
            </a:r>
            <a:endParaRPr lang="en-US" sz="2000" dirty="0"/>
          </a:p>
        </p:txBody>
      </p:sp>
      <p:grpSp>
        <p:nvGrpSpPr>
          <p:cNvPr id="107" name="Group 106"/>
          <p:cNvGrpSpPr/>
          <p:nvPr/>
        </p:nvGrpSpPr>
        <p:grpSpPr>
          <a:xfrm rot="5400000">
            <a:off x="5551231" y="903845"/>
            <a:ext cx="946974" cy="2247956"/>
            <a:chOff x="2362200" y="1219200"/>
            <a:chExt cx="631316" cy="1498640"/>
          </a:xfrm>
        </p:grpSpPr>
        <p:sp>
          <p:nvSpPr>
            <p:cNvPr id="108" name="Oval 107"/>
            <p:cNvSpPr/>
            <p:nvPr/>
          </p:nvSpPr>
          <p:spPr bwMode="auto">
            <a:xfrm>
              <a:off x="2362200" y="1219200"/>
              <a:ext cx="631316" cy="14986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52463"/>
              <a:endParaRPr lang="en-US" sz="2000"/>
            </a:p>
          </p:txBody>
        </p:sp>
        <p:sp>
          <p:nvSpPr>
            <p:cNvPr id="109" name="Rectangle 108"/>
            <p:cNvSpPr/>
            <p:nvPr/>
          </p:nvSpPr>
          <p:spPr bwMode="auto">
            <a:xfrm>
              <a:off x="2504076" y="1399879"/>
              <a:ext cx="347563" cy="28257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52463"/>
              <a:endParaRPr lang="en-US" sz="2000"/>
            </a:p>
          </p:txBody>
        </p:sp>
        <p:sp>
          <p:nvSpPr>
            <p:cNvPr id="110" name="Rectangle 109"/>
            <p:cNvSpPr/>
            <p:nvPr/>
          </p:nvSpPr>
          <p:spPr bwMode="auto">
            <a:xfrm>
              <a:off x="2421748" y="1758974"/>
              <a:ext cx="499147" cy="25863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52463"/>
              <a:endParaRPr lang="en-US" sz="2000"/>
            </a:p>
          </p:txBody>
        </p:sp>
        <p:sp>
          <p:nvSpPr>
            <p:cNvPr id="111" name="Rectangle 110"/>
            <p:cNvSpPr/>
            <p:nvPr/>
          </p:nvSpPr>
          <p:spPr bwMode="auto">
            <a:xfrm>
              <a:off x="2566571" y="2100062"/>
              <a:ext cx="208349" cy="13428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52463"/>
              <a:endParaRPr lang="en-US" sz="2000"/>
            </a:p>
          </p:txBody>
        </p:sp>
        <p:sp>
          <p:nvSpPr>
            <p:cNvPr id="112" name="Rectangle 111"/>
            <p:cNvSpPr/>
            <p:nvPr/>
          </p:nvSpPr>
          <p:spPr bwMode="auto">
            <a:xfrm>
              <a:off x="2545086" y="2320108"/>
              <a:ext cx="257359" cy="29263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52463"/>
              <a:endParaRPr lang="en-US" sz="2000"/>
            </a:p>
          </p:txBody>
        </p:sp>
      </p:grpSp>
      <p:sp>
        <p:nvSpPr>
          <p:cNvPr id="113" name="Rectangle 112"/>
          <p:cNvSpPr/>
          <p:nvPr/>
        </p:nvSpPr>
        <p:spPr bwMode="auto">
          <a:xfrm>
            <a:off x="9799207" y="4545439"/>
            <a:ext cx="104467" cy="46773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652463" rtl="0" eaLnBrk="1" fontAlgn="base" latinLnBrk="0" hangingPunct="1">
              <a:lnSpc>
                <a:spcPct val="100000"/>
              </a:lnSpc>
              <a:spcBef>
                <a:spcPct val="0"/>
              </a:spcBef>
              <a:spcAft>
                <a:spcPct val="0"/>
              </a:spcAft>
              <a:buClrTx/>
              <a:buSzTx/>
              <a:buFontTx/>
              <a:buNone/>
              <a:tabLst/>
            </a:pPr>
            <a:endParaRPr kumimoji="1" lang="en-US" sz="2000" b="0" i="0" u="none" strike="noStrike" cap="none" normalizeH="0" baseline="0" smtClean="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22465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426"/>
            <a:ext cx="10515600" cy="1325563"/>
          </a:xfrm>
        </p:spPr>
        <p:txBody>
          <a:bodyPr>
            <a:normAutofit/>
          </a:bodyPr>
          <a:lstStyle/>
          <a:p>
            <a:r>
              <a:rPr lang="en-US" dirty="0" smtClean="0"/>
              <a:t>Testing Pipeline Overview</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0057"/>
          <a:stretch/>
        </p:blipFill>
        <p:spPr>
          <a:xfrm>
            <a:off x="406781" y="1240934"/>
            <a:ext cx="3503030" cy="2117785"/>
          </a:xfrm>
          <a:prstGeom prst="rect">
            <a:avLst/>
          </a:prstGeom>
        </p:spPr>
      </p:pic>
      <p:sp>
        <p:nvSpPr>
          <p:cNvPr id="6" name="TextBox 5"/>
          <p:cNvSpPr txBox="1"/>
          <p:nvPr/>
        </p:nvSpPr>
        <p:spPr>
          <a:xfrm>
            <a:off x="1112657" y="3308091"/>
            <a:ext cx="2091278" cy="461665"/>
          </a:xfrm>
          <a:prstGeom prst="rect">
            <a:avLst/>
          </a:prstGeom>
          <a:noFill/>
        </p:spPr>
        <p:txBody>
          <a:bodyPr wrap="none" rtlCol="0">
            <a:spAutoFit/>
          </a:bodyPr>
          <a:lstStyle/>
          <a:p>
            <a:r>
              <a:rPr lang="en-US" sz="2400" dirty="0" smtClean="0"/>
              <a:t>Input 2D image</a:t>
            </a:r>
            <a:endParaRPr lang="en-US" sz="2400" dirty="0"/>
          </a:p>
        </p:txBody>
      </p:sp>
      <p:sp>
        <p:nvSpPr>
          <p:cNvPr id="7" name="TextBox 6"/>
          <p:cNvSpPr txBox="1"/>
          <p:nvPr/>
        </p:nvSpPr>
        <p:spPr>
          <a:xfrm>
            <a:off x="3830241" y="2556224"/>
            <a:ext cx="3191066" cy="461665"/>
          </a:xfrm>
          <a:prstGeom prst="rect">
            <a:avLst/>
          </a:prstGeom>
          <a:noFill/>
        </p:spPr>
        <p:txBody>
          <a:bodyPr wrap="none" rtlCol="0">
            <a:spAutoFit/>
          </a:bodyPr>
          <a:lstStyle/>
          <a:p>
            <a:r>
              <a:rPr lang="en-US" sz="2400" dirty="0" smtClean="0"/>
              <a:t>1. Apply 3DVP detectors</a:t>
            </a:r>
            <a:endParaRPr lang="en-US" sz="2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50297" t="7987" r="6019" b="11919"/>
          <a:stretch/>
        </p:blipFill>
        <p:spPr>
          <a:xfrm>
            <a:off x="6941736" y="1151181"/>
            <a:ext cx="3503030" cy="2207538"/>
          </a:xfrm>
          <a:prstGeom prst="rect">
            <a:avLst/>
          </a:prstGeom>
        </p:spPr>
      </p:pic>
      <p:sp>
        <p:nvSpPr>
          <p:cNvPr id="10" name="TextBox 9"/>
          <p:cNvSpPr txBox="1"/>
          <p:nvPr/>
        </p:nvSpPr>
        <p:spPr>
          <a:xfrm>
            <a:off x="8821865" y="3644409"/>
            <a:ext cx="2990691" cy="830997"/>
          </a:xfrm>
          <a:prstGeom prst="rect">
            <a:avLst/>
          </a:prstGeom>
          <a:noFill/>
        </p:spPr>
        <p:txBody>
          <a:bodyPr wrap="none" rtlCol="0">
            <a:spAutoFit/>
          </a:bodyPr>
          <a:lstStyle/>
          <a:p>
            <a:r>
              <a:rPr lang="en-US" sz="2400" dirty="0" smtClean="0"/>
              <a:t>2. Transfer meta-data</a:t>
            </a:r>
          </a:p>
          <a:p>
            <a:r>
              <a:rPr lang="en-US" sz="2400" dirty="0" smtClean="0"/>
              <a:t>3. Occlusion reasoning</a:t>
            </a:r>
            <a:endParaRPr lang="en-US" sz="2400" dirty="0"/>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51633" t="6992" r="13924" b="57836"/>
          <a:stretch/>
        </p:blipFill>
        <p:spPr>
          <a:xfrm>
            <a:off x="6980349" y="4423890"/>
            <a:ext cx="3464417" cy="2137893"/>
          </a:xfrm>
          <a:prstGeom prst="rect">
            <a:avLst/>
          </a:prstGeom>
        </p:spPr>
      </p:pic>
      <p:sp>
        <p:nvSpPr>
          <p:cNvPr id="13" name="TextBox 12"/>
          <p:cNvSpPr txBox="1"/>
          <p:nvPr/>
        </p:nvSpPr>
        <p:spPr>
          <a:xfrm>
            <a:off x="4280507" y="5488171"/>
            <a:ext cx="2699842" cy="461665"/>
          </a:xfrm>
          <a:prstGeom prst="rect">
            <a:avLst/>
          </a:prstGeom>
          <a:noFill/>
        </p:spPr>
        <p:txBody>
          <a:bodyPr wrap="none" rtlCol="0">
            <a:spAutoFit/>
          </a:bodyPr>
          <a:lstStyle/>
          <a:p>
            <a:r>
              <a:rPr lang="en-US" sz="2400" dirty="0" smtClean="0"/>
              <a:t>4. </a:t>
            </a:r>
            <a:r>
              <a:rPr lang="en-US" sz="2400" dirty="0" err="1" smtClean="0"/>
              <a:t>Backproject</a:t>
            </a:r>
            <a:r>
              <a:rPr lang="en-US" sz="2400" dirty="0" smtClean="0"/>
              <a:t> to 3D</a:t>
            </a:r>
            <a:endParaRPr lang="en-US" sz="2400" dirty="0"/>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33067" t="56784" r="30570" b="8892"/>
          <a:stretch/>
        </p:blipFill>
        <p:spPr>
          <a:xfrm>
            <a:off x="634797" y="4475406"/>
            <a:ext cx="3657600" cy="2086377"/>
          </a:xfrm>
          <a:prstGeom prst="rect">
            <a:avLst/>
          </a:prstGeom>
        </p:spPr>
      </p:pic>
      <p:sp>
        <p:nvSpPr>
          <p:cNvPr id="15" name="TextBox 14"/>
          <p:cNvSpPr txBox="1"/>
          <p:nvPr/>
        </p:nvSpPr>
        <p:spPr>
          <a:xfrm>
            <a:off x="1461239" y="6460526"/>
            <a:ext cx="2004716" cy="461665"/>
          </a:xfrm>
          <a:prstGeom prst="rect">
            <a:avLst/>
          </a:prstGeom>
          <a:noFill/>
        </p:spPr>
        <p:txBody>
          <a:bodyPr wrap="none" rtlCol="0">
            <a:spAutoFit/>
          </a:bodyPr>
          <a:lstStyle/>
          <a:p>
            <a:r>
              <a:rPr lang="en-US" sz="2400" dirty="0" smtClean="0"/>
              <a:t>3D localization</a:t>
            </a:r>
            <a:endParaRPr lang="en-US" sz="2400" dirty="0"/>
          </a:p>
        </p:txBody>
      </p:sp>
      <p:sp>
        <p:nvSpPr>
          <p:cNvPr id="16" name="TextBox 15"/>
          <p:cNvSpPr txBox="1"/>
          <p:nvPr/>
        </p:nvSpPr>
        <p:spPr>
          <a:xfrm>
            <a:off x="7617007" y="6460526"/>
            <a:ext cx="2315121" cy="461665"/>
          </a:xfrm>
          <a:prstGeom prst="rect">
            <a:avLst/>
          </a:prstGeom>
          <a:noFill/>
        </p:spPr>
        <p:txBody>
          <a:bodyPr wrap="none" rtlCol="0">
            <a:spAutoFit/>
          </a:bodyPr>
          <a:lstStyle/>
          <a:p>
            <a:r>
              <a:rPr lang="en-US" sz="2400" dirty="0" smtClean="0"/>
              <a:t>2D segmentation</a:t>
            </a:r>
            <a:endParaRPr lang="en-US" sz="2400" dirty="0"/>
          </a:p>
        </p:txBody>
      </p:sp>
      <p:cxnSp>
        <p:nvCxnSpPr>
          <p:cNvPr id="17" name="Straight Arrow Connector 16"/>
          <p:cNvCxnSpPr/>
          <p:nvPr/>
        </p:nvCxnSpPr>
        <p:spPr>
          <a:xfrm>
            <a:off x="5140901" y="2442577"/>
            <a:ext cx="10045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8667483" y="3600608"/>
            <a:ext cx="12878" cy="7826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035639" y="5357611"/>
            <a:ext cx="9916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7BDE27E7-B476-463C-A663-C4105C3B0D0C}" type="slidenum">
              <a:rPr lang="en-US" sz="2400" smtClean="0"/>
              <a:t>54</a:t>
            </a:fld>
            <a:endParaRPr lang="en-US" sz="2400"/>
          </a:p>
        </p:txBody>
      </p:sp>
      <p:sp>
        <p:nvSpPr>
          <p:cNvPr id="18" name="TextBox 17"/>
          <p:cNvSpPr txBox="1"/>
          <p:nvPr/>
        </p:nvSpPr>
        <p:spPr>
          <a:xfrm>
            <a:off x="7816414" y="3245677"/>
            <a:ext cx="1792286" cy="461665"/>
          </a:xfrm>
          <a:prstGeom prst="rect">
            <a:avLst/>
          </a:prstGeom>
          <a:noFill/>
        </p:spPr>
        <p:txBody>
          <a:bodyPr wrap="none" rtlCol="0">
            <a:spAutoFit/>
          </a:bodyPr>
          <a:lstStyle/>
          <a:p>
            <a:r>
              <a:rPr lang="en-US" sz="2400" dirty="0" smtClean="0"/>
              <a:t>2D detection</a:t>
            </a:r>
            <a:endParaRPr lang="en-US" sz="2400" dirty="0"/>
          </a:p>
        </p:txBody>
      </p:sp>
    </p:spTree>
    <p:extLst>
      <p:ext uri="{BB962C8B-B14F-4D97-AF65-F5344CB8AC3E}">
        <p14:creationId xmlns:p14="http://schemas.microsoft.com/office/powerpoint/2010/main" val="296212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3" grpId="0"/>
      <p:bldP spid="15" grpId="0"/>
      <p:bldP spid="16"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Apply 3DVP Detectors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82254"/>
            <a:ext cx="10515600" cy="3438079"/>
          </a:xfrm>
        </p:spPr>
      </p:pic>
      <p:sp>
        <p:nvSpPr>
          <p:cNvPr id="3" name="Slide Number Placeholder 2"/>
          <p:cNvSpPr>
            <a:spLocks noGrp="1"/>
          </p:cNvSpPr>
          <p:nvPr>
            <p:ph type="sldNum" sz="quarter" idx="12"/>
          </p:nvPr>
        </p:nvSpPr>
        <p:spPr/>
        <p:txBody>
          <a:bodyPr/>
          <a:lstStyle/>
          <a:p>
            <a:fld id="{7BDE27E7-B476-463C-A663-C4105C3B0D0C}" type="slidenum">
              <a:rPr lang="en-US" smtClean="0"/>
              <a:t>55</a:t>
            </a:fld>
            <a:endParaRPr lang="en-US"/>
          </a:p>
        </p:txBody>
      </p:sp>
    </p:spTree>
    <p:extLst>
      <p:ext uri="{BB962C8B-B14F-4D97-AF65-F5344CB8AC3E}">
        <p14:creationId xmlns:p14="http://schemas.microsoft.com/office/powerpoint/2010/main" val="36173820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Apply </a:t>
            </a:r>
            <a:r>
              <a:rPr lang="en-US" dirty="0"/>
              <a:t>3DVP </a:t>
            </a:r>
            <a:r>
              <a:rPr lang="en-US" dirty="0" smtClean="0"/>
              <a:t>Detectors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82254"/>
            <a:ext cx="10515600" cy="3438079"/>
          </a:xfrm>
        </p:spPr>
      </p:pic>
      <p:sp>
        <p:nvSpPr>
          <p:cNvPr id="3" name="Slide Number Placeholder 2"/>
          <p:cNvSpPr>
            <a:spLocks noGrp="1"/>
          </p:cNvSpPr>
          <p:nvPr>
            <p:ph type="sldNum" sz="quarter" idx="12"/>
          </p:nvPr>
        </p:nvSpPr>
        <p:spPr/>
        <p:txBody>
          <a:bodyPr/>
          <a:lstStyle/>
          <a:p>
            <a:fld id="{7BDE27E7-B476-463C-A663-C4105C3B0D0C}" type="slidenum">
              <a:rPr lang="en-US" smtClean="0"/>
              <a:t>56</a:t>
            </a:fld>
            <a:endParaRPr lang="en-US"/>
          </a:p>
        </p:txBody>
      </p:sp>
    </p:spTree>
    <p:extLst>
      <p:ext uri="{BB962C8B-B14F-4D97-AF65-F5344CB8AC3E}">
        <p14:creationId xmlns:p14="http://schemas.microsoft.com/office/powerpoint/2010/main" val="24353603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DE27E7-B476-463C-A663-C4105C3B0D0C}" type="slidenum">
              <a:rPr lang="en-US" smtClean="0"/>
              <a:t>57</a:t>
            </a:fld>
            <a:endParaRPr lang="en-US"/>
          </a:p>
        </p:txBody>
      </p:sp>
      <p:pic>
        <p:nvPicPr>
          <p:cNvPr id="2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82254"/>
            <a:ext cx="10515600" cy="3438079"/>
          </a:xfrm>
        </p:spPr>
      </p:pic>
      <p:pic>
        <p:nvPicPr>
          <p:cNvPr id="29" name="Picture 28"/>
          <p:cNvPicPr>
            <a:picLocks/>
          </p:cNvPicPr>
          <p:nvPr/>
        </p:nvPicPr>
        <p:blipFill rotWithShape="1">
          <a:blip r:embed="rId4">
            <a:extLst>
              <a:ext uri="{28A0092B-C50C-407E-A947-70E740481C1C}">
                <a14:useLocalDpi xmlns:a14="http://schemas.microsoft.com/office/drawing/2010/main" val="0"/>
              </a:ext>
            </a:extLst>
          </a:blip>
          <a:srcRect l="68861" t="39546" r="8988" b="41154"/>
          <a:stretch/>
        </p:blipFill>
        <p:spPr>
          <a:xfrm>
            <a:off x="7611415" y="5327516"/>
            <a:ext cx="2792924" cy="1530484"/>
          </a:xfrm>
          <a:prstGeom prst="rect">
            <a:avLst/>
          </a:prstGeom>
        </p:spPr>
      </p:pic>
      <p:pic>
        <p:nvPicPr>
          <p:cNvPr id="30" name="Picture 2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556" b="60222" l="69250" r="90833"/>
                    </a14:imgEffect>
                  </a14:imgLayer>
                </a14:imgProps>
              </a:ext>
              <a:ext uri="{28A0092B-C50C-407E-A947-70E740481C1C}">
                <a14:useLocalDpi xmlns:a14="http://schemas.microsoft.com/office/drawing/2010/main" val="0"/>
              </a:ext>
            </a:extLst>
          </a:blip>
          <a:srcRect l="69300" t="38377" r="9427" b="39984"/>
          <a:stretch/>
        </p:blipFill>
        <p:spPr>
          <a:xfrm>
            <a:off x="10918666" y="3930721"/>
            <a:ext cx="968052" cy="738515"/>
          </a:xfrm>
          <a:prstGeom prst="rect">
            <a:avLst/>
          </a:prstGeom>
        </p:spPr>
      </p:pic>
      <p:pic>
        <p:nvPicPr>
          <p:cNvPr id="33" name="Picture 32"/>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39778" b="58889" l="68250" r="90833"/>
                    </a14:imgEffect>
                  </a14:imgLayer>
                </a14:imgProps>
              </a:ext>
              <a:ext uri="{28A0092B-C50C-407E-A947-70E740481C1C}">
                <a14:useLocalDpi xmlns:a14="http://schemas.microsoft.com/office/drawing/2010/main" val="0"/>
              </a:ext>
            </a:extLst>
          </a:blip>
          <a:srcRect l="70177" t="40423" r="10523" b="43786"/>
          <a:stretch/>
        </p:blipFill>
        <p:spPr>
          <a:xfrm>
            <a:off x="11203597" y="2496341"/>
            <a:ext cx="398193" cy="244346"/>
          </a:xfrm>
          <a:prstGeom prst="rect">
            <a:avLst/>
          </a:prstGeom>
        </p:spPr>
      </p:pic>
      <p:pic>
        <p:nvPicPr>
          <p:cNvPr id="38" name="Picture 37"/>
          <p:cNvPicPr>
            <a:picLocks noChangeAspect="1"/>
          </p:cNvPicPr>
          <p:nvPr/>
        </p:nvPicPr>
        <p:blipFill rotWithShape="1">
          <a:blip r:embed="rId9" cstate="print">
            <a:extLst>
              <a:ext uri="{BEBA8EAE-BF5A-486C-A8C5-ECC9F3942E4B}">
                <a14:imgProps xmlns:a14="http://schemas.microsoft.com/office/drawing/2010/main">
                  <a14:imgLayer r:embed="rId6">
                    <a14:imgEffect>
                      <a14:backgroundRemoval t="38889" b="60222" l="69167" r="90500"/>
                    </a14:imgEffect>
                  </a14:imgLayer>
                </a14:imgProps>
              </a:ext>
              <a:ext uri="{28A0092B-C50C-407E-A947-70E740481C1C}">
                <a14:useLocalDpi xmlns:a14="http://schemas.microsoft.com/office/drawing/2010/main" val="0"/>
              </a:ext>
            </a:extLst>
          </a:blip>
          <a:srcRect l="69300" t="38377" r="9427" b="39984"/>
          <a:stretch/>
        </p:blipFill>
        <p:spPr>
          <a:xfrm>
            <a:off x="10941669" y="4712698"/>
            <a:ext cx="949461" cy="614818"/>
          </a:xfrm>
          <a:prstGeom prst="rect">
            <a:avLst/>
          </a:prstGeom>
        </p:spPr>
      </p:pic>
      <p:sp>
        <p:nvSpPr>
          <p:cNvPr id="39" name="TextBox 38"/>
          <p:cNvSpPr txBox="1"/>
          <p:nvPr/>
        </p:nvSpPr>
        <p:spPr>
          <a:xfrm>
            <a:off x="3609955" y="5904446"/>
            <a:ext cx="4202432" cy="769441"/>
          </a:xfrm>
          <a:prstGeom prst="rect">
            <a:avLst/>
          </a:prstGeom>
          <a:noFill/>
        </p:spPr>
        <p:txBody>
          <a:bodyPr wrap="none" rtlCol="0">
            <a:spAutoFit/>
          </a:bodyPr>
          <a:lstStyle/>
          <a:p>
            <a:r>
              <a:rPr lang="en-US" sz="4400" dirty="0" smtClean="0"/>
              <a:t>3D Voxel Patterns</a:t>
            </a:r>
            <a:endParaRPr lang="en-US" sz="4400" dirty="0"/>
          </a:p>
        </p:txBody>
      </p:sp>
      <p:pic>
        <p:nvPicPr>
          <p:cNvPr id="36" name="Picture 35"/>
          <p:cNvPicPr>
            <a:picLocks/>
          </p:cNvPicPr>
          <p:nvPr/>
        </p:nvPicPr>
        <p:blipFill rotWithShape="1">
          <a:blip r:embed="rId10" cstate="print">
            <a:extLst>
              <a:ext uri="{BEBA8EAE-BF5A-486C-A8C5-ECC9F3942E4B}">
                <a14:imgProps xmlns:a14="http://schemas.microsoft.com/office/drawing/2010/main">
                  <a14:imgLayer r:embed="rId11">
                    <a14:imgEffect>
                      <a14:backgroundRemoval t="34889" b="70000" l="69750" r="97333"/>
                    </a14:imgEffect>
                  </a14:imgLayer>
                </a14:imgProps>
              </a:ext>
              <a:ext uri="{28A0092B-C50C-407E-A947-70E740481C1C}">
                <a14:useLocalDpi xmlns:a14="http://schemas.microsoft.com/office/drawing/2010/main" val="0"/>
              </a:ext>
            </a:extLst>
          </a:blip>
          <a:srcRect l="69958" t="37206" r="10523" b="40278"/>
          <a:stretch/>
        </p:blipFill>
        <p:spPr>
          <a:xfrm>
            <a:off x="415095" y="3348488"/>
            <a:ext cx="846210" cy="659918"/>
          </a:xfrm>
          <a:prstGeom prst="rect">
            <a:avLst/>
          </a:prstGeom>
        </p:spPr>
      </p:pic>
      <p:pic>
        <p:nvPicPr>
          <p:cNvPr id="34" name="Picture 33"/>
          <p:cNvPicPr>
            <a:picLocks/>
          </p:cNvPicPr>
          <p:nvPr/>
        </p:nvPicPr>
        <p:blipFill rotWithShape="1">
          <a:blip r:embed="rId12">
            <a:extLst>
              <a:ext uri="{28A0092B-C50C-407E-A947-70E740481C1C}">
                <a14:useLocalDpi xmlns:a14="http://schemas.microsoft.com/office/drawing/2010/main" val="0"/>
              </a:ext>
            </a:extLst>
          </a:blip>
          <a:srcRect l="69300" t="39254" r="9426" b="42908"/>
          <a:stretch/>
        </p:blipFill>
        <p:spPr>
          <a:xfrm>
            <a:off x="963009" y="5469542"/>
            <a:ext cx="2522137" cy="1251933"/>
          </a:xfrm>
          <a:prstGeom prst="rect">
            <a:avLst/>
          </a:prstGeom>
        </p:spPr>
      </p:pic>
      <p:pic>
        <p:nvPicPr>
          <p:cNvPr id="35" name="Picture 34"/>
          <p:cNvPicPr>
            <a:picLocks/>
          </p:cNvPicPr>
          <p:nvPr/>
        </p:nvPicPr>
        <p:blipFill rotWithShape="1">
          <a:blip r:embed="rId13" cstate="print">
            <a:extLst>
              <a:ext uri="{BEBA8EAE-BF5A-486C-A8C5-ECC9F3942E4B}">
                <a14:imgProps xmlns:a14="http://schemas.microsoft.com/office/drawing/2010/main">
                  <a14:imgLayer r:embed="rId14">
                    <a14:imgEffect>
                      <a14:backgroundRemoval t="37333" b="60444" l="68917" r="92167"/>
                    </a14:imgEffect>
                  </a14:imgLayer>
                </a14:imgProps>
              </a:ext>
              <a:ext uri="{28A0092B-C50C-407E-A947-70E740481C1C}">
                <a14:useLocalDpi xmlns:a14="http://schemas.microsoft.com/office/drawing/2010/main" val="0"/>
              </a:ext>
            </a:extLst>
          </a:blip>
          <a:srcRect l="68862" t="38084" r="9207" b="41446"/>
          <a:stretch/>
        </p:blipFill>
        <p:spPr>
          <a:xfrm>
            <a:off x="222437" y="4444415"/>
            <a:ext cx="1098114" cy="596465"/>
          </a:xfrm>
          <a:prstGeom prst="rect">
            <a:avLst/>
          </a:prstGeom>
        </p:spPr>
      </p:pic>
      <p:pic>
        <p:nvPicPr>
          <p:cNvPr id="37" name="Picture 36"/>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35778" b="61222" l="67000" r="92250"/>
                    </a14:imgEffect>
                  </a14:imgLayer>
                </a14:imgProps>
              </a:ext>
              <a:ext uri="{28A0092B-C50C-407E-A947-70E740481C1C}">
                <a14:useLocalDpi xmlns:a14="http://schemas.microsoft.com/office/drawing/2010/main" val="0"/>
              </a:ext>
            </a:extLst>
          </a:blip>
          <a:srcRect l="69519" t="38961" r="10085" b="42324"/>
          <a:stretch/>
        </p:blipFill>
        <p:spPr>
          <a:xfrm>
            <a:off x="546072" y="2527382"/>
            <a:ext cx="584255" cy="402068"/>
          </a:xfrm>
          <a:prstGeom prst="rect">
            <a:avLst/>
          </a:prstGeom>
        </p:spPr>
      </p:pic>
      <p:pic>
        <p:nvPicPr>
          <p:cNvPr id="31" name="Picture 30"/>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38778" b="60444" l="68917" r="90583"/>
                    </a14:imgEffect>
                  </a14:imgLayer>
                </a14:imgProps>
              </a:ext>
              <a:ext uri="{28A0092B-C50C-407E-A947-70E740481C1C}">
                <a14:useLocalDpi xmlns:a14="http://schemas.microsoft.com/office/drawing/2010/main" val="0"/>
              </a:ext>
            </a:extLst>
          </a:blip>
          <a:srcRect l="68861" t="38084" r="8988" b="39107"/>
          <a:stretch/>
        </p:blipFill>
        <p:spPr>
          <a:xfrm>
            <a:off x="11048412" y="3293912"/>
            <a:ext cx="735976" cy="568377"/>
          </a:xfrm>
          <a:prstGeom prst="rect">
            <a:avLst/>
          </a:prstGeom>
        </p:spPr>
      </p:pic>
      <p:pic>
        <p:nvPicPr>
          <p:cNvPr id="32" name="Picture 31"/>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35778" b="61778" l="69250" r="90833"/>
                    </a14:imgEffect>
                  </a14:imgLayer>
                </a14:imgProps>
              </a:ext>
              <a:ext uri="{28A0092B-C50C-407E-A947-70E740481C1C}">
                <a14:useLocalDpi xmlns:a14="http://schemas.microsoft.com/office/drawing/2010/main" val="0"/>
              </a:ext>
            </a:extLst>
          </a:blip>
          <a:srcRect l="69300" t="35744" r="8549" b="38815"/>
          <a:stretch/>
        </p:blipFill>
        <p:spPr>
          <a:xfrm>
            <a:off x="11203597" y="2819188"/>
            <a:ext cx="425607" cy="366612"/>
          </a:xfrm>
          <a:prstGeom prst="rect">
            <a:avLst/>
          </a:prstGeom>
        </p:spPr>
      </p:pic>
      <p:sp>
        <p:nvSpPr>
          <p:cNvPr id="16" name="Title 1"/>
          <p:cNvSpPr>
            <a:spLocks noGrp="1"/>
          </p:cNvSpPr>
          <p:nvPr>
            <p:ph type="title"/>
          </p:nvPr>
        </p:nvSpPr>
        <p:spPr>
          <a:xfrm>
            <a:off x="838200" y="25400"/>
            <a:ext cx="10515600" cy="1325563"/>
          </a:xfrm>
        </p:spPr>
        <p:txBody>
          <a:bodyPr/>
          <a:lstStyle/>
          <a:p>
            <a:r>
              <a:rPr lang="en-US" dirty="0" smtClean="0"/>
              <a:t>2. </a:t>
            </a:r>
            <a:r>
              <a:rPr lang="en-US" dirty="0"/>
              <a:t>Transfer Meta-Data</a:t>
            </a:r>
          </a:p>
        </p:txBody>
      </p:sp>
    </p:spTree>
    <p:extLst>
      <p:ext uri="{BB962C8B-B14F-4D97-AF65-F5344CB8AC3E}">
        <p14:creationId xmlns:p14="http://schemas.microsoft.com/office/powerpoint/2010/main" val="8583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1.875E-6 2.59259E-6 L 0.09258 -0.21019 " pathEditMode="relative" rAng="0" ptsTypes="AA">
                                      <p:cBhvr>
                                        <p:cTn id="30" dur="2000" fill="hold"/>
                                        <p:tgtEl>
                                          <p:spTgt spid="34"/>
                                        </p:tgtEl>
                                        <p:attrNameLst>
                                          <p:attrName>ppt_x</p:attrName>
                                          <p:attrName>ppt_y</p:attrName>
                                        </p:attrNameLst>
                                      </p:cBhvr>
                                      <p:rCtr x="4622" y="-10509"/>
                                    </p:animMotion>
                                  </p:childTnLst>
                                </p:cTn>
                              </p:par>
                              <p:par>
                                <p:cTn id="31" presetID="42" presetClass="path" presetSubtype="0" accel="50000" decel="50000" fill="hold" nodeType="withEffect">
                                  <p:stCondLst>
                                    <p:cond delay="0"/>
                                  </p:stCondLst>
                                  <p:childTnLst>
                                    <p:animMotion origin="layout" path="M -1.25E-6 4.81481E-6 L 0.30651 -0.0669 " pathEditMode="relative" rAng="0" ptsTypes="AA">
                                      <p:cBhvr>
                                        <p:cTn id="32" dur="2000" fill="hold"/>
                                        <p:tgtEl>
                                          <p:spTgt spid="35"/>
                                        </p:tgtEl>
                                        <p:attrNameLst>
                                          <p:attrName>ppt_x</p:attrName>
                                          <p:attrName>ppt_y</p:attrName>
                                        </p:attrNameLst>
                                      </p:cBhvr>
                                      <p:rCtr x="15326" y="-3356"/>
                                    </p:animMotion>
                                  </p:childTnLst>
                                </p:cTn>
                              </p:par>
                              <p:par>
                                <p:cTn id="33" presetID="42" presetClass="path" presetSubtype="0" accel="50000" decel="50000" fill="hold" nodeType="withEffect">
                                  <p:stCondLst>
                                    <p:cond delay="0"/>
                                  </p:stCondLst>
                                  <p:childTnLst>
                                    <p:animMotion origin="layout" path="M 1.38778E-17 -2.59259E-6 L 0.32331 0.07662 " pathEditMode="relative" rAng="0" ptsTypes="AA">
                                      <p:cBhvr>
                                        <p:cTn id="34" dur="2000" fill="hold"/>
                                        <p:tgtEl>
                                          <p:spTgt spid="36"/>
                                        </p:tgtEl>
                                        <p:attrNameLst>
                                          <p:attrName>ppt_x</p:attrName>
                                          <p:attrName>ppt_y</p:attrName>
                                        </p:attrNameLst>
                                      </p:cBhvr>
                                      <p:rCtr x="16159" y="3819"/>
                                    </p:animMotion>
                                  </p:childTnLst>
                                </p:cTn>
                              </p:par>
                              <p:par>
                                <p:cTn id="35" presetID="42" presetClass="path" presetSubtype="0" accel="50000" decel="50000" fill="hold" nodeType="withEffect">
                                  <p:stCondLst>
                                    <p:cond delay="0"/>
                                  </p:stCondLst>
                                  <p:childTnLst>
                                    <p:animMotion origin="layout" path="M 1.38778E-17 4.81481E-6 L 0.35365 0.19328 " pathEditMode="relative" rAng="0" ptsTypes="AA">
                                      <p:cBhvr>
                                        <p:cTn id="36" dur="2000" fill="hold"/>
                                        <p:tgtEl>
                                          <p:spTgt spid="37"/>
                                        </p:tgtEl>
                                        <p:attrNameLst>
                                          <p:attrName>ppt_x</p:attrName>
                                          <p:attrName>ppt_y</p:attrName>
                                        </p:attrNameLst>
                                      </p:cBhvr>
                                      <p:rCtr x="17682" y="9653"/>
                                    </p:animMotion>
                                  </p:childTnLst>
                                </p:cTn>
                              </p:par>
                              <p:par>
                                <p:cTn id="37" presetID="42" presetClass="path" presetSubtype="0" accel="50000" decel="50000" fill="hold" nodeType="withEffect">
                                  <p:stCondLst>
                                    <p:cond delay="0"/>
                                  </p:stCondLst>
                                  <p:childTnLst>
                                    <p:animMotion origin="layout" path="M -2.08333E-6 4.07407E-6 L -0.03958 -0.21621 " pathEditMode="relative" rAng="0" ptsTypes="AA">
                                      <p:cBhvr>
                                        <p:cTn id="38" dur="2000" fill="hold"/>
                                        <p:tgtEl>
                                          <p:spTgt spid="29"/>
                                        </p:tgtEl>
                                        <p:attrNameLst>
                                          <p:attrName>ppt_x</p:attrName>
                                          <p:attrName>ppt_y</p:attrName>
                                        </p:attrNameLst>
                                      </p:cBhvr>
                                      <p:rCtr x="-1979" y="-10810"/>
                                    </p:animMotion>
                                  </p:childTnLst>
                                </p:cTn>
                              </p:par>
                              <p:par>
                                <p:cTn id="39" presetID="42" presetClass="path" presetSubtype="0" accel="50000" decel="50000" fill="hold" nodeType="withEffect">
                                  <p:stCondLst>
                                    <p:cond delay="0"/>
                                  </p:stCondLst>
                                  <p:childTnLst>
                                    <p:animMotion origin="layout" path="M 1.875E-6 -4.44444E-6 L -0.32969 -0.10208 " pathEditMode="relative" rAng="0" ptsTypes="AA">
                                      <p:cBhvr>
                                        <p:cTn id="40" dur="2000" fill="hold"/>
                                        <p:tgtEl>
                                          <p:spTgt spid="38"/>
                                        </p:tgtEl>
                                        <p:attrNameLst>
                                          <p:attrName>ppt_x</p:attrName>
                                          <p:attrName>ppt_y</p:attrName>
                                        </p:attrNameLst>
                                      </p:cBhvr>
                                      <p:rCtr x="-16484" y="-5116"/>
                                    </p:animMotion>
                                  </p:childTnLst>
                                </p:cTn>
                              </p:par>
                              <p:par>
                                <p:cTn id="41" presetID="42" presetClass="path" presetSubtype="0" accel="50000" decel="50000" fill="hold" nodeType="withEffect">
                                  <p:stCondLst>
                                    <p:cond delay="0"/>
                                  </p:stCondLst>
                                  <p:childTnLst>
                                    <p:animMotion origin="layout" path="M 3.54167E-6 -1.85185E-6 L -0.34453 -0.01481 " pathEditMode="relative" rAng="0" ptsTypes="AA">
                                      <p:cBhvr>
                                        <p:cTn id="42" dur="2000" fill="hold"/>
                                        <p:tgtEl>
                                          <p:spTgt spid="30"/>
                                        </p:tgtEl>
                                        <p:attrNameLst>
                                          <p:attrName>ppt_x</p:attrName>
                                          <p:attrName>ppt_y</p:attrName>
                                        </p:attrNameLst>
                                      </p:cBhvr>
                                      <p:rCtr x="-17227" y="-741"/>
                                    </p:animMotion>
                                  </p:childTnLst>
                                </p:cTn>
                              </p:par>
                              <p:par>
                                <p:cTn id="43" presetID="42" presetClass="path" presetSubtype="0" accel="50000" decel="50000" fill="hold" nodeType="withEffect">
                                  <p:stCondLst>
                                    <p:cond delay="0"/>
                                  </p:stCondLst>
                                  <p:childTnLst>
                                    <p:animMotion origin="layout" path="M 1.875E-6 7.40741E-7 L -0.36393 0.07083 " pathEditMode="relative" rAng="0" ptsTypes="AA">
                                      <p:cBhvr>
                                        <p:cTn id="44" dur="2000" fill="hold"/>
                                        <p:tgtEl>
                                          <p:spTgt spid="31"/>
                                        </p:tgtEl>
                                        <p:attrNameLst>
                                          <p:attrName>ppt_x</p:attrName>
                                          <p:attrName>ppt_y</p:attrName>
                                        </p:attrNameLst>
                                      </p:cBhvr>
                                      <p:rCtr x="-18203" y="3542"/>
                                    </p:animMotion>
                                  </p:childTnLst>
                                </p:cTn>
                              </p:par>
                              <p:par>
                                <p:cTn id="45" presetID="42" presetClass="path" presetSubtype="0" accel="50000" decel="50000" fill="hold" nodeType="withEffect">
                                  <p:stCondLst>
                                    <p:cond delay="0"/>
                                  </p:stCondLst>
                                  <p:childTnLst>
                                    <p:animMotion origin="layout" path="M 1.875E-6 -1.48148E-6 L -0.38763 0.14676 " pathEditMode="relative" rAng="0" ptsTypes="AA">
                                      <p:cBhvr>
                                        <p:cTn id="46" dur="2000" fill="hold"/>
                                        <p:tgtEl>
                                          <p:spTgt spid="32"/>
                                        </p:tgtEl>
                                        <p:attrNameLst>
                                          <p:attrName>ppt_x</p:attrName>
                                          <p:attrName>ppt_y</p:attrName>
                                        </p:attrNameLst>
                                      </p:cBhvr>
                                      <p:rCtr x="-19388" y="7338"/>
                                    </p:animMotion>
                                  </p:childTnLst>
                                </p:cTn>
                              </p:par>
                              <p:par>
                                <p:cTn id="47" presetID="42" presetClass="path" presetSubtype="0" accel="50000" decel="50000" fill="hold" nodeType="withEffect">
                                  <p:stCondLst>
                                    <p:cond delay="0"/>
                                  </p:stCondLst>
                                  <p:childTnLst>
                                    <p:animMotion origin="layout" path="M 3.75E-6 -2.96296E-6 L -0.41967 0.19144 " pathEditMode="relative" rAng="0" ptsTypes="AA">
                                      <p:cBhvr>
                                        <p:cTn id="48" dur="2000" fill="hold"/>
                                        <p:tgtEl>
                                          <p:spTgt spid="33"/>
                                        </p:tgtEl>
                                        <p:attrNameLst>
                                          <p:attrName>ppt_x</p:attrName>
                                          <p:attrName>ppt_y</p:attrName>
                                        </p:attrNameLst>
                                      </p:cBhvr>
                                      <p:rCtr x="-20990" y="9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DE27E7-B476-463C-A663-C4105C3B0D0C}" type="slidenum">
              <a:rPr lang="en-US" smtClean="0"/>
              <a:t>58</a:t>
            </a:fld>
            <a:endParaRPr lang="en-US"/>
          </a:p>
        </p:txBody>
      </p:sp>
      <p:pic>
        <p:nvPicPr>
          <p:cNvPr id="34"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82254"/>
            <a:ext cx="10515600" cy="3438079"/>
          </a:xfrm>
        </p:spPr>
      </p:pic>
      <p:sp>
        <p:nvSpPr>
          <p:cNvPr id="5" name="Title 1"/>
          <p:cNvSpPr>
            <a:spLocks noGrp="1"/>
          </p:cNvSpPr>
          <p:nvPr>
            <p:ph type="title"/>
          </p:nvPr>
        </p:nvSpPr>
        <p:spPr>
          <a:xfrm>
            <a:off x="838200" y="25400"/>
            <a:ext cx="10515600" cy="1325563"/>
          </a:xfrm>
        </p:spPr>
        <p:txBody>
          <a:bodyPr/>
          <a:lstStyle/>
          <a:p>
            <a:r>
              <a:rPr lang="en-US" dirty="0" smtClean="0"/>
              <a:t>2. </a:t>
            </a:r>
            <a:r>
              <a:rPr lang="en-US" dirty="0"/>
              <a:t>Transfer Meta-Data</a:t>
            </a:r>
          </a:p>
        </p:txBody>
      </p:sp>
    </p:spTree>
    <p:extLst>
      <p:ext uri="{BB962C8B-B14F-4D97-AF65-F5344CB8AC3E}">
        <p14:creationId xmlns:p14="http://schemas.microsoft.com/office/powerpoint/2010/main" val="29784745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Occlusion Reasoning</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82254"/>
            <a:ext cx="10515600" cy="3438079"/>
          </a:xfrm>
        </p:spPr>
      </p:pic>
      <p:sp>
        <p:nvSpPr>
          <p:cNvPr id="3" name="Slide Number Placeholder 2"/>
          <p:cNvSpPr>
            <a:spLocks noGrp="1"/>
          </p:cNvSpPr>
          <p:nvPr>
            <p:ph type="sldNum" sz="quarter" idx="12"/>
          </p:nvPr>
        </p:nvSpPr>
        <p:spPr/>
        <p:txBody>
          <a:bodyPr/>
          <a:lstStyle/>
          <a:p>
            <a:fld id="{7BDE27E7-B476-463C-A663-C4105C3B0D0C}" type="slidenum">
              <a:rPr lang="en-US" smtClean="0"/>
              <a:t>59</a:t>
            </a:fld>
            <a:endParaRPr lang="en-US"/>
          </a:p>
        </p:txBody>
      </p:sp>
      <p:sp>
        <p:nvSpPr>
          <p:cNvPr id="6" name="TextBox 5"/>
          <p:cNvSpPr txBox="1"/>
          <p:nvPr/>
        </p:nvSpPr>
        <p:spPr>
          <a:xfrm>
            <a:off x="1280162" y="1808525"/>
            <a:ext cx="9631676" cy="523220"/>
          </a:xfrm>
          <a:prstGeom prst="rect">
            <a:avLst/>
          </a:prstGeom>
          <a:noFill/>
        </p:spPr>
        <p:txBody>
          <a:bodyPr wrap="none" rtlCol="0">
            <a:spAutoFit/>
          </a:bodyPr>
          <a:lstStyle/>
          <a:p>
            <a:r>
              <a:rPr lang="en-US" sz="2800" dirty="0" smtClean="0"/>
              <a:t>Occlusion reasoning: find </a:t>
            </a:r>
            <a:r>
              <a:rPr lang="en-US" sz="2800" dirty="0"/>
              <a:t>a set of visibility-compatible </a:t>
            </a:r>
            <a:r>
              <a:rPr lang="en-US" sz="2800" dirty="0" smtClean="0"/>
              <a:t>detections</a:t>
            </a:r>
            <a:endParaRPr lang="en-US" sz="2800" dirty="0"/>
          </a:p>
        </p:txBody>
      </p:sp>
      <mc:AlternateContent xmlns:mc="http://schemas.openxmlformats.org/markup-compatibility/2006" xmlns:a14="http://schemas.microsoft.com/office/drawing/2010/main">
        <mc:Choice Requires="a14">
          <p:sp>
            <p:nvSpPr>
              <p:cNvPr id="7" name="TextBox 6"/>
              <p:cNvSpPr txBox="1"/>
              <p:nvPr/>
            </p:nvSpPr>
            <p:spPr>
              <a:xfrm>
                <a:off x="2304546" y="5569335"/>
                <a:ext cx="7582909" cy="938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𝜓</m:t>
                              </m:r>
                            </m:e>
                            <m:sub>
                              <m:r>
                                <m:rPr>
                                  <m:nor/>
                                </m:rPr>
                                <a:rPr lang="en-US" sz="2400" b="0" i="0" smtClean="0">
                                  <a:ea typeface="Cambria Math" panose="02040503050406030204" pitchFamily="18" charset="0"/>
                                </a:rPr>
                                <m:t>detection</m:t>
                              </m:r>
                              <m:r>
                                <m:rPr>
                                  <m:nor/>
                                </m:rPr>
                                <a:rPr lang="en-US" sz="2400" b="0" i="0" smtClean="0">
                                  <a:ea typeface="Cambria Math" panose="02040503050406030204" pitchFamily="18" charset="0"/>
                                </a:rPr>
                                <m:t>_</m:t>
                              </m:r>
                              <m:r>
                                <m:rPr>
                                  <m:nor/>
                                </m:rPr>
                                <a:rPr lang="en-US" sz="2400" b="0" i="0" smtClean="0">
                                  <a:ea typeface="Cambria Math" panose="02040503050406030204" pitchFamily="18" charset="0"/>
                                </a:rPr>
                                <m:t>score</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𝜓</m:t>
                              </m:r>
                            </m:e>
                            <m:sub>
                              <m:r>
                                <m:rPr>
                                  <m:nor/>
                                </m:rPr>
                                <a:rPr lang="en-US" sz="2400"/>
                                <m:t>truncation</m:t>
                              </m:r>
                            </m:sub>
                          </m:sSub>
                          <m:r>
                            <a:rPr lang="en-US" sz="2400" b="0" i="1" smtClean="0">
                              <a:latin typeface="Cambria Math" panose="02040503050406030204" pitchFamily="18" charset="0"/>
                              <a:ea typeface="Cambria Math" panose="02040503050406030204" pitchFamily="18" charset="0"/>
                            </a:rPr>
                            <m:t>)</m:t>
                          </m:r>
                        </m:e>
                      </m:nary>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r>
                            <a:rPr lang="en-US" sz="2400" b="0" i="1" smtClean="0">
                              <a:latin typeface="Cambria Math" panose="02040503050406030204" pitchFamily="18" charset="0"/>
                            </a:rPr>
                            <m:t>𝑗</m:t>
                          </m: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𝜓</m:t>
                              </m:r>
                            </m:e>
                            <m:sub>
                              <m:r>
                                <m:rPr>
                                  <m:nor/>
                                </m:rPr>
                                <a:rPr lang="en-US" sz="2400" b="0" i="0" smtClean="0"/>
                                <m:t>occlusion</m:t>
                              </m:r>
                            </m:sub>
                          </m:sSub>
                        </m:e>
                      </m:nary>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2304546" y="5569335"/>
                <a:ext cx="7582909" cy="938014"/>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843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Work: 2D Object Detection</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6</a:t>
            </a:fld>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62886"/>
            <a:ext cx="12177815" cy="3981541"/>
          </a:xfrm>
        </p:spPr>
      </p:pic>
    </p:spTree>
    <p:extLst>
      <p:ext uri="{BB962C8B-B14F-4D97-AF65-F5344CB8AC3E}">
        <p14:creationId xmlns:p14="http://schemas.microsoft.com/office/powerpoint/2010/main" val="25971646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Occlusion Reasoning</a:t>
            </a:r>
            <a:endParaRPr lang="en-US" dirty="0"/>
          </a:p>
        </p:txBody>
      </p:sp>
      <p:sp>
        <p:nvSpPr>
          <p:cNvPr id="3" name="Slide Number Placeholder 2"/>
          <p:cNvSpPr>
            <a:spLocks noGrp="1"/>
          </p:cNvSpPr>
          <p:nvPr>
            <p:ph type="sldNum" sz="quarter" idx="12"/>
          </p:nvPr>
        </p:nvSpPr>
        <p:spPr/>
        <p:txBody>
          <a:bodyPr/>
          <a:lstStyle/>
          <a:p>
            <a:fld id="{7BDE27E7-B476-463C-A663-C4105C3B0D0C}" type="slidenum">
              <a:rPr lang="en-US" smtClean="0"/>
              <a:t>60</a:t>
            </a:fld>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53249"/>
          <a:stretch/>
        </p:blipFill>
        <p:spPr>
          <a:xfrm>
            <a:off x="3197498" y="1404454"/>
            <a:ext cx="4916214" cy="3438144"/>
          </a:xfrm>
          <a:prstGeom prst="rect">
            <a:avLst/>
          </a:prstGeom>
        </p:spPr>
      </p:pic>
      <p:pic>
        <p:nvPicPr>
          <p:cNvPr id="10" name="Picture 9"/>
          <p:cNvPicPr>
            <a:picLocks/>
          </p:cNvPicPr>
          <p:nvPr/>
        </p:nvPicPr>
        <p:blipFill rotWithShape="1">
          <a:blip r:embed="rId4">
            <a:extLst>
              <a:ext uri="{28A0092B-C50C-407E-A947-70E740481C1C}">
                <a14:useLocalDpi xmlns:a14="http://schemas.microsoft.com/office/drawing/2010/main" val="0"/>
              </a:ext>
            </a:extLst>
          </a:blip>
          <a:srcRect l="69958" t="37206" r="10523" b="40278"/>
          <a:stretch/>
        </p:blipFill>
        <p:spPr>
          <a:xfrm>
            <a:off x="7149305" y="5221616"/>
            <a:ext cx="1583067" cy="1020111"/>
          </a:xfrm>
          <a:prstGeom prst="rect">
            <a:avLst/>
          </a:prstGeom>
        </p:spPr>
      </p:pic>
      <p:cxnSp>
        <p:nvCxnSpPr>
          <p:cNvPr id="16" name="Straight Arrow Connector 15"/>
          <p:cNvCxnSpPr/>
          <p:nvPr/>
        </p:nvCxnSpPr>
        <p:spPr>
          <a:xfrm flipH="1">
            <a:off x="6096000" y="3680272"/>
            <a:ext cx="840736" cy="156226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0" idx="0"/>
          </p:cNvCxnSpPr>
          <p:nvPr/>
        </p:nvCxnSpPr>
        <p:spPr>
          <a:xfrm>
            <a:off x="7508902" y="3531476"/>
            <a:ext cx="431937" cy="16901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图片 48" descr="Screen-Shot-2012-05-21-at-1.45.44-PM.png"/>
          <p:cNvPicPr>
            <a:picLocks noChangeAspect="1"/>
          </p:cNvPicPr>
          <p:nvPr/>
        </p:nvPicPr>
        <p:blipFill>
          <a:blip r:embed="rId5" cstate="print"/>
          <a:srcRect l="52344" t="5907" r="4318" b="16405"/>
          <a:stretch>
            <a:fillRect/>
          </a:stretch>
        </p:blipFill>
        <p:spPr bwMode="auto">
          <a:xfrm>
            <a:off x="8007163" y="4554782"/>
            <a:ext cx="457200" cy="457200"/>
          </a:xfrm>
          <a:prstGeom prst="rect">
            <a:avLst/>
          </a:prstGeom>
          <a:noFill/>
          <a:ln w="9525">
            <a:noFill/>
            <a:miter lim="800000"/>
            <a:headEnd/>
            <a:tailEnd/>
          </a:ln>
        </p:spPr>
      </p:pic>
      <p:cxnSp>
        <p:nvCxnSpPr>
          <p:cNvPr id="18" name="Straight Arrow Connector 17"/>
          <p:cNvCxnSpPr/>
          <p:nvPr/>
        </p:nvCxnSpPr>
        <p:spPr>
          <a:xfrm flipH="1">
            <a:off x="4495983" y="4244268"/>
            <a:ext cx="571134" cy="99827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69300" t="39254" r="9426" b="42908"/>
          <a:stretch/>
        </p:blipFill>
        <p:spPr>
          <a:xfrm>
            <a:off x="2697239" y="5204325"/>
            <a:ext cx="2124778" cy="1054693"/>
          </a:xfrm>
          <a:prstGeom prst="rect">
            <a:avLst/>
          </a:prstGeom>
        </p:spPr>
      </p:pic>
      <p:pic>
        <p:nvPicPr>
          <p:cNvPr id="22" name="Picture 21"/>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37333" b="60444" l="68917" r="92167"/>
                    </a14:imgEffect>
                  </a14:imgLayer>
                </a14:imgProps>
              </a:ext>
              <a:ext uri="{28A0092B-C50C-407E-A947-70E740481C1C}">
                <a14:useLocalDpi xmlns:a14="http://schemas.microsoft.com/office/drawing/2010/main" val="0"/>
              </a:ext>
            </a:extLst>
          </a:blip>
          <a:srcRect l="68862" t="38084" r="9207" b="41446"/>
          <a:stretch/>
        </p:blipFill>
        <p:spPr>
          <a:xfrm>
            <a:off x="5171558" y="5252273"/>
            <a:ext cx="1765178" cy="958796"/>
          </a:xfrm>
          <a:prstGeom prst="rect">
            <a:avLst/>
          </a:prstGeom>
        </p:spPr>
      </p:pic>
      <p:pic>
        <p:nvPicPr>
          <p:cNvPr id="23" name="Picture 22"/>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5778" b="61222" l="67000" r="92250"/>
                    </a14:imgEffect>
                  </a14:imgLayer>
                </a14:imgProps>
              </a:ext>
              <a:ext uri="{28A0092B-C50C-407E-A947-70E740481C1C}">
                <a14:useLocalDpi xmlns:a14="http://schemas.microsoft.com/office/drawing/2010/main" val="0"/>
              </a:ext>
            </a:extLst>
          </a:blip>
          <a:srcRect l="69519" t="38961" r="10085" b="42324"/>
          <a:stretch/>
        </p:blipFill>
        <p:spPr>
          <a:xfrm>
            <a:off x="8911213" y="5270754"/>
            <a:ext cx="1339540" cy="921834"/>
          </a:xfrm>
          <a:prstGeom prst="rect">
            <a:avLst/>
          </a:prstGeom>
        </p:spPr>
      </p:pic>
      <p:cxnSp>
        <p:nvCxnSpPr>
          <p:cNvPr id="24" name="Straight Arrow Connector 23"/>
          <p:cNvCxnSpPr>
            <a:endCxn id="23" idx="0"/>
          </p:cNvCxnSpPr>
          <p:nvPr/>
        </p:nvCxnSpPr>
        <p:spPr>
          <a:xfrm>
            <a:off x="7727497" y="3358055"/>
            <a:ext cx="1853486" cy="191269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8" name="图片 16" descr="Screen-Shot-2012-05-21-at-1.45.44-PM.png"/>
          <p:cNvPicPr>
            <a:picLocks/>
          </p:cNvPicPr>
          <p:nvPr/>
        </p:nvPicPr>
        <p:blipFill>
          <a:blip r:embed="rId11" cstate="print"/>
          <a:srcRect l="7832" t="8006" r="47656" b="16405"/>
          <a:stretch>
            <a:fillRect/>
          </a:stretch>
        </p:blipFill>
        <p:spPr bwMode="auto">
          <a:xfrm>
            <a:off x="4061148" y="4552154"/>
            <a:ext cx="446864" cy="462457"/>
          </a:xfrm>
          <a:prstGeom prst="rect">
            <a:avLst/>
          </a:prstGeom>
          <a:noFill/>
          <a:ln w="9525">
            <a:noFill/>
            <a:miter lim="800000"/>
            <a:headEnd/>
            <a:tailEnd/>
          </a:ln>
        </p:spPr>
      </p:pic>
      <p:pic>
        <p:nvPicPr>
          <p:cNvPr id="29" name="图片 16" descr="Screen-Shot-2012-05-21-at-1.45.44-PM.png"/>
          <p:cNvPicPr>
            <a:picLocks/>
          </p:cNvPicPr>
          <p:nvPr/>
        </p:nvPicPr>
        <p:blipFill>
          <a:blip r:embed="rId11" cstate="print"/>
          <a:srcRect l="7832" t="8006" r="47656" b="16405"/>
          <a:stretch>
            <a:fillRect/>
          </a:stretch>
        </p:blipFill>
        <p:spPr bwMode="auto">
          <a:xfrm>
            <a:off x="5722964" y="4552154"/>
            <a:ext cx="446864" cy="462457"/>
          </a:xfrm>
          <a:prstGeom prst="rect">
            <a:avLst/>
          </a:prstGeom>
          <a:noFill/>
          <a:ln w="9525">
            <a:noFill/>
            <a:miter lim="800000"/>
            <a:headEnd/>
            <a:tailEnd/>
          </a:ln>
        </p:spPr>
      </p:pic>
      <p:pic>
        <p:nvPicPr>
          <p:cNvPr id="31" name="图片 16" descr="Screen-Shot-2012-05-21-at-1.45.44-PM.png"/>
          <p:cNvPicPr>
            <a:picLocks/>
          </p:cNvPicPr>
          <p:nvPr/>
        </p:nvPicPr>
        <p:blipFill>
          <a:blip r:embed="rId11" cstate="print"/>
          <a:srcRect l="7832" t="8006" r="47656" b="16405"/>
          <a:stretch>
            <a:fillRect/>
          </a:stretch>
        </p:blipFill>
        <p:spPr bwMode="auto">
          <a:xfrm>
            <a:off x="9302658" y="4552154"/>
            <a:ext cx="446864" cy="462457"/>
          </a:xfrm>
          <a:prstGeom prst="rect">
            <a:avLst/>
          </a:prstGeom>
          <a:noFill/>
          <a:ln w="9525">
            <a:noFill/>
            <a:miter lim="800000"/>
            <a:headEnd/>
            <a:tailEnd/>
          </a:ln>
        </p:spPr>
      </p:pic>
      <p:sp>
        <p:nvSpPr>
          <p:cNvPr id="27" name="Rectangle 26"/>
          <p:cNvSpPr/>
          <p:nvPr/>
        </p:nvSpPr>
        <p:spPr>
          <a:xfrm>
            <a:off x="7146045" y="5204325"/>
            <a:ext cx="1586327" cy="10546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92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 r="53146"/>
          <a:stretch/>
        </p:blipFill>
        <p:spPr>
          <a:xfrm>
            <a:off x="3200400" y="1408176"/>
            <a:ext cx="4927155" cy="3438144"/>
          </a:xfrm>
          <a:prstGeom prst="rect">
            <a:avLst/>
          </a:prstGeom>
        </p:spPr>
      </p:pic>
      <p:sp>
        <p:nvSpPr>
          <p:cNvPr id="2" name="Title 1"/>
          <p:cNvSpPr>
            <a:spLocks noGrp="1"/>
          </p:cNvSpPr>
          <p:nvPr>
            <p:ph type="title"/>
          </p:nvPr>
        </p:nvSpPr>
        <p:spPr/>
        <p:txBody>
          <a:bodyPr/>
          <a:lstStyle/>
          <a:p>
            <a:r>
              <a:rPr lang="en-US" dirty="0" smtClean="0"/>
              <a:t>3. Occlusion Reasoning</a:t>
            </a:r>
            <a:endParaRPr lang="en-US" dirty="0"/>
          </a:p>
        </p:txBody>
      </p:sp>
      <p:sp>
        <p:nvSpPr>
          <p:cNvPr id="3" name="Slide Number Placeholder 2"/>
          <p:cNvSpPr>
            <a:spLocks noGrp="1"/>
          </p:cNvSpPr>
          <p:nvPr>
            <p:ph type="sldNum" sz="quarter" idx="12"/>
          </p:nvPr>
        </p:nvSpPr>
        <p:spPr/>
        <p:txBody>
          <a:bodyPr/>
          <a:lstStyle/>
          <a:p>
            <a:fld id="{7BDE27E7-B476-463C-A663-C4105C3B0D0C}" type="slidenum">
              <a:rPr lang="en-US" smtClean="0"/>
              <a:t>61</a:t>
            </a:fld>
            <a:endParaRPr lang="en-US"/>
          </a:p>
        </p:txBody>
      </p:sp>
      <p:cxnSp>
        <p:nvCxnSpPr>
          <p:cNvPr id="35" name="Straight Arrow Connector 34"/>
          <p:cNvCxnSpPr/>
          <p:nvPr/>
        </p:nvCxnSpPr>
        <p:spPr>
          <a:xfrm flipH="1">
            <a:off x="6096000" y="3680272"/>
            <a:ext cx="840736" cy="156226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495983" y="4244268"/>
            <a:ext cx="571134" cy="99827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l="69300" t="39254" r="9426" b="42908"/>
          <a:stretch/>
        </p:blipFill>
        <p:spPr>
          <a:xfrm>
            <a:off x="2697239" y="5204325"/>
            <a:ext cx="2124778" cy="1054693"/>
          </a:xfrm>
          <a:prstGeom prst="rect">
            <a:avLst/>
          </a:prstGeom>
        </p:spPr>
      </p:pic>
      <p:pic>
        <p:nvPicPr>
          <p:cNvPr id="38" name="Picture 3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333" b="60444" l="68917" r="92167"/>
                    </a14:imgEffect>
                  </a14:imgLayer>
                </a14:imgProps>
              </a:ext>
              <a:ext uri="{28A0092B-C50C-407E-A947-70E740481C1C}">
                <a14:useLocalDpi xmlns:a14="http://schemas.microsoft.com/office/drawing/2010/main" val="0"/>
              </a:ext>
            </a:extLst>
          </a:blip>
          <a:srcRect l="68862" t="38084" r="9207" b="41446"/>
          <a:stretch/>
        </p:blipFill>
        <p:spPr>
          <a:xfrm>
            <a:off x="5171558" y="5252273"/>
            <a:ext cx="1765178" cy="958796"/>
          </a:xfrm>
          <a:prstGeom prst="rect">
            <a:avLst/>
          </a:prstGeom>
        </p:spPr>
      </p:pic>
      <p:pic>
        <p:nvPicPr>
          <p:cNvPr id="39" name="Picture 38"/>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35778" b="61222" l="67000" r="92250"/>
                    </a14:imgEffect>
                  </a14:imgLayer>
                </a14:imgProps>
              </a:ext>
              <a:ext uri="{28A0092B-C50C-407E-A947-70E740481C1C}">
                <a14:useLocalDpi xmlns:a14="http://schemas.microsoft.com/office/drawing/2010/main" val="0"/>
              </a:ext>
            </a:extLst>
          </a:blip>
          <a:srcRect l="69519" t="38961" r="10085" b="42324"/>
          <a:stretch/>
        </p:blipFill>
        <p:spPr>
          <a:xfrm>
            <a:off x="8911213" y="5270754"/>
            <a:ext cx="1339540" cy="921834"/>
          </a:xfrm>
          <a:prstGeom prst="rect">
            <a:avLst/>
          </a:prstGeom>
        </p:spPr>
      </p:pic>
      <p:cxnSp>
        <p:nvCxnSpPr>
          <p:cNvPr id="40" name="Straight Arrow Connector 39"/>
          <p:cNvCxnSpPr>
            <a:endCxn id="39" idx="0"/>
          </p:cNvCxnSpPr>
          <p:nvPr/>
        </p:nvCxnSpPr>
        <p:spPr>
          <a:xfrm>
            <a:off x="7727497" y="3358055"/>
            <a:ext cx="1853486" cy="191269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1" name="图片 16" descr="Screen-Shot-2012-05-21-at-1.45.44-PM.png"/>
          <p:cNvPicPr>
            <a:picLocks/>
          </p:cNvPicPr>
          <p:nvPr/>
        </p:nvPicPr>
        <p:blipFill>
          <a:blip r:embed="rId9" cstate="print"/>
          <a:srcRect l="7832" t="8006" r="47656" b="16405"/>
          <a:stretch>
            <a:fillRect/>
          </a:stretch>
        </p:blipFill>
        <p:spPr bwMode="auto">
          <a:xfrm>
            <a:off x="4061148" y="4552154"/>
            <a:ext cx="446864" cy="462457"/>
          </a:xfrm>
          <a:prstGeom prst="rect">
            <a:avLst/>
          </a:prstGeom>
          <a:noFill/>
          <a:ln w="9525">
            <a:noFill/>
            <a:miter lim="800000"/>
            <a:headEnd/>
            <a:tailEnd/>
          </a:ln>
        </p:spPr>
      </p:pic>
      <p:pic>
        <p:nvPicPr>
          <p:cNvPr id="42" name="图片 16" descr="Screen-Shot-2012-05-21-at-1.45.44-PM.png"/>
          <p:cNvPicPr>
            <a:picLocks/>
          </p:cNvPicPr>
          <p:nvPr/>
        </p:nvPicPr>
        <p:blipFill>
          <a:blip r:embed="rId9" cstate="print"/>
          <a:srcRect l="7832" t="8006" r="47656" b="16405"/>
          <a:stretch>
            <a:fillRect/>
          </a:stretch>
        </p:blipFill>
        <p:spPr bwMode="auto">
          <a:xfrm>
            <a:off x="5722964" y="4552154"/>
            <a:ext cx="446864" cy="462457"/>
          </a:xfrm>
          <a:prstGeom prst="rect">
            <a:avLst/>
          </a:prstGeom>
          <a:noFill/>
          <a:ln w="9525">
            <a:noFill/>
            <a:miter lim="800000"/>
            <a:headEnd/>
            <a:tailEnd/>
          </a:ln>
        </p:spPr>
      </p:pic>
      <p:pic>
        <p:nvPicPr>
          <p:cNvPr id="43" name="图片 16" descr="Screen-Shot-2012-05-21-at-1.45.44-PM.png"/>
          <p:cNvPicPr>
            <a:picLocks/>
          </p:cNvPicPr>
          <p:nvPr/>
        </p:nvPicPr>
        <p:blipFill>
          <a:blip r:embed="rId9" cstate="print"/>
          <a:srcRect l="7832" t="8006" r="47656" b="16405"/>
          <a:stretch>
            <a:fillRect/>
          </a:stretch>
        </p:blipFill>
        <p:spPr bwMode="auto">
          <a:xfrm>
            <a:off x="9302658" y="4552154"/>
            <a:ext cx="446864" cy="462457"/>
          </a:xfrm>
          <a:prstGeom prst="rect">
            <a:avLst/>
          </a:prstGeom>
          <a:noFill/>
          <a:ln w="9525">
            <a:noFill/>
            <a:miter lim="800000"/>
            <a:headEnd/>
            <a:tailEnd/>
          </a:ln>
        </p:spPr>
      </p:pic>
    </p:spTree>
    <p:extLst>
      <p:ext uri="{BB962C8B-B14F-4D97-AF65-F5344CB8AC3E}">
        <p14:creationId xmlns:p14="http://schemas.microsoft.com/office/powerpoint/2010/main" val="38997835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3D Localization</a:t>
            </a:r>
            <a:endParaRPr lang="en-US" dirty="0"/>
          </a:p>
        </p:txBody>
      </p:sp>
      <p:sp>
        <p:nvSpPr>
          <p:cNvPr id="3" name="Slide Number Placeholder 2"/>
          <p:cNvSpPr>
            <a:spLocks noGrp="1"/>
          </p:cNvSpPr>
          <p:nvPr>
            <p:ph type="sldNum" sz="quarter" idx="12"/>
          </p:nvPr>
        </p:nvSpPr>
        <p:spPr/>
        <p:txBody>
          <a:bodyPr/>
          <a:lstStyle/>
          <a:p>
            <a:fld id="{7BDE27E7-B476-463C-A663-C4105C3B0D0C}" type="slidenum">
              <a:rPr lang="en-US" smtClean="0"/>
              <a:t>62</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 y="2285999"/>
            <a:ext cx="10515798" cy="3438144"/>
          </a:xfrm>
          <a:prstGeom prst="rect">
            <a:avLst/>
          </a:prstGeom>
        </p:spPr>
      </p:pic>
      <p:pic>
        <p:nvPicPr>
          <p:cNvPr id="11" name="003661_3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28745" y="1311452"/>
            <a:ext cx="6648566" cy="5410023"/>
          </a:xfrm>
          <a:prstGeom prst="rect">
            <a:avLst/>
          </a:prstGeom>
        </p:spPr>
      </p:pic>
      <p:sp>
        <p:nvSpPr>
          <p:cNvPr id="12" name="TextBox 11"/>
          <p:cNvSpPr txBox="1"/>
          <p:nvPr/>
        </p:nvSpPr>
        <p:spPr>
          <a:xfrm>
            <a:off x="2711116" y="5592340"/>
            <a:ext cx="2362185" cy="523220"/>
          </a:xfrm>
          <a:prstGeom prst="rect">
            <a:avLst/>
          </a:prstGeom>
          <a:noFill/>
        </p:spPr>
        <p:txBody>
          <a:bodyPr wrap="none" rtlCol="0">
            <a:spAutoFit/>
          </a:bodyPr>
          <a:lstStyle/>
          <a:p>
            <a:r>
              <a:rPr lang="en-US" sz="2800" dirty="0" err="1" smtClean="0"/>
              <a:t>Backprojection</a:t>
            </a:r>
            <a:endParaRPr lang="en-US" sz="2800" dirty="0"/>
          </a:p>
        </p:txBody>
      </p:sp>
    </p:spTree>
    <p:extLst>
      <p:ext uri="{BB962C8B-B14F-4D97-AF65-F5344CB8AC3E}">
        <p14:creationId xmlns:p14="http://schemas.microsoft.com/office/powerpoint/2010/main" val="35856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0"/>
                                        </p:tgtEl>
                                      </p:cBhvr>
                                      <p:by x="50000" y="50000"/>
                                    </p:animScale>
                                  </p:childTnLst>
                                </p:cTn>
                              </p:par>
                              <p:par>
                                <p:cTn id="7" presetID="42" presetClass="path" presetSubtype="0" accel="50000" decel="50000" fill="hold" nodeType="withEffect">
                                  <p:stCondLst>
                                    <p:cond delay="0"/>
                                  </p:stCondLst>
                                  <p:childTnLst>
                                    <p:animMotion origin="layout" path="M -4.16667E-7 2.22222E-6 L -0.29232 0.00069 " pathEditMode="relative" rAng="0" ptsTypes="AA">
                                      <p:cBhvr>
                                        <p:cTn id="8" dur="1000" fill="hold"/>
                                        <p:tgtEl>
                                          <p:spTgt spid="10"/>
                                        </p:tgtEl>
                                        <p:attrNameLst>
                                          <p:attrName>ppt_x</p:attrName>
                                          <p:attrName>ppt_y</p:attrName>
                                        </p:attrNameLst>
                                      </p:cBhvr>
                                      <p:rCtr x="-14622" y="23"/>
                                    </p:animMotion>
                                  </p:childTnLst>
                                </p:cTn>
                              </p:par>
                              <p:par>
                                <p:cTn id="9" presetID="2" presetClass="entr" presetSubtype="4" fill="hold"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1" presetClass="mediacall" presetSubtype="0" fill="hold" nodeType="withEffect">
                                  <p:stCondLst>
                                    <p:cond delay="1000"/>
                                  </p:stCondLst>
                                  <p:childTnLst>
                                    <p:cmd type="call" cmd="playFrom(0.0)">
                                      <p:cBhvr>
                                        <p:cTn id="14" dur="11542" fill="hold"/>
                                        <p:tgtEl>
                                          <p:spTgt spid="11"/>
                                        </p:tgtEl>
                                      </p:cBhvr>
                                    </p:cmd>
                                  </p:childTnLst>
                                </p:cTn>
                              </p:par>
                              <p:par>
                                <p:cTn id="15" presetID="1" presetClass="entr" presetSubtype="0" fill="hold" grpId="0" nodeType="withEffect">
                                  <p:stCondLst>
                                    <p:cond delay="100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1"/>
                </p:tgtEl>
              </p:cMediaNode>
            </p:video>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61" y="0"/>
            <a:ext cx="11642501" cy="823287"/>
          </a:xfrm>
        </p:spPr>
        <p:txBody>
          <a:bodyPr>
            <a:noAutofit/>
          </a:bodyPr>
          <a:lstStyle/>
          <a:p>
            <a:r>
              <a:rPr lang="en-US" sz="4400" dirty="0" smtClean="0"/>
              <a:t>Car Detection and Orientation Estimation on KITTI</a:t>
            </a:r>
            <a:endParaRPr lang="en-US" sz="4400" dirty="0"/>
          </a:p>
        </p:txBody>
      </p:sp>
      <p:graphicFrame>
        <p:nvGraphicFramePr>
          <p:cNvPr id="4" name="Table 3"/>
          <p:cNvGraphicFramePr>
            <a:graphicFrameLocks noGrp="1"/>
          </p:cNvGraphicFramePr>
          <p:nvPr>
            <p:extLst>
              <p:ext uri="{D42A27DB-BD31-4B8C-83A1-F6EECF244321}">
                <p14:modId xmlns:p14="http://schemas.microsoft.com/office/powerpoint/2010/main" val="4221641648"/>
              </p:ext>
            </p:extLst>
          </p:nvPr>
        </p:nvGraphicFramePr>
        <p:xfrm>
          <a:off x="887112" y="855280"/>
          <a:ext cx="10513943" cy="3708400"/>
        </p:xfrm>
        <a:graphic>
          <a:graphicData uri="http://schemas.openxmlformats.org/drawingml/2006/table">
            <a:tbl>
              <a:tblPr firstRow="1" bandRow="1">
                <a:tableStyleId>{5940675A-B579-460E-94D1-54222C63F5DA}</a:tableStyleId>
              </a:tblPr>
              <a:tblGrid>
                <a:gridCol w="2119076">
                  <a:extLst>
                    <a:ext uri="{9D8B030D-6E8A-4147-A177-3AD203B41FA5}">
                      <a16:colId xmlns:a16="http://schemas.microsoft.com/office/drawing/2014/main" val="20000"/>
                    </a:ext>
                  </a:extLst>
                </a:gridCol>
                <a:gridCol w="915894">
                  <a:extLst>
                    <a:ext uri="{9D8B030D-6E8A-4147-A177-3AD203B41FA5}">
                      <a16:colId xmlns:a16="http://schemas.microsoft.com/office/drawing/2014/main" val="20001"/>
                    </a:ext>
                  </a:extLst>
                </a:gridCol>
                <a:gridCol w="1255594">
                  <a:extLst>
                    <a:ext uri="{9D8B030D-6E8A-4147-A177-3AD203B41FA5}">
                      <a16:colId xmlns:a16="http://schemas.microsoft.com/office/drawing/2014/main" val="20002"/>
                    </a:ext>
                  </a:extLst>
                </a:gridCol>
                <a:gridCol w="1009935">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1685942">
                  <a:extLst>
                    <a:ext uri="{9D8B030D-6E8A-4147-A177-3AD203B41FA5}">
                      <a16:colId xmlns:a16="http://schemas.microsoft.com/office/drawing/2014/main" val="20005"/>
                    </a:ext>
                  </a:extLst>
                </a:gridCol>
                <a:gridCol w="1728761">
                  <a:extLst>
                    <a:ext uri="{9D8B030D-6E8A-4147-A177-3AD203B41FA5}">
                      <a16:colId xmlns:a16="http://schemas.microsoft.com/office/drawing/2014/main" val="20006"/>
                    </a:ext>
                  </a:extLst>
                </a:gridCol>
                <a:gridCol w="1590461">
                  <a:extLst>
                    <a:ext uri="{9D8B030D-6E8A-4147-A177-3AD203B41FA5}">
                      <a16:colId xmlns:a16="http://schemas.microsoft.com/office/drawing/2014/main" val="20007"/>
                    </a:ext>
                  </a:extLst>
                </a:gridCol>
              </a:tblGrid>
              <a:tr h="370840">
                <a:tc>
                  <a:txBody>
                    <a:bodyPr/>
                    <a:lstStyle/>
                    <a:p>
                      <a:endParaRPr lang="en-US" dirty="0"/>
                    </a:p>
                  </a:txBody>
                  <a:tcPr>
                    <a:solidFill>
                      <a:schemeClr val="accent6"/>
                    </a:solidFill>
                  </a:tcPr>
                </a:tc>
                <a:tc gridSpan="3">
                  <a:txBody>
                    <a:bodyPr/>
                    <a:lstStyle/>
                    <a:p>
                      <a:pPr algn="ctr"/>
                      <a:r>
                        <a:rPr lang="en-US" b="1" dirty="0" smtClean="0">
                          <a:solidFill>
                            <a:schemeClr val="bg1"/>
                          </a:solidFill>
                        </a:rPr>
                        <a:t>Object Detection</a:t>
                      </a:r>
                      <a:r>
                        <a:rPr lang="en-US" b="1" baseline="0" dirty="0" smtClean="0">
                          <a:solidFill>
                            <a:schemeClr val="bg1"/>
                          </a:solidFill>
                        </a:rPr>
                        <a:t> (AP)</a:t>
                      </a:r>
                      <a:endParaRPr lang="en-US" b="1" dirty="0">
                        <a:solidFill>
                          <a:schemeClr val="bg1"/>
                        </a:solidFill>
                      </a:endParaRPr>
                    </a:p>
                  </a:txBody>
                  <a:tcPr>
                    <a:solidFill>
                      <a:schemeClr val="accent6"/>
                    </a:solidFill>
                  </a:tcPr>
                </a:tc>
                <a:tc hMerge="1">
                  <a:txBody>
                    <a:bodyPr/>
                    <a:lstStyle/>
                    <a:p>
                      <a:endParaRPr lang="en-US"/>
                    </a:p>
                  </a:txBody>
                  <a:tcPr/>
                </a:tc>
                <a:tc hMerge="1">
                  <a:txBody>
                    <a:bodyPr/>
                    <a:lstStyle/>
                    <a:p>
                      <a:endParaRPr lang="en-US" dirty="0"/>
                    </a:p>
                  </a:txBody>
                  <a:tcPr/>
                </a:tc>
                <a:tc>
                  <a:txBody>
                    <a:bodyPr/>
                    <a:lstStyle/>
                    <a:p>
                      <a:pPr algn="ctr"/>
                      <a:endParaRPr lang="en-US" b="1" dirty="0">
                        <a:solidFill>
                          <a:schemeClr val="bg1"/>
                        </a:solidFill>
                      </a:endParaRPr>
                    </a:p>
                  </a:txBody>
                  <a:tcPr>
                    <a:solidFill>
                      <a:schemeClr val="accent6"/>
                    </a:solidFill>
                  </a:tcPr>
                </a:tc>
                <a:tc gridSpan="3">
                  <a:txBody>
                    <a:bodyPr/>
                    <a:lstStyle/>
                    <a:p>
                      <a:pPr algn="ctr"/>
                      <a:r>
                        <a:rPr lang="en-US" b="1" dirty="0" smtClean="0">
                          <a:solidFill>
                            <a:schemeClr val="bg1"/>
                          </a:solidFill>
                        </a:rPr>
                        <a:t>Object Detection and Orientation</a:t>
                      </a:r>
                      <a:r>
                        <a:rPr lang="en-US" b="1" baseline="0" dirty="0" smtClean="0">
                          <a:solidFill>
                            <a:schemeClr val="bg1"/>
                          </a:solidFill>
                        </a:rPr>
                        <a:t> estimation (AOS)</a:t>
                      </a:r>
                      <a:endParaRPr lang="en-US" b="1" dirty="0">
                        <a:solidFill>
                          <a:schemeClr val="bg1"/>
                        </a:solidFill>
                      </a:endParaRPr>
                    </a:p>
                  </a:txBody>
                  <a:tcPr>
                    <a:solidFill>
                      <a:schemeClr val="accent6"/>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b="1" dirty="0" smtClean="0">
                          <a:solidFill>
                            <a:schemeClr val="bg1"/>
                          </a:solidFill>
                        </a:rPr>
                        <a:t>Method</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Easy</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Moderate</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Hard</a:t>
                      </a:r>
                      <a:endParaRPr lang="en-US" b="1" dirty="0">
                        <a:solidFill>
                          <a:schemeClr val="bg1"/>
                        </a:solidFill>
                      </a:endParaRPr>
                    </a:p>
                  </a:txBody>
                  <a:tcPr>
                    <a:solidFill>
                      <a:schemeClr val="accent6"/>
                    </a:solidFill>
                  </a:tcPr>
                </a:tc>
                <a:tc>
                  <a:txBody>
                    <a:bodyPr/>
                    <a:lstStyle/>
                    <a:p>
                      <a:pPr algn="ct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Easy</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Moderate</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Hard</a:t>
                      </a:r>
                      <a:endParaRPr lang="en-US" b="1" dirty="0">
                        <a:solidFill>
                          <a:schemeClr val="bg1"/>
                        </a:solidFill>
                      </a:endParaRPr>
                    </a:p>
                  </a:txBody>
                  <a:tcPr>
                    <a:solidFill>
                      <a:schemeClr val="accent6"/>
                    </a:solidFill>
                  </a:tcPr>
                </a:tc>
                <a:extLst>
                  <a:ext uri="{0D108BD9-81ED-4DB2-BD59-A6C34878D82A}">
                    <a16:rowId xmlns:a16="http://schemas.microsoft.com/office/drawing/2014/main" val="10001"/>
                  </a:ext>
                </a:extLst>
              </a:tr>
              <a:tr h="370840">
                <a:tc>
                  <a:txBody>
                    <a:bodyPr/>
                    <a:lstStyle/>
                    <a:p>
                      <a:r>
                        <a:rPr lang="en-US" dirty="0" smtClean="0"/>
                        <a:t>ACF [1]</a:t>
                      </a:r>
                      <a:endParaRPr lang="en-US" dirty="0"/>
                    </a:p>
                  </a:txBody>
                  <a:tcPr/>
                </a:tc>
                <a:tc>
                  <a:txBody>
                    <a:bodyPr/>
                    <a:lstStyle/>
                    <a:p>
                      <a:pPr algn="ctr"/>
                      <a:r>
                        <a:rPr lang="en-US" sz="1800" b="0" i="0" kern="1200" dirty="0" smtClean="0">
                          <a:solidFill>
                            <a:schemeClr val="tx1"/>
                          </a:solidFill>
                          <a:effectLst/>
                          <a:latin typeface="+mn-lt"/>
                          <a:ea typeface="+mn-ea"/>
                          <a:cs typeface="+mn-cs"/>
                        </a:rPr>
                        <a:t>55.89</a:t>
                      </a:r>
                      <a:endParaRPr lang="en-US" dirty="0"/>
                    </a:p>
                  </a:txBody>
                  <a:tcPr/>
                </a:tc>
                <a:tc>
                  <a:txBody>
                    <a:bodyPr/>
                    <a:lstStyle/>
                    <a:p>
                      <a:pPr algn="ctr"/>
                      <a:r>
                        <a:rPr lang="en-US" dirty="0" smtClean="0"/>
                        <a:t>54.77</a:t>
                      </a:r>
                      <a:endParaRPr lang="en-US" dirty="0"/>
                    </a:p>
                  </a:txBody>
                  <a:tcPr/>
                </a:tc>
                <a:tc>
                  <a:txBody>
                    <a:bodyPr/>
                    <a:lstStyle/>
                    <a:p>
                      <a:pPr algn="ctr"/>
                      <a:r>
                        <a:rPr lang="en-US" dirty="0" smtClean="0"/>
                        <a:t>42.98</a:t>
                      </a:r>
                      <a:endParaRPr lang="en-US" dirty="0"/>
                    </a:p>
                  </a:txBody>
                  <a:tcPr/>
                </a:tc>
                <a:tc>
                  <a:txBody>
                    <a:bodyPr/>
                    <a:lstStyle/>
                    <a:p>
                      <a:pPr algn="ct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extLst>
                  <a:ext uri="{0D108BD9-81ED-4DB2-BD59-A6C34878D82A}">
                    <a16:rowId xmlns:a16="http://schemas.microsoft.com/office/drawing/2014/main" val="10002"/>
                  </a:ext>
                </a:extLst>
              </a:tr>
              <a:tr h="370840">
                <a:tc>
                  <a:txBody>
                    <a:bodyPr/>
                    <a:lstStyle/>
                    <a:p>
                      <a:r>
                        <a:rPr lang="en-US" dirty="0" smtClean="0"/>
                        <a:t>DPM [2]</a:t>
                      </a:r>
                      <a:endParaRPr lang="en-US" dirty="0"/>
                    </a:p>
                  </a:txBody>
                  <a:tcPr/>
                </a:tc>
                <a:tc>
                  <a:txBody>
                    <a:bodyPr/>
                    <a:lstStyle/>
                    <a:p>
                      <a:pPr algn="ctr"/>
                      <a:r>
                        <a:rPr lang="en-US" dirty="0" smtClean="0"/>
                        <a:t>68.02</a:t>
                      </a:r>
                      <a:endParaRPr lang="en-US" dirty="0"/>
                    </a:p>
                  </a:txBody>
                  <a:tcPr/>
                </a:tc>
                <a:tc>
                  <a:txBody>
                    <a:bodyPr/>
                    <a:lstStyle/>
                    <a:p>
                      <a:pPr algn="ctr"/>
                      <a:r>
                        <a:rPr lang="en-US" dirty="0" smtClean="0"/>
                        <a:t>56.48</a:t>
                      </a:r>
                      <a:endParaRPr lang="en-US" dirty="0"/>
                    </a:p>
                  </a:txBody>
                  <a:tcPr/>
                </a:tc>
                <a:tc>
                  <a:txBody>
                    <a:bodyPr/>
                    <a:lstStyle/>
                    <a:p>
                      <a:pPr algn="ctr"/>
                      <a:r>
                        <a:rPr lang="en-US" dirty="0" smtClean="0"/>
                        <a:t>44.18</a:t>
                      </a:r>
                      <a:endParaRPr lang="en-US" dirty="0"/>
                    </a:p>
                  </a:txBody>
                  <a:tcPr/>
                </a:tc>
                <a:tc>
                  <a:txBody>
                    <a:bodyPr/>
                    <a:lstStyle/>
                    <a:p>
                      <a:pPr algn="ct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67.27</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55.77</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43.59</a:t>
                      </a:r>
                      <a:endParaRPr lang="en-US" dirty="0" smtClean="0"/>
                    </a:p>
                  </a:txBody>
                  <a:tcPr/>
                </a:tc>
                <a:extLst>
                  <a:ext uri="{0D108BD9-81ED-4DB2-BD59-A6C34878D82A}">
                    <a16:rowId xmlns:a16="http://schemas.microsoft.com/office/drawing/2014/main" val="10003"/>
                  </a:ext>
                </a:extLst>
              </a:tr>
              <a:tr h="370840">
                <a:tc>
                  <a:txBody>
                    <a:bodyPr/>
                    <a:lstStyle/>
                    <a:p>
                      <a:r>
                        <a:rPr lang="en-US" dirty="0" smtClean="0"/>
                        <a:t>DPM-VOC+VP [3]</a:t>
                      </a:r>
                      <a:endParaRPr lang="en-US" dirty="0"/>
                    </a:p>
                  </a:txBody>
                  <a:tcPr/>
                </a:tc>
                <a:tc>
                  <a:txBody>
                    <a:bodyPr/>
                    <a:lstStyle/>
                    <a:p>
                      <a:pPr algn="ctr"/>
                      <a:r>
                        <a:rPr lang="en-US" dirty="0" smtClean="0"/>
                        <a:t>74.95</a:t>
                      </a:r>
                      <a:endParaRPr lang="en-US" dirty="0"/>
                    </a:p>
                  </a:txBody>
                  <a:tcPr/>
                </a:tc>
                <a:tc>
                  <a:txBody>
                    <a:bodyPr/>
                    <a:lstStyle/>
                    <a:p>
                      <a:pPr algn="ctr"/>
                      <a:r>
                        <a:rPr lang="en-US" dirty="0" smtClean="0"/>
                        <a:t>64.71</a:t>
                      </a:r>
                      <a:endParaRPr lang="en-US" dirty="0"/>
                    </a:p>
                  </a:txBody>
                  <a:tcPr/>
                </a:tc>
                <a:tc>
                  <a:txBody>
                    <a:bodyPr/>
                    <a:lstStyle/>
                    <a:p>
                      <a:pPr algn="ctr"/>
                      <a:r>
                        <a:rPr lang="en-US" dirty="0" smtClean="0"/>
                        <a:t>48.76</a:t>
                      </a:r>
                      <a:endParaRPr lang="en-US" dirty="0"/>
                    </a:p>
                  </a:txBody>
                  <a:tcPr/>
                </a:tc>
                <a:tc>
                  <a:txBody>
                    <a:bodyPr/>
                    <a:lstStyle/>
                    <a:p>
                      <a:pPr algn="ctr"/>
                      <a:endParaRPr lang="en-US" dirty="0"/>
                    </a:p>
                  </a:txBody>
                  <a:tcPr/>
                </a:tc>
                <a:tc>
                  <a:txBody>
                    <a:bodyPr/>
                    <a:lstStyle/>
                    <a:p>
                      <a:pPr algn="ctr"/>
                      <a:r>
                        <a:rPr lang="en-US" dirty="0" smtClean="0"/>
                        <a:t>72.28</a:t>
                      </a:r>
                      <a:endParaRPr lang="en-US" dirty="0"/>
                    </a:p>
                  </a:txBody>
                  <a:tcPr/>
                </a:tc>
                <a:tc>
                  <a:txBody>
                    <a:bodyPr/>
                    <a:lstStyle/>
                    <a:p>
                      <a:pPr algn="ctr"/>
                      <a:r>
                        <a:rPr lang="en-US" dirty="0" smtClean="0"/>
                        <a:t>61.84</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46.54</a:t>
                      </a:r>
                    </a:p>
                  </a:txBody>
                  <a:tcPr/>
                </a:tc>
                <a:extLst>
                  <a:ext uri="{0D108BD9-81ED-4DB2-BD59-A6C34878D82A}">
                    <a16:rowId xmlns:a16="http://schemas.microsoft.com/office/drawing/2014/main" val="10004"/>
                  </a:ext>
                </a:extLst>
              </a:tr>
              <a:tr h="370840">
                <a:tc>
                  <a:txBody>
                    <a:bodyPr/>
                    <a:lstStyle/>
                    <a:p>
                      <a:r>
                        <a:rPr lang="en-US" dirty="0" smtClean="0"/>
                        <a:t>OC-DPM [4]</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74.94</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65.95</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53.86</a:t>
                      </a:r>
                      <a:endParaRPr lang="en-US" dirty="0"/>
                    </a:p>
                  </a:txBody>
                  <a:tcPr/>
                </a:tc>
                <a:tc>
                  <a:txBody>
                    <a:bodyPr/>
                    <a:lstStyle/>
                    <a:p>
                      <a:pPr algn="ct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73.50</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64.42</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52.40</a:t>
                      </a:r>
                      <a:endParaRPr lang="en-US" dirty="0" smtClean="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SubCat</a:t>
                      </a:r>
                      <a:r>
                        <a:rPr lang="en-US" dirty="0" smtClean="0"/>
                        <a:t> [5]</a:t>
                      </a:r>
                    </a:p>
                  </a:txBody>
                  <a:tcPr/>
                </a:tc>
                <a:tc>
                  <a:txBody>
                    <a:bodyPr/>
                    <a:lstStyle/>
                    <a:p>
                      <a:pPr algn="ctr"/>
                      <a:r>
                        <a:rPr lang="en-US" dirty="0" smtClean="0"/>
                        <a:t>84.14</a:t>
                      </a:r>
                      <a:endParaRPr lang="en-US" dirty="0"/>
                    </a:p>
                  </a:txBody>
                  <a:tcPr/>
                </a:tc>
                <a:tc>
                  <a:txBody>
                    <a:bodyPr/>
                    <a:lstStyle/>
                    <a:p>
                      <a:pPr algn="ctr"/>
                      <a:r>
                        <a:rPr lang="en-US" dirty="0" smtClean="0"/>
                        <a:t>75.46</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59.71</a:t>
                      </a:r>
                    </a:p>
                  </a:txBody>
                  <a:tcPr/>
                </a:tc>
                <a:tc>
                  <a:txBody>
                    <a:bodyPr/>
                    <a:lstStyle/>
                    <a:p>
                      <a:pPr algn="ctr"/>
                      <a:endParaRPr lang="en-US" dirty="0"/>
                    </a:p>
                  </a:txBody>
                  <a:tcPr/>
                </a:tc>
                <a:tc>
                  <a:txBody>
                    <a:bodyPr/>
                    <a:lstStyle/>
                    <a:p>
                      <a:pPr algn="ctr"/>
                      <a:r>
                        <a:rPr lang="en-US" dirty="0" smtClean="0"/>
                        <a:t>83.41</a:t>
                      </a:r>
                      <a:endParaRPr lang="en-US" dirty="0"/>
                    </a:p>
                  </a:txBody>
                  <a:tcPr/>
                </a:tc>
                <a:tc>
                  <a:txBody>
                    <a:bodyPr/>
                    <a:lstStyle/>
                    <a:p>
                      <a:pPr algn="ctr"/>
                      <a:r>
                        <a:rPr lang="en-US" b="1" dirty="0" smtClean="0"/>
                        <a:t>74.42</a:t>
                      </a:r>
                      <a:endParaRPr 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58.83</a:t>
                      </a:r>
                    </a:p>
                  </a:txBody>
                  <a:tcPr/>
                </a:tc>
                <a:extLst>
                  <a:ext uri="{0D108BD9-81ED-4DB2-BD59-A6C34878D82A}">
                    <a16:rowId xmlns:a16="http://schemas.microsoft.com/office/drawing/2014/main" val="10006"/>
                  </a:ext>
                </a:extLst>
              </a:tr>
              <a:tr h="370840">
                <a:tc>
                  <a:txBody>
                    <a:bodyPr/>
                    <a:lstStyle/>
                    <a:p>
                      <a:r>
                        <a:rPr lang="en-US" dirty="0" err="1" smtClean="0"/>
                        <a:t>Regionlets</a:t>
                      </a:r>
                      <a:r>
                        <a:rPr lang="en-US" dirty="0" smtClean="0"/>
                        <a:t> [6]</a:t>
                      </a:r>
                      <a:endParaRPr lang="en-US" dirty="0"/>
                    </a:p>
                  </a:txBody>
                  <a:tcPr/>
                </a:tc>
                <a:tc>
                  <a:txBody>
                    <a:bodyPr/>
                    <a:lstStyle/>
                    <a:p>
                      <a:pPr algn="ctr"/>
                      <a:r>
                        <a:rPr lang="en-US" dirty="0" smtClean="0"/>
                        <a:t>84.75</a:t>
                      </a:r>
                      <a:endParaRPr lang="en-US" dirty="0"/>
                    </a:p>
                  </a:txBody>
                  <a:tcPr/>
                </a:tc>
                <a:tc>
                  <a:txBody>
                    <a:bodyPr/>
                    <a:lstStyle/>
                    <a:p>
                      <a:pPr algn="ctr"/>
                      <a:r>
                        <a:rPr lang="en-US" b="1" dirty="0" smtClean="0"/>
                        <a:t>76.45</a:t>
                      </a:r>
                      <a:endParaRPr lang="en-US" b="1" dirty="0"/>
                    </a:p>
                  </a:txBody>
                  <a:tcPr/>
                </a:tc>
                <a:tc>
                  <a:txBody>
                    <a:bodyPr/>
                    <a:lstStyle/>
                    <a:p>
                      <a:pPr algn="ctr"/>
                      <a:r>
                        <a:rPr lang="en-US" dirty="0" smtClean="0"/>
                        <a:t>59.70</a:t>
                      </a:r>
                      <a:endParaRPr lang="en-US" dirty="0"/>
                    </a:p>
                  </a:txBody>
                  <a:tcPr/>
                </a:tc>
                <a:tc>
                  <a:txBody>
                    <a:bodyPr/>
                    <a:lstStyle/>
                    <a:p>
                      <a:pPr algn="ct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extLst>
                  <a:ext uri="{0D108BD9-81ED-4DB2-BD59-A6C34878D82A}">
                    <a16:rowId xmlns:a16="http://schemas.microsoft.com/office/drawing/2014/main" val="10007"/>
                  </a:ext>
                </a:extLst>
              </a:tr>
              <a:tr h="370840">
                <a:tc>
                  <a:txBody>
                    <a:bodyPr/>
                    <a:lstStyle/>
                    <a:p>
                      <a:r>
                        <a:rPr lang="en-US" dirty="0" smtClean="0"/>
                        <a:t>AOG [7]</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84.80</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75.94</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60.70</a:t>
                      </a:r>
                      <a:endParaRPr lang="en-US" dirty="0" smtClean="0"/>
                    </a:p>
                  </a:txBody>
                  <a:tcPr/>
                </a:tc>
                <a:tc>
                  <a:txBody>
                    <a:bodyPr/>
                    <a:lstStyle/>
                    <a:p>
                      <a:pPr algn="ct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33.79</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30.77</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24.75</a:t>
                      </a:r>
                      <a:endParaRPr lang="en-US" dirty="0" smtClean="0"/>
                    </a:p>
                  </a:txBody>
                  <a:tcPr/>
                </a:tc>
                <a:extLst>
                  <a:ext uri="{0D108BD9-81ED-4DB2-BD59-A6C34878D82A}">
                    <a16:rowId xmlns:a16="http://schemas.microsoft.com/office/drawing/2014/main" val="10008"/>
                  </a:ext>
                </a:extLst>
              </a:tr>
              <a:tr h="370840">
                <a:tc>
                  <a:txBody>
                    <a:bodyPr/>
                    <a:lstStyle/>
                    <a:p>
                      <a:r>
                        <a:rPr lang="en-US" b="1" dirty="0" smtClean="0"/>
                        <a:t>Ours</a:t>
                      </a:r>
                      <a:r>
                        <a:rPr lang="en-US" b="1" baseline="0" dirty="0" smtClean="0"/>
                        <a:t> 3DVP</a:t>
                      </a:r>
                      <a:endParaRPr lang="en-US" b="0" dirty="0"/>
                    </a:p>
                  </a:txBody>
                  <a:tcPr/>
                </a:tc>
                <a:tc>
                  <a:txBody>
                    <a:bodyPr/>
                    <a:lstStyle/>
                    <a:p>
                      <a:pPr algn="ctr"/>
                      <a:r>
                        <a:rPr lang="en-US" b="1" dirty="0" smtClean="0"/>
                        <a:t>84.81</a:t>
                      </a:r>
                      <a:endParaRPr lang="en-US" b="1" dirty="0"/>
                    </a:p>
                  </a:txBody>
                  <a:tcPr/>
                </a:tc>
                <a:tc>
                  <a:txBody>
                    <a:bodyPr/>
                    <a:lstStyle/>
                    <a:p>
                      <a:pPr algn="ctr"/>
                      <a:r>
                        <a:rPr lang="en-US" dirty="0" smtClean="0"/>
                        <a:t>73.02</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63.22</a:t>
                      </a:r>
                    </a:p>
                  </a:txBody>
                  <a:tcPr/>
                </a:tc>
                <a:tc>
                  <a:txBody>
                    <a:bodyPr/>
                    <a:lstStyle/>
                    <a:p>
                      <a:pPr algn="ctr"/>
                      <a:endParaRPr lang="en-US" dirty="0"/>
                    </a:p>
                  </a:txBody>
                  <a:tcPr/>
                </a:tc>
                <a:tc>
                  <a:txBody>
                    <a:bodyPr/>
                    <a:lstStyle/>
                    <a:p>
                      <a:pPr algn="ctr"/>
                      <a:r>
                        <a:rPr lang="en-US" b="1" dirty="0" smtClean="0"/>
                        <a:t>84.31</a:t>
                      </a:r>
                      <a:endParaRPr lang="en-US" b="1" dirty="0"/>
                    </a:p>
                  </a:txBody>
                  <a:tcPr/>
                </a:tc>
                <a:tc>
                  <a:txBody>
                    <a:bodyPr/>
                    <a:lstStyle/>
                    <a:p>
                      <a:pPr algn="ctr"/>
                      <a:r>
                        <a:rPr lang="en-US" b="0" dirty="0" smtClean="0"/>
                        <a:t>71.99</a:t>
                      </a:r>
                      <a:endParaRPr lang="en-US"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62.11</a:t>
                      </a:r>
                    </a:p>
                  </a:txBody>
                  <a:tcPr/>
                </a:tc>
                <a:extLst>
                  <a:ext uri="{0D108BD9-81ED-4DB2-BD59-A6C34878D82A}">
                    <a16:rowId xmlns:a16="http://schemas.microsoft.com/office/drawing/2014/main" val="10009"/>
                  </a:ext>
                </a:extLst>
              </a:tr>
            </a:tbl>
          </a:graphicData>
        </a:graphic>
      </p:graphicFrame>
      <p:sp>
        <p:nvSpPr>
          <p:cNvPr id="6" name="TextBox 5"/>
          <p:cNvSpPr txBox="1"/>
          <p:nvPr/>
        </p:nvSpPr>
        <p:spPr>
          <a:xfrm>
            <a:off x="838986" y="5408837"/>
            <a:ext cx="9382377" cy="1384995"/>
          </a:xfrm>
          <a:prstGeom prst="rect">
            <a:avLst/>
          </a:prstGeom>
          <a:noFill/>
        </p:spPr>
        <p:txBody>
          <a:bodyPr wrap="none" rtlCol="0">
            <a:spAutoFit/>
          </a:bodyPr>
          <a:lstStyle/>
          <a:p>
            <a:r>
              <a:rPr lang="en-US" sz="1200" dirty="0" smtClean="0"/>
              <a:t>[1] </a:t>
            </a:r>
            <a:r>
              <a:rPr lang="en-US" sz="1200" dirty="0"/>
              <a:t>P. </a:t>
            </a:r>
            <a:r>
              <a:rPr lang="en-US" sz="1200" dirty="0" err="1"/>
              <a:t>Dolla´r</a:t>
            </a:r>
            <a:r>
              <a:rPr lang="en-US" sz="1200" dirty="0"/>
              <a:t>, R. Appel, S. </a:t>
            </a:r>
            <a:r>
              <a:rPr lang="en-US" sz="1200" dirty="0" err="1"/>
              <a:t>Belongie</a:t>
            </a:r>
            <a:r>
              <a:rPr lang="en-US" sz="1200" dirty="0"/>
              <a:t>, and P. </a:t>
            </a:r>
            <a:r>
              <a:rPr lang="en-US" sz="1200" dirty="0" err="1"/>
              <a:t>Perona</a:t>
            </a:r>
            <a:r>
              <a:rPr lang="en-US" sz="1200" dirty="0"/>
              <a:t>. Fast feature pyramids for object detection. TPAMI, 2014</a:t>
            </a:r>
            <a:r>
              <a:rPr lang="en-US" sz="1200" dirty="0" smtClean="0"/>
              <a:t>.</a:t>
            </a:r>
          </a:p>
          <a:p>
            <a:r>
              <a:rPr lang="en-US" sz="1200" dirty="0" smtClean="0"/>
              <a:t>[2] </a:t>
            </a:r>
            <a:r>
              <a:rPr lang="en-US" sz="1200" dirty="0"/>
              <a:t>P. F. </a:t>
            </a:r>
            <a:r>
              <a:rPr lang="en-US" sz="1200" dirty="0" err="1"/>
              <a:t>Felzenszwalb</a:t>
            </a:r>
            <a:r>
              <a:rPr lang="en-US" sz="1200" dirty="0"/>
              <a:t>, R. B. </a:t>
            </a:r>
            <a:r>
              <a:rPr lang="en-US" sz="1200" dirty="0" err="1"/>
              <a:t>Girshick</a:t>
            </a:r>
            <a:r>
              <a:rPr lang="en-US" sz="1200" dirty="0"/>
              <a:t>, D. </a:t>
            </a:r>
            <a:r>
              <a:rPr lang="en-US" sz="1200" dirty="0" err="1"/>
              <a:t>McAllester</a:t>
            </a:r>
            <a:r>
              <a:rPr lang="en-US" sz="1200" dirty="0"/>
              <a:t>, and D. </a:t>
            </a:r>
            <a:r>
              <a:rPr lang="en-US" sz="1200" dirty="0" err="1" smtClean="0"/>
              <a:t>Ramanan</a:t>
            </a:r>
            <a:r>
              <a:rPr lang="en-US" sz="1200" dirty="0" smtClean="0"/>
              <a:t>. Object </a:t>
            </a:r>
            <a:r>
              <a:rPr lang="en-US" sz="1200" dirty="0"/>
              <a:t>detection with discriminatively trained </a:t>
            </a:r>
            <a:r>
              <a:rPr lang="en-US" sz="1200" dirty="0" smtClean="0"/>
              <a:t>part-based</a:t>
            </a:r>
            <a:r>
              <a:rPr lang="en-US" sz="1200" dirty="0"/>
              <a:t> </a:t>
            </a:r>
            <a:r>
              <a:rPr lang="en-US" sz="1200" dirty="0" smtClean="0"/>
              <a:t>models</a:t>
            </a:r>
            <a:r>
              <a:rPr lang="en-US" sz="1200" dirty="0"/>
              <a:t>. </a:t>
            </a:r>
            <a:r>
              <a:rPr lang="en-US" sz="1200" dirty="0" smtClean="0"/>
              <a:t>TPAMI, 2010.</a:t>
            </a:r>
          </a:p>
          <a:p>
            <a:r>
              <a:rPr lang="en-US" sz="1200" dirty="0" smtClean="0"/>
              <a:t>[3] </a:t>
            </a:r>
            <a:r>
              <a:rPr lang="en-US" sz="1200" dirty="0"/>
              <a:t>B. </a:t>
            </a:r>
            <a:r>
              <a:rPr lang="en-US" sz="1200" dirty="0" err="1"/>
              <a:t>Pepik</a:t>
            </a:r>
            <a:r>
              <a:rPr lang="en-US" sz="1200" dirty="0"/>
              <a:t>, M. Stark, P. </a:t>
            </a:r>
            <a:r>
              <a:rPr lang="en-US" sz="1200" dirty="0" err="1"/>
              <a:t>Gehler</a:t>
            </a:r>
            <a:r>
              <a:rPr lang="en-US" sz="1200" dirty="0"/>
              <a:t>, and B. </a:t>
            </a:r>
            <a:r>
              <a:rPr lang="en-US" sz="1200" dirty="0" err="1"/>
              <a:t>Schiele</a:t>
            </a:r>
            <a:r>
              <a:rPr lang="en-US" sz="1200" dirty="0"/>
              <a:t>. Multi-view and </a:t>
            </a:r>
            <a:r>
              <a:rPr lang="en-US" sz="1200" dirty="0" smtClean="0"/>
              <a:t>3d deformable </a:t>
            </a:r>
            <a:r>
              <a:rPr lang="en-US" sz="1200" dirty="0"/>
              <a:t>part models. TPAMI, 2015.</a:t>
            </a:r>
            <a:endParaRPr lang="en-US" sz="1200" dirty="0" smtClean="0"/>
          </a:p>
          <a:p>
            <a:r>
              <a:rPr lang="en-US" sz="1200" dirty="0" smtClean="0"/>
              <a:t>[4] </a:t>
            </a:r>
            <a:r>
              <a:rPr lang="de-DE" sz="1200" dirty="0"/>
              <a:t>B. Pepikj, M. Stark, P. Gehler, and B. Schiele. </a:t>
            </a:r>
            <a:r>
              <a:rPr lang="de-DE" sz="1200" dirty="0" smtClean="0"/>
              <a:t>Occlusion </a:t>
            </a:r>
            <a:r>
              <a:rPr lang="en-US" sz="1200" dirty="0" smtClean="0"/>
              <a:t>patterns </a:t>
            </a:r>
            <a:r>
              <a:rPr lang="en-US" sz="1200" dirty="0"/>
              <a:t>for object class detection. In CVPR, </a:t>
            </a:r>
            <a:r>
              <a:rPr lang="en-US" sz="1200" dirty="0" smtClean="0"/>
              <a:t>2013.</a:t>
            </a:r>
          </a:p>
          <a:p>
            <a:r>
              <a:rPr lang="en-US" sz="1200" dirty="0" smtClean="0"/>
              <a:t>[</a:t>
            </a:r>
            <a:r>
              <a:rPr lang="en-US" sz="1200" dirty="0"/>
              <a:t>5</a:t>
            </a:r>
            <a:r>
              <a:rPr lang="en-US" sz="1200" dirty="0" smtClean="0"/>
              <a:t>] </a:t>
            </a:r>
            <a:r>
              <a:rPr lang="en-US" sz="1200" dirty="0"/>
              <a:t>E. </a:t>
            </a:r>
            <a:r>
              <a:rPr lang="en-US" sz="1200" dirty="0" err="1"/>
              <a:t>Ohn</a:t>
            </a:r>
            <a:r>
              <a:rPr lang="en-US" sz="1200" dirty="0"/>
              <a:t>-Bar and M. M. Trivedi. Learning to detect vehicles by </a:t>
            </a:r>
            <a:r>
              <a:rPr lang="en-US" sz="1200" dirty="0" smtClean="0"/>
              <a:t>clustering appearance </a:t>
            </a:r>
            <a:r>
              <a:rPr lang="en-US" sz="1200" dirty="0"/>
              <a:t>patterns. T-ITS, 2015.</a:t>
            </a:r>
            <a:endParaRPr lang="en-US" sz="1200" dirty="0" smtClean="0"/>
          </a:p>
          <a:p>
            <a:r>
              <a:rPr lang="en-US" sz="1200" dirty="0" smtClean="0"/>
              <a:t>[6] </a:t>
            </a:r>
            <a:r>
              <a:rPr lang="en-US" sz="1200" dirty="0"/>
              <a:t>X</a:t>
            </a:r>
            <a:r>
              <a:rPr lang="en-US" sz="1200" dirty="0" smtClean="0"/>
              <a:t>. Wang</a:t>
            </a:r>
            <a:r>
              <a:rPr lang="en-US" sz="1200" dirty="0"/>
              <a:t>, M. Yang, S. Zhu, and Y. Lin. </a:t>
            </a:r>
            <a:r>
              <a:rPr lang="en-US" sz="1200" dirty="0" err="1"/>
              <a:t>Regionlets</a:t>
            </a:r>
            <a:r>
              <a:rPr lang="en-US" sz="1200" dirty="0"/>
              <a:t> for </a:t>
            </a:r>
            <a:r>
              <a:rPr lang="en-US" sz="1200" dirty="0" smtClean="0"/>
              <a:t>generic object </a:t>
            </a:r>
            <a:r>
              <a:rPr lang="en-US" sz="1200" dirty="0"/>
              <a:t>detection. In ICCV, </a:t>
            </a:r>
            <a:r>
              <a:rPr lang="en-US" sz="1200" dirty="0" smtClean="0"/>
              <a:t>2013.</a:t>
            </a:r>
          </a:p>
          <a:p>
            <a:r>
              <a:rPr lang="en-US" sz="1200" dirty="0" smtClean="0"/>
              <a:t>[7] </a:t>
            </a:r>
            <a:r>
              <a:rPr lang="en-US" sz="1200" dirty="0"/>
              <a:t>B. Li, T. Wu, and S.-C. Zhu. Integrating context and occlusion for car detection by hierarchical and-or model. In ECCV, 2014</a:t>
            </a:r>
            <a:r>
              <a:rPr lang="en-US" sz="1200" dirty="0" smtClean="0"/>
              <a:t>.</a:t>
            </a:r>
            <a:endParaRPr lang="en-US" sz="1200" dirty="0"/>
          </a:p>
        </p:txBody>
      </p:sp>
      <p:sp>
        <p:nvSpPr>
          <p:cNvPr id="3" name="Slide Number Placeholder 2"/>
          <p:cNvSpPr>
            <a:spLocks noGrp="1"/>
          </p:cNvSpPr>
          <p:nvPr>
            <p:ph type="sldNum" sz="quarter" idx="12"/>
          </p:nvPr>
        </p:nvSpPr>
        <p:spPr/>
        <p:txBody>
          <a:bodyPr/>
          <a:lstStyle/>
          <a:p>
            <a:fld id="{7BDE27E7-B476-463C-A663-C4105C3B0D0C}" type="slidenum">
              <a:rPr lang="en-US" smtClean="0"/>
              <a:t>63</a:t>
            </a:fld>
            <a:endParaRPr lang="en-US"/>
          </a:p>
        </p:txBody>
      </p:sp>
      <p:sp>
        <p:nvSpPr>
          <p:cNvPr id="7" name="Rectangle 6"/>
          <p:cNvSpPr/>
          <p:nvPr/>
        </p:nvSpPr>
        <p:spPr>
          <a:xfrm>
            <a:off x="887112" y="4184543"/>
            <a:ext cx="10466688" cy="3718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77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61" y="0"/>
            <a:ext cx="11642501" cy="823287"/>
          </a:xfrm>
        </p:spPr>
        <p:txBody>
          <a:bodyPr>
            <a:noAutofit/>
          </a:bodyPr>
          <a:lstStyle/>
          <a:p>
            <a:r>
              <a:rPr lang="en-US" sz="4400" dirty="0" smtClean="0"/>
              <a:t>Car Detection and Orientation Estimation on KITTI</a:t>
            </a:r>
            <a:endParaRPr lang="en-US" sz="4400" dirty="0"/>
          </a:p>
        </p:txBody>
      </p:sp>
      <p:graphicFrame>
        <p:nvGraphicFramePr>
          <p:cNvPr id="4" name="Table 3"/>
          <p:cNvGraphicFramePr>
            <a:graphicFrameLocks noGrp="1"/>
          </p:cNvGraphicFramePr>
          <p:nvPr>
            <p:extLst>
              <p:ext uri="{D42A27DB-BD31-4B8C-83A1-F6EECF244321}">
                <p14:modId xmlns:p14="http://schemas.microsoft.com/office/powerpoint/2010/main" val="1810100758"/>
              </p:ext>
            </p:extLst>
          </p:nvPr>
        </p:nvGraphicFramePr>
        <p:xfrm>
          <a:off x="887112" y="855280"/>
          <a:ext cx="10513943" cy="4079240"/>
        </p:xfrm>
        <a:graphic>
          <a:graphicData uri="http://schemas.openxmlformats.org/drawingml/2006/table">
            <a:tbl>
              <a:tblPr firstRow="1" bandRow="1">
                <a:tableStyleId>{5940675A-B579-460E-94D1-54222C63F5DA}</a:tableStyleId>
              </a:tblPr>
              <a:tblGrid>
                <a:gridCol w="2119076">
                  <a:extLst>
                    <a:ext uri="{9D8B030D-6E8A-4147-A177-3AD203B41FA5}">
                      <a16:colId xmlns:a16="http://schemas.microsoft.com/office/drawing/2014/main" val="20000"/>
                    </a:ext>
                  </a:extLst>
                </a:gridCol>
                <a:gridCol w="915894">
                  <a:extLst>
                    <a:ext uri="{9D8B030D-6E8A-4147-A177-3AD203B41FA5}">
                      <a16:colId xmlns:a16="http://schemas.microsoft.com/office/drawing/2014/main" val="20001"/>
                    </a:ext>
                  </a:extLst>
                </a:gridCol>
                <a:gridCol w="1255594">
                  <a:extLst>
                    <a:ext uri="{9D8B030D-6E8A-4147-A177-3AD203B41FA5}">
                      <a16:colId xmlns:a16="http://schemas.microsoft.com/office/drawing/2014/main" val="20002"/>
                    </a:ext>
                  </a:extLst>
                </a:gridCol>
                <a:gridCol w="1009935">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1685942">
                  <a:extLst>
                    <a:ext uri="{9D8B030D-6E8A-4147-A177-3AD203B41FA5}">
                      <a16:colId xmlns:a16="http://schemas.microsoft.com/office/drawing/2014/main" val="20005"/>
                    </a:ext>
                  </a:extLst>
                </a:gridCol>
                <a:gridCol w="1728761">
                  <a:extLst>
                    <a:ext uri="{9D8B030D-6E8A-4147-A177-3AD203B41FA5}">
                      <a16:colId xmlns:a16="http://schemas.microsoft.com/office/drawing/2014/main" val="20006"/>
                    </a:ext>
                  </a:extLst>
                </a:gridCol>
                <a:gridCol w="1590461">
                  <a:extLst>
                    <a:ext uri="{9D8B030D-6E8A-4147-A177-3AD203B41FA5}">
                      <a16:colId xmlns:a16="http://schemas.microsoft.com/office/drawing/2014/main" val="20007"/>
                    </a:ext>
                  </a:extLst>
                </a:gridCol>
              </a:tblGrid>
              <a:tr h="370840">
                <a:tc>
                  <a:txBody>
                    <a:bodyPr/>
                    <a:lstStyle/>
                    <a:p>
                      <a:endParaRPr lang="en-US" dirty="0"/>
                    </a:p>
                  </a:txBody>
                  <a:tcPr>
                    <a:solidFill>
                      <a:schemeClr val="accent6"/>
                    </a:solidFill>
                  </a:tcPr>
                </a:tc>
                <a:tc gridSpan="3">
                  <a:txBody>
                    <a:bodyPr/>
                    <a:lstStyle/>
                    <a:p>
                      <a:pPr algn="ctr"/>
                      <a:r>
                        <a:rPr lang="en-US" b="1" dirty="0" smtClean="0">
                          <a:solidFill>
                            <a:schemeClr val="bg1"/>
                          </a:solidFill>
                        </a:rPr>
                        <a:t>Object Detection</a:t>
                      </a:r>
                      <a:r>
                        <a:rPr lang="en-US" b="1" baseline="0" dirty="0" smtClean="0">
                          <a:solidFill>
                            <a:schemeClr val="bg1"/>
                          </a:solidFill>
                        </a:rPr>
                        <a:t> (AP)</a:t>
                      </a:r>
                      <a:endParaRPr lang="en-US" b="1" dirty="0">
                        <a:solidFill>
                          <a:schemeClr val="bg1"/>
                        </a:solidFill>
                      </a:endParaRPr>
                    </a:p>
                  </a:txBody>
                  <a:tcPr>
                    <a:solidFill>
                      <a:schemeClr val="accent6"/>
                    </a:solidFill>
                  </a:tcPr>
                </a:tc>
                <a:tc hMerge="1">
                  <a:txBody>
                    <a:bodyPr/>
                    <a:lstStyle/>
                    <a:p>
                      <a:endParaRPr lang="en-US"/>
                    </a:p>
                  </a:txBody>
                  <a:tcPr/>
                </a:tc>
                <a:tc hMerge="1">
                  <a:txBody>
                    <a:bodyPr/>
                    <a:lstStyle/>
                    <a:p>
                      <a:endParaRPr lang="en-US" dirty="0"/>
                    </a:p>
                  </a:txBody>
                  <a:tcPr/>
                </a:tc>
                <a:tc>
                  <a:txBody>
                    <a:bodyPr/>
                    <a:lstStyle/>
                    <a:p>
                      <a:pPr algn="ctr"/>
                      <a:endParaRPr lang="en-US" b="1" dirty="0">
                        <a:solidFill>
                          <a:schemeClr val="bg1"/>
                        </a:solidFill>
                      </a:endParaRPr>
                    </a:p>
                  </a:txBody>
                  <a:tcPr>
                    <a:solidFill>
                      <a:schemeClr val="accent6"/>
                    </a:solidFill>
                  </a:tcPr>
                </a:tc>
                <a:tc gridSpan="3">
                  <a:txBody>
                    <a:bodyPr/>
                    <a:lstStyle/>
                    <a:p>
                      <a:pPr algn="ctr"/>
                      <a:r>
                        <a:rPr lang="en-US" b="1" dirty="0" smtClean="0">
                          <a:solidFill>
                            <a:schemeClr val="bg1"/>
                          </a:solidFill>
                        </a:rPr>
                        <a:t>Object Detection and Orientation</a:t>
                      </a:r>
                      <a:r>
                        <a:rPr lang="en-US" b="1" baseline="0" dirty="0" smtClean="0">
                          <a:solidFill>
                            <a:schemeClr val="bg1"/>
                          </a:solidFill>
                        </a:rPr>
                        <a:t> estimation (AOS)</a:t>
                      </a:r>
                      <a:endParaRPr lang="en-US" b="1" dirty="0">
                        <a:solidFill>
                          <a:schemeClr val="bg1"/>
                        </a:solidFill>
                      </a:endParaRPr>
                    </a:p>
                  </a:txBody>
                  <a:tcPr>
                    <a:solidFill>
                      <a:schemeClr val="accent6"/>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b="1" dirty="0" smtClean="0">
                          <a:solidFill>
                            <a:schemeClr val="bg1"/>
                          </a:solidFill>
                        </a:rPr>
                        <a:t>Method</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Easy</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Moderate</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Hard</a:t>
                      </a:r>
                      <a:endParaRPr lang="en-US" b="1" dirty="0">
                        <a:solidFill>
                          <a:schemeClr val="bg1"/>
                        </a:solidFill>
                      </a:endParaRPr>
                    </a:p>
                  </a:txBody>
                  <a:tcPr>
                    <a:solidFill>
                      <a:schemeClr val="accent6"/>
                    </a:solidFill>
                  </a:tcPr>
                </a:tc>
                <a:tc>
                  <a:txBody>
                    <a:bodyPr/>
                    <a:lstStyle/>
                    <a:p>
                      <a:pPr algn="ct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Easy</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Moderate</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Hard</a:t>
                      </a:r>
                      <a:endParaRPr lang="en-US" b="1" dirty="0">
                        <a:solidFill>
                          <a:schemeClr val="bg1"/>
                        </a:solidFill>
                      </a:endParaRPr>
                    </a:p>
                  </a:txBody>
                  <a:tcPr>
                    <a:solidFill>
                      <a:schemeClr val="accent6"/>
                    </a:solidFill>
                  </a:tcPr>
                </a:tc>
                <a:extLst>
                  <a:ext uri="{0D108BD9-81ED-4DB2-BD59-A6C34878D82A}">
                    <a16:rowId xmlns:a16="http://schemas.microsoft.com/office/drawing/2014/main" val="10001"/>
                  </a:ext>
                </a:extLst>
              </a:tr>
              <a:tr h="370840">
                <a:tc>
                  <a:txBody>
                    <a:bodyPr/>
                    <a:lstStyle/>
                    <a:p>
                      <a:r>
                        <a:rPr lang="en-US" dirty="0" smtClean="0"/>
                        <a:t>ACF [1]</a:t>
                      </a:r>
                      <a:endParaRPr lang="en-US" dirty="0"/>
                    </a:p>
                  </a:txBody>
                  <a:tcPr/>
                </a:tc>
                <a:tc>
                  <a:txBody>
                    <a:bodyPr/>
                    <a:lstStyle/>
                    <a:p>
                      <a:pPr algn="ctr"/>
                      <a:r>
                        <a:rPr lang="en-US" sz="1800" b="0" i="0" kern="1200" dirty="0" smtClean="0">
                          <a:solidFill>
                            <a:schemeClr val="tx1"/>
                          </a:solidFill>
                          <a:effectLst/>
                          <a:latin typeface="+mn-lt"/>
                          <a:ea typeface="+mn-ea"/>
                          <a:cs typeface="+mn-cs"/>
                        </a:rPr>
                        <a:t>55.89</a:t>
                      </a:r>
                      <a:endParaRPr lang="en-US" dirty="0"/>
                    </a:p>
                  </a:txBody>
                  <a:tcPr/>
                </a:tc>
                <a:tc>
                  <a:txBody>
                    <a:bodyPr/>
                    <a:lstStyle/>
                    <a:p>
                      <a:pPr algn="ctr"/>
                      <a:r>
                        <a:rPr lang="en-US" dirty="0" smtClean="0"/>
                        <a:t>54.77</a:t>
                      </a:r>
                      <a:endParaRPr lang="en-US" dirty="0"/>
                    </a:p>
                  </a:txBody>
                  <a:tcPr/>
                </a:tc>
                <a:tc>
                  <a:txBody>
                    <a:bodyPr/>
                    <a:lstStyle/>
                    <a:p>
                      <a:pPr algn="ctr"/>
                      <a:r>
                        <a:rPr lang="en-US" dirty="0" smtClean="0"/>
                        <a:t>42.98</a:t>
                      </a:r>
                      <a:endParaRPr lang="en-US" dirty="0"/>
                    </a:p>
                  </a:txBody>
                  <a:tcPr/>
                </a:tc>
                <a:tc>
                  <a:txBody>
                    <a:bodyPr/>
                    <a:lstStyle/>
                    <a:p>
                      <a:pPr algn="ct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extLst>
                  <a:ext uri="{0D108BD9-81ED-4DB2-BD59-A6C34878D82A}">
                    <a16:rowId xmlns:a16="http://schemas.microsoft.com/office/drawing/2014/main" val="10002"/>
                  </a:ext>
                </a:extLst>
              </a:tr>
              <a:tr h="370840">
                <a:tc>
                  <a:txBody>
                    <a:bodyPr/>
                    <a:lstStyle/>
                    <a:p>
                      <a:r>
                        <a:rPr lang="en-US" dirty="0" smtClean="0"/>
                        <a:t>DPM [2]</a:t>
                      </a:r>
                      <a:endParaRPr lang="en-US" dirty="0"/>
                    </a:p>
                  </a:txBody>
                  <a:tcPr/>
                </a:tc>
                <a:tc>
                  <a:txBody>
                    <a:bodyPr/>
                    <a:lstStyle/>
                    <a:p>
                      <a:pPr algn="ctr"/>
                      <a:r>
                        <a:rPr lang="en-US" dirty="0" smtClean="0"/>
                        <a:t>68.02</a:t>
                      </a:r>
                      <a:endParaRPr lang="en-US" dirty="0"/>
                    </a:p>
                  </a:txBody>
                  <a:tcPr/>
                </a:tc>
                <a:tc>
                  <a:txBody>
                    <a:bodyPr/>
                    <a:lstStyle/>
                    <a:p>
                      <a:pPr algn="ctr"/>
                      <a:r>
                        <a:rPr lang="en-US" dirty="0" smtClean="0"/>
                        <a:t>56.48</a:t>
                      </a:r>
                      <a:endParaRPr lang="en-US" dirty="0"/>
                    </a:p>
                  </a:txBody>
                  <a:tcPr/>
                </a:tc>
                <a:tc>
                  <a:txBody>
                    <a:bodyPr/>
                    <a:lstStyle/>
                    <a:p>
                      <a:pPr algn="ctr"/>
                      <a:r>
                        <a:rPr lang="en-US" dirty="0" smtClean="0"/>
                        <a:t>44.18</a:t>
                      </a:r>
                      <a:endParaRPr lang="en-US" dirty="0"/>
                    </a:p>
                  </a:txBody>
                  <a:tcPr/>
                </a:tc>
                <a:tc>
                  <a:txBody>
                    <a:bodyPr/>
                    <a:lstStyle/>
                    <a:p>
                      <a:pPr algn="ct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67.27</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55.77</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43.59</a:t>
                      </a:r>
                      <a:endParaRPr lang="en-US" dirty="0" smtClean="0"/>
                    </a:p>
                  </a:txBody>
                  <a:tcPr/>
                </a:tc>
                <a:extLst>
                  <a:ext uri="{0D108BD9-81ED-4DB2-BD59-A6C34878D82A}">
                    <a16:rowId xmlns:a16="http://schemas.microsoft.com/office/drawing/2014/main" val="10003"/>
                  </a:ext>
                </a:extLst>
              </a:tr>
              <a:tr h="370840">
                <a:tc>
                  <a:txBody>
                    <a:bodyPr/>
                    <a:lstStyle/>
                    <a:p>
                      <a:r>
                        <a:rPr lang="en-US" dirty="0" smtClean="0"/>
                        <a:t>DPM-VOC+VP [3]</a:t>
                      </a:r>
                      <a:endParaRPr lang="en-US" dirty="0"/>
                    </a:p>
                  </a:txBody>
                  <a:tcPr/>
                </a:tc>
                <a:tc>
                  <a:txBody>
                    <a:bodyPr/>
                    <a:lstStyle/>
                    <a:p>
                      <a:pPr algn="ctr"/>
                      <a:r>
                        <a:rPr lang="en-US" dirty="0" smtClean="0"/>
                        <a:t>74.95</a:t>
                      </a:r>
                      <a:endParaRPr lang="en-US" dirty="0"/>
                    </a:p>
                  </a:txBody>
                  <a:tcPr/>
                </a:tc>
                <a:tc>
                  <a:txBody>
                    <a:bodyPr/>
                    <a:lstStyle/>
                    <a:p>
                      <a:pPr algn="ctr"/>
                      <a:r>
                        <a:rPr lang="en-US" dirty="0" smtClean="0"/>
                        <a:t>64.71</a:t>
                      </a:r>
                      <a:endParaRPr lang="en-US" dirty="0"/>
                    </a:p>
                  </a:txBody>
                  <a:tcPr/>
                </a:tc>
                <a:tc>
                  <a:txBody>
                    <a:bodyPr/>
                    <a:lstStyle/>
                    <a:p>
                      <a:pPr algn="ctr"/>
                      <a:r>
                        <a:rPr lang="en-US" dirty="0" smtClean="0"/>
                        <a:t>48.76</a:t>
                      </a:r>
                      <a:endParaRPr lang="en-US" dirty="0"/>
                    </a:p>
                  </a:txBody>
                  <a:tcPr/>
                </a:tc>
                <a:tc>
                  <a:txBody>
                    <a:bodyPr/>
                    <a:lstStyle/>
                    <a:p>
                      <a:pPr algn="ctr"/>
                      <a:endParaRPr lang="en-US" dirty="0"/>
                    </a:p>
                  </a:txBody>
                  <a:tcPr/>
                </a:tc>
                <a:tc>
                  <a:txBody>
                    <a:bodyPr/>
                    <a:lstStyle/>
                    <a:p>
                      <a:pPr algn="ctr"/>
                      <a:r>
                        <a:rPr lang="en-US" dirty="0" smtClean="0"/>
                        <a:t>72.28</a:t>
                      </a:r>
                      <a:endParaRPr lang="en-US" dirty="0"/>
                    </a:p>
                  </a:txBody>
                  <a:tcPr/>
                </a:tc>
                <a:tc>
                  <a:txBody>
                    <a:bodyPr/>
                    <a:lstStyle/>
                    <a:p>
                      <a:pPr algn="ctr"/>
                      <a:r>
                        <a:rPr lang="en-US" dirty="0" smtClean="0"/>
                        <a:t>61.84</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46.54</a:t>
                      </a:r>
                    </a:p>
                  </a:txBody>
                  <a:tcPr/>
                </a:tc>
                <a:extLst>
                  <a:ext uri="{0D108BD9-81ED-4DB2-BD59-A6C34878D82A}">
                    <a16:rowId xmlns:a16="http://schemas.microsoft.com/office/drawing/2014/main" val="10004"/>
                  </a:ext>
                </a:extLst>
              </a:tr>
              <a:tr h="370840">
                <a:tc>
                  <a:txBody>
                    <a:bodyPr/>
                    <a:lstStyle/>
                    <a:p>
                      <a:r>
                        <a:rPr lang="en-US" dirty="0" smtClean="0"/>
                        <a:t>OC-DPM [4]</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74.94</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65.95</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53.86</a:t>
                      </a:r>
                      <a:endParaRPr lang="en-US" dirty="0"/>
                    </a:p>
                  </a:txBody>
                  <a:tcPr/>
                </a:tc>
                <a:tc>
                  <a:txBody>
                    <a:bodyPr/>
                    <a:lstStyle/>
                    <a:p>
                      <a:pPr algn="ct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73.50</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64.42</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52.40</a:t>
                      </a:r>
                      <a:endParaRPr lang="en-US" dirty="0" smtClean="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SubCat</a:t>
                      </a:r>
                      <a:r>
                        <a:rPr lang="en-US" dirty="0" smtClean="0"/>
                        <a:t> [5]</a:t>
                      </a:r>
                    </a:p>
                  </a:txBody>
                  <a:tcPr/>
                </a:tc>
                <a:tc>
                  <a:txBody>
                    <a:bodyPr/>
                    <a:lstStyle/>
                    <a:p>
                      <a:pPr algn="ctr"/>
                      <a:r>
                        <a:rPr lang="en-US" dirty="0" smtClean="0"/>
                        <a:t>84.14</a:t>
                      </a:r>
                      <a:endParaRPr lang="en-US" dirty="0"/>
                    </a:p>
                  </a:txBody>
                  <a:tcPr/>
                </a:tc>
                <a:tc>
                  <a:txBody>
                    <a:bodyPr/>
                    <a:lstStyle/>
                    <a:p>
                      <a:pPr algn="ctr"/>
                      <a:r>
                        <a:rPr lang="en-US" dirty="0" smtClean="0"/>
                        <a:t>75.46</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59.71</a:t>
                      </a:r>
                    </a:p>
                  </a:txBody>
                  <a:tcPr/>
                </a:tc>
                <a:tc>
                  <a:txBody>
                    <a:bodyPr/>
                    <a:lstStyle/>
                    <a:p>
                      <a:pPr algn="ctr"/>
                      <a:endParaRPr lang="en-US" dirty="0"/>
                    </a:p>
                  </a:txBody>
                  <a:tcPr/>
                </a:tc>
                <a:tc>
                  <a:txBody>
                    <a:bodyPr/>
                    <a:lstStyle/>
                    <a:p>
                      <a:pPr algn="ctr"/>
                      <a:r>
                        <a:rPr lang="en-US" dirty="0" smtClean="0"/>
                        <a:t>83.41</a:t>
                      </a:r>
                      <a:endParaRPr lang="en-US" dirty="0"/>
                    </a:p>
                  </a:txBody>
                  <a:tcPr/>
                </a:tc>
                <a:tc>
                  <a:txBody>
                    <a:bodyPr/>
                    <a:lstStyle/>
                    <a:p>
                      <a:pPr algn="ctr"/>
                      <a:r>
                        <a:rPr lang="en-US" dirty="0" smtClean="0"/>
                        <a:t>74.42</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58.83</a:t>
                      </a:r>
                    </a:p>
                  </a:txBody>
                  <a:tcPr/>
                </a:tc>
                <a:extLst>
                  <a:ext uri="{0D108BD9-81ED-4DB2-BD59-A6C34878D82A}">
                    <a16:rowId xmlns:a16="http://schemas.microsoft.com/office/drawing/2014/main" val="10006"/>
                  </a:ext>
                </a:extLst>
              </a:tr>
              <a:tr h="370840">
                <a:tc>
                  <a:txBody>
                    <a:bodyPr/>
                    <a:lstStyle/>
                    <a:p>
                      <a:r>
                        <a:rPr lang="en-US" dirty="0" err="1" smtClean="0"/>
                        <a:t>Regionlets</a:t>
                      </a:r>
                      <a:r>
                        <a:rPr lang="en-US" dirty="0" smtClean="0"/>
                        <a:t> [6]</a:t>
                      </a:r>
                      <a:endParaRPr lang="en-US" dirty="0"/>
                    </a:p>
                  </a:txBody>
                  <a:tcPr/>
                </a:tc>
                <a:tc>
                  <a:txBody>
                    <a:bodyPr/>
                    <a:lstStyle/>
                    <a:p>
                      <a:pPr algn="ctr"/>
                      <a:r>
                        <a:rPr lang="en-US" dirty="0" smtClean="0"/>
                        <a:t>84.75</a:t>
                      </a:r>
                      <a:endParaRPr lang="en-US" dirty="0"/>
                    </a:p>
                  </a:txBody>
                  <a:tcPr/>
                </a:tc>
                <a:tc>
                  <a:txBody>
                    <a:bodyPr/>
                    <a:lstStyle/>
                    <a:p>
                      <a:pPr algn="ctr"/>
                      <a:r>
                        <a:rPr lang="en-US" b="1" dirty="0" smtClean="0"/>
                        <a:t>76.45</a:t>
                      </a:r>
                      <a:endParaRPr lang="en-US" b="1" dirty="0"/>
                    </a:p>
                  </a:txBody>
                  <a:tcPr/>
                </a:tc>
                <a:tc>
                  <a:txBody>
                    <a:bodyPr/>
                    <a:lstStyle/>
                    <a:p>
                      <a:pPr algn="ctr"/>
                      <a:r>
                        <a:rPr lang="en-US" dirty="0" smtClean="0"/>
                        <a:t>59.70</a:t>
                      </a:r>
                      <a:endParaRPr lang="en-US" dirty="0"/>
                    </a:p>
                  </a:txBody>
                  <a:tcPr/>
                </a:tc>
                <a:tc>
                  <a:txBody>
                    <a:bodyPr/>
                    <a:lstStyle/>
                    <a:p>
                      <a:pPr algn="ct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extLst>
                  <a:ext uri="{0D108BD9-81ED-4DB2-BD59-A6C34878D82A}">
                    <a16:rowId xmlns:a16="http://schemas.microsoft.com/office/drawing/2014/main" val="10007"/>
                  </a:ext>
                </a:extLst>
              </a:tr>
              <a:tr h="370840">
                <a:tc>
                  <a:txBody>
                    <a:bodyPr/>
                    <a:lstStyle/>
                    <a:p>
                      <a:r>
                        <a:rPr lang="en-US" dirty="0" smtClean="0"/>
                        <a:t>AOG [7]</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84.80</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75.94</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60.70</a:t>
                      </a:r>
                      <a:endParaRPr lang="en-US" dirty="0" smtClean="0"/>
                    </a:p>
                  </a:txBody>
                  <a:tcPr/>
                </a:tc>
                <a:tc>
                  <a:txBody>
                    <a:bodyPr/>
                    <a:lstStyle/>
                    <a:p>
                      <a:pPr algn="ct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33.79</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30.77</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24.75</a:t>
                      </a:r>
                      <a:endParaRPr lang="en-US" dirty="0" smtClean="0"/>
                    </a:p>
                  </a:txBody>
                  <a:tcPr/>
                </a:tc>
                <a:extLst>
                  <a:ext uri="{0D108BD9-81ED-4DB2-BD59-A6C34878D82A}">
                    <a16:rowId xmlns:a16="http://schemas.microsoft.com/office/drawing/2014/main" val="10008"/>
                  </a:ext>
                </a:extLst>
              </a:tr>
              <a:tr h="370840">
                <a:tc>
                  <a:txBody>
                    <a:bodyPr/>
                    <a:lstStyle/>
                    <a:p>
                      <a:r>
                        <a:rPr lang="en-US" b="1" dirty="0" smtClean="0"/>
                        <a:t>Ours </a:t>
                      </a:r>
                      <a:r>
                        <a:rPr lang="en-US" b="0" dirty="0" smtClean="0"/>
                        <a:t>3DVP</a:t>
                      </a:r>
                      <a:endParaRPr lang="en-US" b="0" dirty="0"/>
                    </a:p>
                  </a:txBody>
                  <a:tcPr/>
                </a:tc>
                <a:tc>
                  <a:txBody>
                    <a:bodyPr/>
                    <a:lstStyle/>
                    <a:p>
                      <a:pPr algn="ctr"/>
                      <a:r>
                        <a:rPr lang="en-US" b="0" dirty="0" smtClean="0"/>
                        <a:t>84.81</a:t>
                      </a:r>
                      <a:endParaRPr lang="en-US" b="0" dirty="0"/>
                    </a:p>
                  </a:txBody>
                  <a:tcPr/>
                </a:tc>
                <a:tc>
                  <a:txBody>
                    <a:bodyPr/>
                    <a:lstStyle/>
                    <a:p>
                      <a:pPr algn="ctr"/>
                      <a:r>
                        <a:rPr lang="en-US" dirty="0" smtClean="0"/>
                        <a:t>73.02</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t>63.22</a:t>
                      </a:r>
                    </a:p>
                  </a:txBody>
                  <a:tcPr/>
                </a:tc>
                <a:tc>
                  <a:txBody>
                    <a:bodyPr/>
                    <a:lstStyle/>
                    <a:p>
                      <a:pPr algn="ctr"/>
                      <a:endParaRPr lang="en-US" dirty="0"/>
                    </a:p>
                  </a:txBody>
                  <a:tcPr/>
                </a:tc>
                <a:tc>
                  <a:txBody>
                    <a:bodyPr/>
                    <a:lstStyle/>
                    <a:p>
                      <a:pPr algn="ctr"/>
                      <a:r>
                        <a:rPr lang="en-US" b="0" dirty="0" smtClean="0"/>
                        <a:t>84.31</a:t>
                      </a:r>
                      <a:endParaRPr lang="en-US" b="0" dirty="0"/>
                    </a:p>
                  </a:txBody>
                  <a:tcPr/>
                </a:tc>
                <a:tc>
                  <a:txBody>
                    <a:bodyPr/>
                    <a:lstStyle/>
                    <a:p>
                      <a:pPr algn="ctr"/>
                      <a:r>
                        <a:rPr lang="en-US" b="0" dirty="0" smtClean="0"/>
                        <a:t>71.99</a:t>
                      </a:r>
                      <a:endParaRPr lang="en-US"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t>62.11</a:t>
                      </a:r>
                    </a:p>
                  </a:txBody>
                  <a:tcPr/>
                </a:tc>
                <a:extLst>
                  <a:ext uri="{0D108BD9-81ED-4DB2-BD59-A6C34878D82A}">
                    <a16:rowId xmlns:a16="http://schemas.microsoft.com/office/drawing/2014/main" val="10009"/>
                  </a:ext>
                </a:extLst>
              </a:tr>
              <a:tr h="370840">
                <a:tc>
                  <a:txBody>
                    <a:bodyPr/>
                    <a:lstStyle/>
                    <a:p>
                      <a:r>
                        <a:rPr lang="en-US" b="1" dirty="0" smtClean="0"/>
                        <a:t>Ours</a:t>
                      </a:r>
                      <a:r>
                        <a:rPr lang="en-US" b="1" baseline="0" dirty="0" smtClean="0"/>
                        <a:t> </a:t>
                      </a:r>
                      <a:r>
                        <a:rPr lang="en-US" b="0" baseline="0" dirty="0" smtClean="0"/>
                        <a:t>Occlusion</a:t>
                      </a:r>
                      <a:endParaRPr lang="en-US" b="0" dirty="0"/>
                    </a:p>
                  </a:txBody>
                  <a:tcPr/>
                </a:tc>
                <a:tc>
                  <a:txBody>
                    <a:bodyPr/>
                    <a:lstStyle/>
                    <a:p>
                      <a:pPr algn="ctr"/>
                      <a:r>
                        <a:rPr lang="en-US" sz="1800" b="1" i="0" u="none" strike="noStrike" kern="1200" baseline="0" dirty="0" smtClean="0">
                          <a:solidFill>
                            <a:schemeClr val="tx1"/>
                          </a:solidFill>
                          <a:latin typeface="+mn-lt"/>
                          <a:ea typeface="+mn-ea"/>
                          <a:cs typeface="+mn-cs"/>
                        </a:rPr>
                        <a:t>87.46</a:t>
                      </a:r>
                      <a:endParaRPr lang="en-US" b="1" dirty="0"/>
                    </a:p>
                  </a:txBody>
                  <a:tcPr/>
                </a:tc>
                <a:tc>
                  <a:txBody>
                    <a:bodyPr/>
                    <a:lstStyle/>
                    <a:p>
                      <a:pPr algn="ctr"/>
                      <a:r>
                        <a:rPr lang="en-US" sz="1800" b="0" i="0" u="none" strike="noStrike" kern="1200" baseline="0" dirty="0" smtClean="0">
                          <a:solidFill>
                            <a:schemeClr val="tx1"/>
                          </a:solidFill>
                          <a:latin typeface="+mn-lt"/>
                          <a:ea typeface="+mn-ea"/>
                          <a:cs typeface="+mn-cs"/>
                        </a:rPr>
                        <a:t>75.77</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tx1"/>
                          </a:solidFill>
                          <a:latin typeface="+mn-lt"/>
                          <a:ea typeface="+mn-ea"/>
                          <a:cs typeface="+mn-cs"/>
                        </a:rPr>
                        <a:t>65.38</a:t>
                      </a:r>
                      <a:endParaRPr lang="en-US" b="1" dirty="0" smtClean="0"/>
                    </a:p>
                  </a:txBody>
                  <a:tcPr/>
                </a:tc>
                <a:tc>
                  <a:txBody>
                    <a:bodyPr/>
                    <a:lstStyle/>
                    <a:p>
                      <a:pPr algn="ctr"/>
                      <a:endParaRPr lang="en-US" dirty="0"/>
                    </a:p>
                  </a:txBody>
                  <a:tcPr/>
                </a:tc>
                <a:tc>
                  <a:txBody>
                    <a:bodyPr/>
                    <a:lstStyle/>
                    <a:p>
                      <a:pPr algn="ctr"/>
                      <a:r>
                        <a:rPr lang="en-US" sz="1800" b="1" i="0" u="none" strike="noStrike" kern="1200" baseline="0" dirty="0" smtClean="0">
                          <a:solidFill>
                            <a:schemeClr val="tx1"/>
                          </a:solidFill>
                          <a:latin typeface="+mn-lt"/>
                          <a:ea typeface="+mn-ea"/>
                          <a:cs typeface="+mn-cs"/>
                        </a:rPr>
                        <a:t>86.92</a:t>
                      </a:r>
                      <a:endParaRPr lang="en-US" b="1" dirty="0"/>
                    </a:p>
                  </a:txBody>
                  <a:tcPr/>
                </a:tc>
                <a:tc>
                  <a:txBody>
                    <a:bodyPr/>
                    <a:lstStyle/>
                    <a:p>
                      <a:pPr algn="ctr"/>
                      <a:r>
                        <a:rPr lang="en-US" sz="1800" b="1" i="0" u="none" strike="noStrike" kern="1200" baseline="0" dirty="0" smtClean="0">
                          <a:solidFill>
                            <a:schemeClr val="tx1"/>
                          </a:solidFill>
                          <a:latin typeface="+mn-lt"/>
                          <a:ea typeface="+mn-ea"/>
                          <a:cs typeface="+mn-cs"/>
                        </a:rPr>
                        <a:t>74.59</a:t>
                      </a:r>
                      <a:endParaRPr 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tx1"/>
                          </a:solidFill>
                          <a:latin typeface="+mn-lt"/>
                          <a:ea typeface="+mn-ea"/>
                          <a:cs typeface="+mn-cs"/>
                        </a:rPr>
                        <a:t>64.11</a:t>
                      </a:r>
                      <a:endParaRPr lang="en-US" b="1" dirty="0" smtClean="0"/>
                    </a:p>
                  </a:txBody>
                  <a:tcPr/>
                </a:tc>
                <a:extLst>
                  <a:ext uri="{0D108BD9-81ED-4DB2-BD59-A6C34878D82A}">
                    <a16:rowId xmlns:a16="http://schemas.microsoft.com/office/drawing/2014/main" val="10010"/>
                  </a:ext>
                </a:extLst>
              </a:tr>
            </a:tbl>
          </a:graphicData>
        </a:graphic>
      </p:graphicFrame>
      <p:sp>
        <p:nvSpPr>
          <p:cNvPr id="6" name="TextBox 5"/>
          <p:cNvSpPr txBox="1"/>
          <p:nvPr/>
        </p:nvSpPr>
        <p:spPr>
          <a:xfrm>
            <a:off x="838986" y="5408837"/>
            <a:ext cx="9382377" cy="1384995"/>
          </a:xfrm>
          <a:prstGeom prst="rect">
            <a:avLst/>
          </a:prstGeom>
          <a:noFill/>
        </p:spPr>
        <p:txBody>
          <a:bodyPr wrap="none" rtlCol="0">
            <a:spAutoFit/>
          </a:bodyPr>
          <a:lstStyle/>
          <a:p>
            <a:r>
              <a:rPr lang="en-US" sz="1200" dirty="0" smtClean="0"/>
              <a:t>[1] </a:t>
            </a:r>
            <a:r>
              <a:rPr lang="en-US" sz="1200" dirty="0"/>
              <a:t>P. </a:t>
            </a:r>
            <a:r>
              <a:rPr lang="en-US" sz="1200" dirty="0" err="1"/>
              <a:t>Dolla´r</a:t>
            </a:r>
            <a:r>
              <a:rPr lang="en-US" sz="1200" dirty="0"/>
              <a:t>, R. Appel, S. </a:t>
            </a:r>
            <a:r>
              <a:rPr lang="en-US" sz="1200" dirty="0" err="1"/>
              <a:t>Belongie</a:t>
            </a:r>
            <a:r>
              <a:rPr lang="en-US" sz="1200" dirty="0"/>
              <a:t>, and P. </a:t>
            </a:r>
            <a:r>
              <a:rPr lang="en-US" sz="1200" dirty="0" err="1"/>
              <a:t>Perona</a:t>
            </a:r>
            <a:r>
              <a:rPr lang="en-US" sz="1200" dirty="0"/>
              <a:t>. Fast feature pyramids for object detection. TPAMI, 2014</a:t>
            </a:r>
            <a:r>
              <a:rPr lang="en-US" sz="1200" dirty="0" smtClean="0"/>
              <a:t>.</a:t>
            </a:r>
          </a:p>
          <a:p>
            <a:r>
              <a:rPr lang="en-US" sz="1200" dirty="0" smtClean="0"/>
              <a:t>[2] </a:t>
            </a:r>
            <a:r>
              <a:rPr lang="en-US" sz="1200" dirty="0"/>
              <a:t>P. F. </a:t>
            </a:r>
            <a:r>
              <a:rPr lang="en-US" sz="1200" dirty="0" err="1"/>
              <a:t>Felzenszwalb</a:t>
            </a:r>
            <a:r>
              <a:rPr lang="en-US" sz="1200" dirty="0"/>
              <a:t>, R. B. </a:t>
            </a:r>
            <a:r>
              <a:rPr lang="en-US" sz="1200" dirty="0" err="1"/>
              <a:t>Girshick</a:t>
            </a:r>
            <a:r>
              <a:rPr lang="en-US" sz="1200" dirty="0"/>
              <a:t>, D. </a:t>
            </a:r>
            <a:r>
              <a:rPr lang="en-US" sz="1200" dirty="0" err="1"/>
              <a:t>McAllester</a:t>
            </a:r>
            <a:r>
              <a:rPr lang="en-US" sz="1200" dirty="0"/>
              <a:t>, and D. </a:t>
            </a:r>
            <a:r>
              <a:rPr lang="en-US" sz="1200" dirty="0" err="1" smtClean="0"/>
              <a:t>Ramanan</a:t>
            </a:r>
            <a:r>
              <a:rPr lang="en-US" sz="1200" dirty="0" smtClean="0"/>
              <a:t>. Object </a:t>
            </a:r>
            <a:r>
              <a:rPr lang="en-US" sz="1200" dirty="0"/>
              <a:t>detection with discriminatively trained </a:t>
            </a:r>
            <a:r>
              <a:rPr lang="en-US" sz="1200" dirty="0" smtClean="0"/>
              <a:t>part-based</a:t>
            </a:r>
            <a:r>
              <a:rPr lang="en-US" sz="1200" dirty="0"/>
              <a:t> </a:t>
            </a:r>
            <a:r>
              <a:rPr lang="en-US" sz="1200" dirty="0" smtClean="0"/>
              <a:t>models</a:t>
            </a:r>
            <a:r>
              <a:rPr lang="en-US" sz="1200" dirty="0"/>
              <a:t>. </a:t>
            </a:r>
            <a:r>
              <a:rPr lang="en-US" sz="1200" dirty="0" smtClean="0"/>
              <a:t>TPAMI, 2010.</a:t>
            </a:r>
          </a:p>
          <a:p>
            <a:r>
              <a:rPr lang="en-US" sz="1200" dirty="0" smtClean="0"/>
              <a:t>[3] </a:t>
            </a:r>
            <a:r>
              <a:rPr lang="en-US" sz="1200" dirty="0"/>
              <a:t>B. </a:t>
            </a:r>
            <a:r>
              <a:rPr lang="en-US" sz="1200" dirty="0" err="1"/>
              <a:t>Pepik</a:t>
            </a:r>
            <a:r>
              <a:rPr lang="en-US" sz="1200" dirty="0"/>
              <a:t>, M. Stark, P. </a:t>
            </a:r>
            <a:r>
              <a:rPr lang="en-US" sz="1200" dirty="0" err="1"/>
              <a:t>Gehler</a:t>
            </a:r>
            <a:r>
              <a:rPr lang="en-US" sz="1200" dirty="0"/>
              <a:t>, and B. </a:t>
            </a:r>
            <a:r>
              <a:rPr lang="en-US" sz="1200" dirty="0" err="1"/>
              <a:t>Schiele</a:t>
            </a:r>
            <a:r>
              <a:rPr lang="en-US" sz="1200" dirty="0"/>
              <a:t>. Multi-view and </a:t>
            </a:r>
            <a:r>
              <a:rPr lang="en-US" sz="1200" dirty="0" smtClean="0"/>
              <a:t>3d deformable </a:t>
            </a:r>
            <a:r>
              <a:rPr lang="en-US" sz="1200" dirty="0"/>
              <a:t>part models. TPAMI, 2015.</a:t>
            </a:r>
            <a:endParaRPr lang="en-US" sz="1200" dirty="0" smtClean="0"/>
          </a:p>
          <a:p>
            <a:r>
              <a:rPr lang="en-US" sz="1200" dirty="0" smtClean="0"/>
              <a:t>[4] </a:t>
            </a:r>
            <a:r>
              <a:rPr lang="de-DE" sz="1200" dirty="0"/>
              <a:t>B. Pepikj, M. Stark, P. Gehler, and B. Schiele. </a:t>
            </a:r>
            <a:r>
              <a:rPr lang="de-DE" sz="1200" dirty="0" smtClean="0"/>
              <a:t>Occlusion </a:t>
            </a:r>
            <a:r>
              <a:rPr lang="en-US" sz="1200" dirty="0" smtClean="0"/>
              <a:t>patterns </a:t>
            </a:r>
            <a:r>
              <a:rPr lang="en-US" sz="1200" dirty="0"/>
              <a:t>for object class detection. In CVPR, </a:t>
            </a:r>
            <a:r>
              <a:rPr lang="en-US" sz="1200" dirty="0" smtClean="0"/>
              <a:t>2013.</a:t>
            </a:r>
          </a:p>
          <a:p>
            <a:r>
              <a:rPr lang="en-US" sz="1200" dirty="0" smtClean="0"/>
              <a:t>[</a:t>
            </a:r>
            <a:r>
              <a:rPr lang="en-US" sz="1200" dirty="0"/>
              <a:t>5</a:t>
            </a:r>
            <a:r>
              <a:rPr lang="en-US" sz="1200" dirty="0" smtClean="0"/>
              <a:t>] </a:t>
            </a:r>
            <a:r>
              <a:rPr lang="en-US" sz="1200" dirty="0"/>
              <a:t>E. </a:t>
            </a:r>
            <a:r>
              <a:rPr lang="en-US" sz="1200" dirty="0" err="1"/>
              <a:t>Ohn</a:t>
            </a:r>
            <a:r>
              <a:rPr lang="en-US" sz="1200" dirty="0"/>
              <a:t>-Bar and M. M. Trivedi. Learning to detect vehicles by </a:t>
            </a:r>
            <a:r>
              <a:rPr lang="en-US" sz="1200" dirty="0" smtClean="0"/>
              <a:t>clustering appearance </a:t>
            </a:r>
            <a:r>
              <a:rPr lang="en-US" sz="1200" dirty="0"/>
              <a:t>patterns. T-ITS, 2015.</a:t>
            </a:r>
            <a:endParaRPr lang="en-US" sz="1200" dirty="0" smtClean="0"/>
          </a:p>
          <a:p>
            <a:r>
              <a:rPr lang="en-US" sz="1200" dirty="0" smtClean="0"/>
              <a:t>[6] </a:t>
            </a:r>
            <a:r>
              <a:rPr lang="en-US" sz="1200" dirty="0"/>
              <a:t>X</a:t>
            </a:r>
            <a:r>
              <a:rPr lang="en-US" sz="1200" dirty="0" smtClean="0"/>
              <a:t>. Wang</a:t>
            </a:r>
            <a:r>
              <a:rPr lang="en-US" sz="1200" dirty="0"/>
              <a:t>, M. Yang, S. Zhu, and Y. Lin. </a:t>
            </a:r>
            <a:r>
              <a:rPr lang="en-US" sz="1200" dirty="0" err="1"/>
              <a:t>Regionlets</a:t>
            </a:r>
            <a:r>
              <a:rPr lang="en-US" sz="1200" dirty="0"/>
              <a:t> for </a:t>
            </a:r>
            <a:r>
              <a:rPr lang="en-US" sz="1200" dirty="0" smtClean="0"/>
              <a:t>generic object </a:t>
            </a:r>
            <a:r>
              <a:rPr lang="en-US" sz="1200" dirty="0"/>
              <a:t>detection. In ICCV, </a:t>
            </a:r>
            <a:r>
              <a:rPr lang="en-US" sz="1200" dirty="0" smtClean="0"/>
              <a:t>2013.</a:t>
            </a:r>
          </a:p>
          <a:p>
            <a:r>
              <a:rPr lang="en-US" sz="1200" dirty="0" smtClean="0"/>
              <a:t>[7] </a:t>
            </a:r>
            <a:r>
              <a:rPr lang="en-US" sz="1200" dirty="0"/>
              <a:t>B. Li, T. Wu, and S.-C. Zhu. Integrating context and occlusion for car detection by hierarchical and-or model. In ECCV, 2014</a:t>
            </a:r>
            <a:r>
              <a:rPr lang="en-US" sz="1200" dirty="0" smtClean="0"/>
              <a:t>.</a:t>
            </a:r>
            <a:endParaRPr lang="en-US" sz="1200" dirty="0"/>
          </a:p>
        </p:txBody>
      </p:sp>
      <p:sp>
        <p:nvSpPr>
          <p:cNvPr id="3" name="Slide Number Placeholder 2"/>
          <p:cNvSpPr>
            <a:spLocks noGrp="1"/>
          </p:cNvSpPr>
          <p:nvPr>
            <p:ph type="sldNum" sz="quarter" idx="12"/>
          </p:nvPr>
        </p:nvSpPr>
        <p:spPr/>
        <p:txBody>
          <a:bodyPr/>
          <a:lstStyle/>
          <a:p>
            <a:fld id="{7BDE27E7-B476-463C-A663-C4105C3B0D0C}" type="slidenum">
              <a:rPr lang="en-US" smtClean="0"/>
              <a:t>64</a:t>
            </a:fld>
            <a:endParaRPr lang="en-US"/>
          </a:p>
        </p:txBody>
      </p:sp>
      <p:sp>
        <p:nvSpPr>
          <p:cNvPr id="7" name="Rectangle 6"/>
          <p:cNvSpPr/>
          <p:nvPr/>
        </p:nvSpPr>
        <p:spPr>
          <a:xfrm>
            <a:off x="902610" y="4541002"/>
            <a:ext cx="10466688" cy="3718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46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61" y="0"/>
            <a:ext cx="11642501" cy="823287"/>
          </a:xfrm>
        </p:spPr>
        <p:txBody>
          <a:bodyPr>
            <a:noAutofit/>
          </a:bodyPr>
          <a:lstStyle/>
          <a:p>
            <a:r>
              <a:rPr lang="en-US" sz="4400" dirty="0" smtClean="0"/>
              <a:t>Car Detection and Orientation Estimation on KITTI</a:t>
            </a:r>
            <a:endParaRPr lang="en-US" sz="4400" dirty="0"/>
          </a:p>
        </p:txBody>
      </p:sp>
      <p:graphicFrame>
        <p:nvGraphicFramePr>
          <p:cNvPr id="4" name="Table 3"/>
          <p:cNvGraphicFramePr>
            <a:graphicFrameLocks noGrp="1"/>
          </p:cNvGraphicFramePr>
          <p:nvPr>
            <p:extLst>
              <p:ext uri="{D42A27DB-BD31-4B8C-83A1-F6EECF244321}">
                <p14:modId xmlns:p14="http://schemas.microsoft.com/office/powerpoint/2010/main" val="4032687185"/>
              </p:ext>
            </p:extLst>
          </p:nvPr>
        </p:nvGraphicFramePr>
        <p:xfrm>
          <a:off x="887112" y="855280"/>
          <a:ext cx="10513943" cy="4450080"/>
        </p:xfrm>
        <a:graphic>
          <a:graphicData uri="http://schemas.openxmlformats.org/drawingml/2006/table">
            <a:tbl>
              <a:tblPr firstRow="1" bandRow="1">
                <a:tableStyleId>{5940675A-B579-460E-94D1-54222C63F5DA}</a:tableStyleId>
              </a:tblPr>
              <a:tblGrid>
                <a:gridCol w="2119076">
                  <a:extLst>
                    <a:ext uri="{9D8B030D-6E8A-4147-A177-3AD203B41FA5}">
                      <a16:colId xmlns:a16="http://schemas.microsoft.com/office/drawing/2014/main" val="20000"/>
                    </a:ext>
                  </a:extLst>
                </a:gridCol>
                <a:gridCol w="915894">
                  <a:extLst>
                    <a:ext uri="{9D8B030D-6E8A-4147-A177-3AD203B41FA5}">
                      <a16:colId xmlns:a16="http://schemas.microsoft.com/office/drawing/2014/main" val="20001"/>
                    </a:ext>
                  </a:extLst>
                </a:gridCol>
                <a:gridCol w="1255594">
                  <a:extLst>
                    <a:ext uri="{9D8B030D-6E8A-4147-A177-3AD203B41FA5}">
                      <a16:colId xmlns:a16="http://schemas.microsoft.com/office/drawing/2014/main" val="20002"/>
                    </a:ext>
                  </a:extLst>
                </a:gridCol>
                <a:gridCol w="1009935">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1685942">
                  <a:extLst>
                    <a:ext uri="{9D8B030D-6E8A-4147-A177-3AD203B41FA5}">
                      <a16:colId xmlns:a16="http://schemas.microsoft.com/office/drawing/2014/main" val="20005"/>
                    </a:ext>
                  </a:extLst>
                </a:gridCol>
                <a:gridCol w="1728761">
                  <a:extLst>
                    <a:ext uri="{9D8B030D-6E8A-4147-A177-3AD203B41FA5}">
                      <a16:colId xmlns:a16="http://schemas.microsoft.com/office/drawing/2014/main" val="20006"/>
                    </a:ext>
                  </a:extLst>
                </a:gridCol>
                <a:gridCol w="1590461">
                  <a:extLst>
                    <a:ext uri="{9D8B030D-6E8A-4147-A177-3AD203B41FA5}">
                      <a16:colId xmlns:a16="http://schemas.microsoft.com/office/drawing/2014/main" val="20007"/>
                    </a:ext>
                  </a:extLst>
                </a:gridCol>
              </a:tblGrid>
              <a:tr h="370840">
                <a:tc>
                  <a:txBody>
                    <a:bodyPr/>
                    <a:lstStyle/>
                    <a:p>
                      <a:endParaRPr lang="en-US" dirty="0"/>
                    </a:p>
                  </a:txBody>
                  <a:tcPr>
                    <a:solidFill>
                      <a:schemeClr val="accent6"/>
                    </a:solidFill>
                  </a:tcPr>
                </a:tc>
                <a:tc gridSpan="3">
                  <a:txBody>
                    <a:bodyPr/>
                    <a:lstStyle/>
                    <a:p>
                      <a:pPr algn="ctr"/>
                      <a:r>
                        <a:rPr lang="en-US" b="1" dirty="0" smtClean="0">
                          <a:solidFill>
                            <a:schemeClr val="bg1"/>
                          </a:solidFill>
                        </a:rPr>
                        <a:t>Object Detection</a:t>
                      </a:r>
                      <a:r>
                        <a:rPr lang="en-US" b="1" baseline="0" dirty="0" smtClean="0">
                          <a:solidFill>
                            <a:schemeClr val="bg1"/>
                          </a:solidFill>
                        </a:rPr>
                        <a:t> (AP)</a:t>
                      </a:r>
                      <a:endParaRPr lang="en-US" b="1" dirty="0">
                        <a:solidFill>
                          <a:schemeClr val="bg1"/>
                        </a:solidFill>
                      </a:endParaRPr>
                    </a:p>
                  </a:txBody>
                  <a:tcPr>
                    <a:solidFill>
                      <a:schemeClr val="accent6"/>
                    </a:solidFill>
                  </a:tcPr>
                </a:tc>
                <a:tc hMerge="1">
                  <a:txBody>
                    <a:bodyPr/>
                    <a:lstStyle/>
                    <a:p>
                      <a:endParaRPr lang="en-US"/>
                    </a:p>
                  </a:txBody>
                  <a:tcPr/>
                </a:tc>
                <a:tc hMerge="1">
                  <a:txBody>
                    <a:bodyPr/>
                    <a:lstStyle/>
                    <a:p>
                      <a:endParaRPr lang="en-US" dirty="0"/>
                    </a:p>
                  </a:txBody>
                  <a:tcPr/>
                </a:tc>
                <a:tc>
                  <a:txBody>
                    <a:bodyPr/>
                    <a:lstStyle/>
                    <a:p>
                      <a:pPr algn="ctr"/>
                      <a:endParaRPr lang="en-US" b="1" dirty="0">
                        <a:solidFill>
                          <a:schemeClr val="bg1"/>
                        </a:solidFill>
                      </a:endParaRPr>
                    </a:p>
                  </a:txBody>
                  <a:tcPr>
                    <a:solidFill>
                      <a:schemeClr val="accent6"/>
                    </a:solidFill>
                  </a:tcPr>
                </a:tc>
                <a:tc gridSpan="3">
                  <a:txBody>
                    <a:bodyPr/>
                    <a:lstStyle/>
                    <a:p>
                      <a:pPr algn="ctr"/>
                      <a:r>
                        <a:rPr lang="en-US" b="1" dirty="0" smtClean="0">
                          <a:solidFill>
                            <a:schemeClr val="bg1"/>
                          </a:solidFill>
                        </a:rPr>
                        <a:t>Object Detection and Orientation</a:t>
                      </a:r>
                      <a:r>
                        <a:rPr lang="en-US" b="1" baseline="0" dirty="0" smtClean="0">
                          <a:solidFill>
                            <a:schemeClr val="bg1"/>
                          </a:solidFill>
                        </a:rPr>
                        <a:t> estimation (AOS)</a:t>
                      </a:r>
                      <a:endParaRPr lang="en-US" b="1" dirty="0">
                        <a:solidFill>
                          <a:schemeClr val="bg1"/>
                        </a:solidFill>
                      </a:endParaRPr>
                    </a:p>
                  </a:txBody>
                  <a:tcPr>
                    <a:solidFill>
                      <a:schemeClr val="accent6"/>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b="1" dirty="0" smtClean="0">
                          <a:solidFill>
                            <a:schemeClr val="bg1"/>
                          </a:solidFill>
                        </a:rPr>
                        <a:t>Method</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Easy</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Moderate</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Hard</a:t>
                      </a:r>
                      <a:endParaRPr lang="en-US" b="1" dirty="0">
                        <a:solidFill>
                          <a:schemeClr val="bg1"/>
                        </a:solidFill>
                      </a:endParaRPr>
                    </a:p>
                  </a:txBody>
                  <a:tcPr>
                    <a:solidFill>
                      <a:schemeClr val="accent6"/>
                    </a:solidFill>
                  </a:tcPr>
                </a:tc>
                <a:tc>
                  <a:txBody>
                    <a:bodyPr/>
                    <a:lstStyle/>
                    <a:p>
                      <a:pPr algn="ct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Easy</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Moderate</a:t>
                      </a:r>
                      <a:endParaRPr lang="en-US" b="1" dirty="0">
                        <a:solidFill>
                          <a:schemeClr val="bg1"/>
                        </a:solidFill>
                      </a:endParaRPr>
                    </a:p>
                  </a:txBody>
                  <a:tcPr>
                    <a:solidFill>
                      <a:schemeClr val="accent6"/>
                    </a:solidFill>
                  </a:tcPr>
                </a:tc>
                <a:tc>
                  <a:txBody>
                    <a:bodyPr/>
                    <a:lstStyle/>
                    <a:p>
                      <a:pPr algn="ctr"/>
                      <a:r>
                        <a:rPr lang="en-US" b="1" dirty="0" smtClean="0">
                          <a:solidFill>
                            <a:schemeClr val="bg1"/>
                          </a:solidFill>
                        </a:rPr>
                        <a:t>Hard</a:t>
                      </a:r>
                      <a:endParaRPr lang="en-US" b="1" dirty="0">
                        <a:solidFill>
                          <a:schemeClr val="bg1"/>
                        </a:solidFill>
                      </a:endParaRPr>
                    </a:p>
                  </a:txBody>
                  <a:tcPr>
                    <a:solidFill>
                      <a:schemeClr val="accent6"/>
                    </a:solidFill>
                  </a:tcPr>
                </a:tc>
                <a:extLst>
                  <a:ext uri="{0D108BD9-81ED-4DB2-BD59-A6C34878D82A}">
                    <a16:rowId xmlns:a16="http://schemas.microsoft.com/office/drawing/2014/main" val="10001"/>
                  </a:ext>
                </a:extLst>
              </a:tr>
              <a:tr h="370840">
                <a:tc>
                  <a:txBody>
                    <a:bodyPr/>
                    <a:lstStyle/>
                    <a:p>
                      <a:r>
                        <a:rPr lang="en-US" dirty="0" smtClean="0"/>
                        <a:t>ACF [1]</a:t>
                      </a:r>
                      <a:endParaRPr lang="en-US" dirty="0"/>
                    </a:p>
                  </a:txBody>
                  <a:tcPr/>
                </a:tc>
                <a:tc>
                  <a:txBody>
                    <a:bodyPr/>
                    <a:lstStyle/>
                    <a:p>
                      <a:pPr algn="ctr"/>
                      <a:r>
                        <a:rPr lang="en-US" sz="1800" b="0" i="0" kern="1200" dirty="0" smtClean="0">
                          <a:solidFill>
                            <a:schemeClr val="tx1"/>
                          </a:solidFill>
                          <a:effectLst/>
                          <a:latin typeface="+mn-lt"/>
                          <a:ea typeface="+mn-ea"/>
                          <a:cs typeface="+mn-cs"/>
                        </a:rPr>
                        <a:t>55.89</a:t>
                      </a:r>
                      <a:endParaRPr lang="en-US" dirty="0"/>
                    </a:p>
                  </a:txBody>
                  <a:tcPr/>
                </a:tc>
                <a:tc>
                  <a:txBody>
                    <a:bodyPr/>
                    <a:lstStyle/>
                    <a:p>
                      <a:pPr algn="ctr"/>
                      <a:r>
                        <a:rPr lang="en-US" dirty="0" smtClean="0"/>
                        <a:t>54.77</a:t>
                      </a:r>
                      <a:endParaRPr lang="en-US" dirty="0"/>
                    </a:p>
                  </a:txBody>
                  <a:tcPr/>
                </a:tc>
                <a:tc>
                  <a:txBody>
                    <a:bodyPr/>
                    <a:lstStyle/>
                    <a:p>
                      <a:pPr algn="ctr"/>
                      <a:r>
                        <a:rPr lang="en-US" dirty="0" smtClean="0"/>
                        <a:t>42.98</a:t>
                      </a:r>
                      <a:endParaRPr lang="en-US" dirty="0"/>
                    </a:p>
                  </a:txBody>
                  <a:tcPr/>
                </a:tc>
                <a:tc>
                  <a:txBody>
                    <a:bodyPr/>
                    <a:lstStyle/>
                    <a:p>
                      <a:pPr algn="ct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extLst>
                  <a:ext uri="{0D108BD9-81ED-4DB2-BD59-A6C34878D82A}">
                    <a16:rowId xmlns:a16="http://schemas.microsoft.com/office/drawing/2014/main" val="10002"/>
                  </a:ext>
                </a:extLst>
              </a:tr>
              <a:tr h="370840">
                <a:tc>
                  <a:txBody>
                    <a:bodyPr/>
                    <a:lstStyle/>
                    <a:p>
                      <a:r>
                        <a:rPr lang="en-US" dirty="0" smtClean="0"/>
                        <a:t>DPM [2]</a:t>
                      </a:r>
                      <a:endParaRPr lang="en-US" dirty="0"/>
                    </a:p>
                  </a:txBody>
                  <a:tcPr/>
                </a:tc>
                <a:tc>
                  <a:txBody>
                    <a:bodyPr/>
                    <a:lstStyle/>
                    <a:p>
                      <a:pPr algn="ctr"/>
                      <a:r>
                        <a:rPr lang="en-US" dirty="0" smtClean="0"/>
                        <a:t>68.02</a:t>
                      </a:r>
                      <a:endParaRPr lang="en-US" dirty="0"/>
                    </a:p>
                  </a:txBody>
                  <a:tcPr/>
                </a:tc>
                <a:tc>
                  <a:txBody>
                    <a:bodyPr/>
                    <a:lstStyle/>
                    <a:p>
                      <a:pPr algn="ctr"/>
                      <a:r>
                        <a:rPr lang="en-US" dirty="0" smtClean="0"/>
                        <a:t>56.48</a:t>
                      </a:r>
                      <a:endParaRPr lang="en-US" dirty="0"/>
                    </a:p>
                  </a:txBody>
                  <a:tcPr/>
                </a:tc>
                <a:tc>
                  <a:txBody>
                    <a:bodyPr/>
                    <a:lstStyle/>
                    <a:p>
                      <a:pPr algn="ctr"/>
                      <a:r>
                        <a:rPr lang="en-US" dirty="0" smtClean="0"/>
                        <a:t>44.18</a:t>
                      </a:r>
                      <a:endParaRPr lang="en-US" dirty="0"/>
                    </a:p>
                  </a:txBody>
                  <a:tcPr/>
                </a:tc>
                <a:tc>
                  <a:txBody>
                    <a:bodyPr/>
                    <a:lstStyle/>
                    <a:p>
                      <a:pPr algn="ct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67.27</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55.77</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43.59</a:t>
                      </a:r>
                      <a:endParaRPr lang="en-US" dirty="0" smtClean="0"/>
                    </a:p>
                  </a:txBody>
                  <a:tcPr/>
                </a:tc>
                <a:extLst>
                  <a:ext uri="{0D108BD9-81ED-4DB2-BD59-A6C34878D82A}">
                    <a16:rowId xmlns:a16="http://schemas.microsoft.com/office/drawing/2014/main" val="10003"/>
                  </a:ext>
                </a:extLst>
              </a:tr>
              <a:tr h="370840">
                <a:tc>
                  <a:txBody>
                    <a:bodyPr/>
                    <a:lstStyle/>
                    <a:p>
                      <a:r>
                        <a:rPr lang="en-US" dirty="0" smtClean="0"/>
                        <a:t>DPM-VOC+VP [3]</a:t>
                      </a:r>
                      <a:endParaRPr lang="en-US" dirty="0"/>
                    </a:p>
                  </a:txBody>
                  <a:tcPr/>
                </a:tc>
                <a:tc>
                  <a:txBody>
                    <a:bodyPr/>
                    <a:lstStyle/>
                    <a:p>
                      <a:pPr algn="ctr"/>
                      <a:r>
                        <a:rPr lang="en-US" dirty="0" smtClean="0"/>
                        <a:t>74.95</a:t>
                      </a:r>
                      <a:endParaRPr lang="en-US" dirty="0"/>
                    </a:p>
                  </a:txBody>
                  <a:tcPr/>
                </a:tc>
                <a:tc>
                  <a:txBody>
                    <a:bodyPr/>
                    <a:lstStyle/>
                    <a:p>
                      <a:pPr algn="ctr"/>
                      <a:r>
                        <a:rPr lang="en-US" dirty="0" smtClean="0"/>
                        <a:t>64.71</a:t>
                      </a:r>
                      <a:endParaRPr lang="en-US" dirty="0"/>
                    </a:p>
                  </a:txBody>
                  <a:tcPr/>
                </a:tc>
                <a:tc>
                  <a:txBody>
                    <a:bodyPr/>
                    <a:lstStyle/>
                    <a:p>
                      <a:pPr algn="ctr"/>
                      <a:r>
                        <a:rPr lang="en-US" dirty="0" smtClean="0"/>
                        <a:t>48.76</a:t>
                      </a:r>
                      <a:endParaRPr lang="en-US" dirty="0"/>
                    </a:p>
                  </a:txBody>
                  <a:tcPr/>
                </a:tc>
                <a:tc>
                  <a:txBody>
                    <a:bodyPr/>
                    <a:lstStyle/>
                    <a:p>
                      <a:pPr algn="ctr"/>
                      <a:endParaRPr lang="en-US" dirty="0"/>
                    </a:p>
                  </a:txBody>
                  <a:tcPr/>
                </a:tc>
                <a:tc>
                  <a:txBody>
                    <a:bodyPr/>
                    <a:lstStyle/>
                    <a:p>
                      <a:pPr algn="ctr"/>
                      <a:r>
                        <a:rPr lang="en-US" dirty="0" smtClean="0"/>
                        <a:t>72.28</a:t>
                      </a:r>
                      <a:endParaRPr lang="en-US" dirty="0"/>
                    </a:p>
                  </a:txBody>
                  <a:tcPr/>
                </a:tc>
                <a:tc>
                  <a:txBody>
                    <a:bodyPr/>
                    <a:lstStyle/>
                    <a:p>
                      <a:pPr algn="ctr"/>
                      <a:r>
                        <a:rPr lang="en-US" dirty="0" smtClean="0"/>
                        <a:t>61.84</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46.54</a:t>
                      </a:r>
                    </a:p>
                  </a:txBody>
                  <a:tcPr/>
                </a:tc>
                <a:extLst>
                  <a:ext uri="{0D108BD9-81ED-4DB2-BD59-A6C34878D82A}">
                    <a16:rowId xmlns:a16="http://schemas.microsoft.com/office/drawing/2014/main" val="10004"/>
                  </a:ext>
                </a:extLst>
              </a:tr>
              <a:tr h="370840">
                <a:tc>
                  <a:txBody>
                    <a:bodyPr/>
                    <a:lstStyle/>
                    <a:p>
                      <a:r>
                        <a:rPr lang="en-US" dirty="0" smtClean="0"/>
                        <a:t>OC-DPM [4]</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74.94</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65.95</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53.86</a:t>
                      </a:r>
                      <a:endParaRPr lang="en-US" dirty="0"/>
                    </a:p>
                  </a:txBody>
                  <a:tcPr/>
                </a:tc>
                <a:tc>
                  <a:txBody>
                    <a:bodyPr/>
                    <a:lstStyle/>
                    <a:p>
                      <a:pPr algn="ct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73.50</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64.42</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52.40</a:t>
                      </a:r>
                      <a:endParaRPr lang="en-US" dirty="0" smtClean="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SubCat</a:t>
                      </a:r>
                      <a:r>
                        <a:rPr lang="en-US" dirty="0" smtClean="0"/>
                        <a:t> [5]</a:t>
                      </a:r>
                    </a:p>
                  </a:txBody>
                  <a:tcPr/>
                </a:tc>
                <a:tc>
                  <a:txBody>
                    <a:bodyPr/>
                    <a:lstStyle/>
                    <a:p>
                      <a:pPr algn="ctr"/>
                      <a:r>
                        <a:rPr lang="en-US" dirty="0" smtClean="0"/>
                        <a:t>84.14</a:t>
                      </a:r>
                      <a:endParaRPr lang="en-US" dirty="0"/>
                    </a:p>
                  </a:txBody>
                  <a:tcPr/>
                </a:tc>
                <a:tc>
                  <a:txBody>
                    <a:bodyPr/>
                    <a:lstStyle/>
                    <a:p>
                      <a:pPr algn="ctr"/>
                      <a:r>
                        <a:rPr lang="en-US" dirty="0" smtClean="0"/>
                        <a:t>75.46</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59.71</a:t>
                      </a:r>
                    </a:p>
                  </a:txBody>
                  <a:tcPr/>
                </a:tc>
                <a:tc>
                  <a:txBody>
                    <a:bodyPr/>
                    <a:lstStyle/>
                    <a:p>
                      <a:pPr algn="ctr"/>
                      <a:endParaRPr lang="en-US" dirty="0"/>
                    </a:p>
                  </a:txBody>
                  <a:tcPr/>
                </a:tc>
                <a:tc>
                  <a:txBody>
                    <a:bodyPr/>
                    <a:lstStyle/>
                    <a:p>
                      <a:pPr algn="ctr"/>
                      <a:r>
                        <a:rPr lang="en-US" dirty="0" smtClean="0"/>
                        <a:t>83.41</a:t>
                      </a:r>
                      <a:endParaRPr lang="en-US" dirty="0"/>
                    </a:p>
                  </a:txBody>
                  <a:tcPr/>
                </a:tc>
                <a:tc>
                  <a:txBody>
                    <a:bodyPr/>
                    <a:lstStyle/>
                    <a:p>
                      <a:pPr algn="ctr"/>
                      <a:r>
                        <a:rPr lang="en-US" dirty="0" smtClean="0"/>
                        <a:t>74.42</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58.83</a:t>
                      </a:r>
                    </a:p>
                  </a:txBody>
                  <a:tcPr/>
                </a:tc>
                <a:extLst>
                  <a:ext uri="{0D108BD9-81ED-4DB2-BD59-A6C34878D82A}">
                    <a16:rowId xmlns:a16="http://schemas.microsoft.com/office/drawing/2014/main" val="10006"/>
                  </a:ext>
                </a:extLst>
              </a:tr>
              <a:tr h="370840">
                <a:tc>
                  <a:txBody>
                    <a:bodyPr/>
                    <a:lstStyle/>
                    <a:p>
                      <a:r>
                        <a:rPr lang="en-US" dirty="0" err="1" smtClean="0"/>
                        <a:t>Regionlets</a:t>
                      </a:r>
                      <a:r>
                        <a:rPr lang="en-US" dirty="0" smtClean="0"/>
                        <a:t> [6]</a:t>
                      </a:r>
                      <a:endParaRPr lang="en-US" dirty="0"/>
                    </a:p>
                  </a:txBody>
                  <a:tcPr/>
                </a:tc>
                <a:tc>
                  <a:txBody>
                    <a:bodyPr/>
                    <a:lstStyle/>
                    <a:p>
                      <a:pPr algn="ctr"/>
                      <a:r>
                        <a:rPr lang="en-US" dirty="0" smtClean="0"/>
                        <a:t>84.75</a:t>
                      </a:r>
                      <a:endParaRPr lang="en-US" dirty="0"/>
                    </a:p>
                  </a:txBody>
                  <a:tcPr/>
                </a:tc>
                <a:tc>
                  <a:txBody>
                    <a:bodyPr/>
                    <a:lstStyle/>
                    <a:p>
                      <a:pPr algn="ctr"/>
                      <a:r>
                        <a:rPr lang="en-US" b="0" dirty="0" smtClean="0"/>
                        <a:t>76.45</a:t>
                      </a:r>
                      <a:endParaRPr lang="en-US" b="0" dirty="0"/>
                    </a:p>
                  </a:txBody>
                  <a:tcPr/>
                </a:tc>
                <a:tc>
                  <a:txBody>
                    <a:bodyPr/>
                    <a:lstStyle/>
                    <a:p>
                      <a:pPr algn="ctr"/>
                      <a:r>
                        <a:rPr lang="en-US" dirty="0" smtClean="0"/>
                        <a:t>59.70</a:t>
                      </a:r>
                      <a:endParaRPr lang="en-US" dirty="0"/>
                    </a:p>
                  </a:txBody>
                  <a:tcPr/>
                </a:tc>
                <a:tc>
                  <a:txBody>
                    <a:bodyPr/>
                    <a:lstStyle/>
                    <a:p>
                      <a:pPr algn="ct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extLst>
                  <a:ext uri="{0D108BD9-81ED-4DB2-BD59-A6C34878D82A}">
                    <a16:rowId xmlns:a16="http://schemas.microsoft.com/office/drawing/2014/main" val="10007"/>
                  </a:ext>
                </a:extLst>
              </a:tr>
              <a:tr h="370840">
                <a:tc>
                  <a:txBody>
                    <a:bodyPr/>
                    <a:lstStyle/>
                    <a:p>
                      <a:r>
                        <a:rPr lang="en-US" dirty="0" smtClean="0"/>
                        <a:t>AOG [7]</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84.80</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75.94</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60.70</a:t>
                      </a:r>
                      <a:endParaRPr lang="en-US" dirty="0" smtClean="0"/>
                    </a:p>
                  </a:txBody>
                  <a:tcPr/>
                </a:tc>
                <a:tc>
                  <a:txBody>
                    <a:bodyPr/>
                    <a:lstStyle/>
                    <a:p>
                      <a:pPr algn="ct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33.79</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30.77</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24.75</a:t>
                      </a:r>
                      <a:endParaRPr lang="en-US" dirty="0" smtClean="0"/>
                    </a:p>
                  </a:txBody>
                  <a:tcPr/>
                </a:tc>
                <a:extLst>
                  <a:ext uri="{0D108BD9-81ED-4DB2-BD59-A6C34878D82A}">
                    <a16:rowId xmlns:a16="http://schemas.microsoft.com/office/drawing/2014/main" val="10008"/>
                  </a:ext>
                </a:extLst>
              </a:tr>
              <a:tr h="370840">
                <a:tc>
                  <a:txBody>
                    <a:bodyPr/>
                    <a:lstStyle/>
                    <a:p>
                      <a:r>
                        <a:rPr lang="en-US" b="1" dirty="0" smtClean="0"/>
                        <a:t>Ours </a:t>
                      </a:r>
                      <a:r>
                        <a:rPr lang="en-US" b="0" dirty="0" smtClean="0"/>
                        <a:t>3DVP</a:t>
                      </a:r>
                      <a:endParaRPr lang="en-US" b="0" dirty="0"/>
                    </a:p>
                  </a:txBody>
                  <a:tcPr/>
                </a:tc>
                <a:tc>
                  <a:txBody>
                    <a:bodyPr/>
                    <a:lstStyle/>
                    <a:p>
                      <a:pPr algn="ctr"/>
                      <a:r>
                        <a:rPr lang="en-US" b="0" dirty="0" smtClean="0"/>
                        <a:t>84.81</a:t>
                      </a:r>
                      <a:endParaRPr lang="en-US" b="0" dirty="0"/>
                    </a:p>
                  </a:txBody>
                  <a:tcPr/>
                </a:tc>
                <a:tc>
                  <a:txBody>
                    <a:bodyPr/>
                    <a:lstStyle/>
                    <a:p>
                      <a:pPr algn="ctr"/>
                      <a:r>
                        <a:rPr lang="en-US" dirty="0" smtClean="0"/>
                        <a:t>73.02</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t>63.22</a:t>
                      </a:r>
                    </a:p>
                  </a:txBody>
                  <a:tcPr/>
                </a:tc>
                <a:tc>
                  <a:txBody>
                    <a:bodyPr/>
                    <a:lstStyle/>
                    <a:p>
                      <a:pPr algn="ctr"/>
                      <a:endParaRPr lang="en-US" dirty="0"/>
                    </a:p>
                  </a:txBody>
                  <a:tcPr/>
                </a:tc>
                <a:tc>
                  <a:txBody>
                    <a:bodyPr/>
                    <a:lstStyle/>
                    <a:p>
                      <a:pPr algn="ctr"/>
                      <a:r>
                        <a:rPr lang="en-US" b="0" dirty="0" smtClean="0"/>
                        <a:t>84.31</a:t>
                      </a:r>
                      <a:endParaRPr lang="en-US" b="0" dirty="0"/>
                    </a:p>
                  </a:txBody>
                  <a:tcPr/>
                </a:tc>
                <a:tc>
                  <a:txBody>
                    <a:bodyPr/>
                    <a:lstStyle/>
                    <a:p>
                      <a:pPr algn="ctr"/>
                      <a:r>
                        <a:rPr lang="en-US" b="0" dirty="0" smtClean="0"/>
                        <a:t>71.99</a:t>
                      </a:r>
                      <a:endParaRPr lang="en-US"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t>62.11</a:t>
                      </a:r>
                    </a:p>
                  </a:txBody>
                  <a:tcPr/>
                </a:tc>
                <a:extLst>
                  <a:ext uri="{0D108BD9-81ED-4DB2-BD59-A6C34878D82A}">
                    <a16:rowId xmlns:a16="http://schemas.microsoft.com/office/drawing/2014/main" val="10009"/>
                  </a:ext>
                </a:extLst>
              </a:tr>
              <a:tr h="370840">
                <a:tc>
                  <a:txBody>
                    <a:bodyPr/>
                    <a:lstStyle/>
                    <a:p>
                      <a:r>
                        <a:rPr lang="en-US" b="1" dirty="0" smtClean="0"/>
                        <a:t>Ours</a:t>
                      </a:r>
                      <a:r>
                        <a:rPr lang="en-US" b="1" baseline="0" dirty="0" smtClean="0"/>
                        <a:t> </a:t>
                      </a:r>
                      <a:r>
                        <a:rPr lang="en-US" b="0" baseline="0" dirty="0" smtClean="0"/>
                        <a:t>Occlusion</a:t>
                      </a:r>
                      <a:endParaRPr lang="en-US" b="0" dirty="0"/>
                    </a:p>
                  </a:txBody>
                  <a:tcPr/>
                </a:tc>
                <a:tc>
                  <a:txBody>
                    <a:bodyPr/>
                    <a:lstStyle/>
                    <a:p>
                      <a:pPr algn="ctr"/>
                      <a:r>
                        <a:rPr lang="en-US" sz="1800" b="0" i="0" u="none" strike="noStrike" kern="1200" baseline="0" dirty="0" smtClean="0">
                          <a:solidFill>
                            <a:schemeClr val="tx1"/>
                          </a:solidFill>
                          <a:latin typeface="+mn-lt"/>
                          <a:ea typeface="+mn-ea"/>
                          <a:cs typeface="+mn-cs"/>
                        </a:rPr>
                        <a:t>87.46</a:t>
                      </a:r>
                      <a:endParaRPr lang="en-US" b="0" dirty="0"/>
                    </a:p>
                  </a:txBody>
                  <a:tcPr/>
                </a:tc>
                <a:tc>
                  <a:txBody>
                    <a:bodyPr/>
                    <a:lstStyle/>
                    <a:p>
                      <a:pPr algn="ctr"/>
                      <a:r>
                        <a:rPr lang="en-US" sz="1800" b="0" i="0" u="none" strike="noStrike" kern="1200" baseline="0" dirty="0" smtClean="0">
                          <a:solidFill>
                            <a:schemeClr val="tx1"/>
                          </a:solidFill>
                          <a:latin typeface="+mn-lt"/>
                          <a:ea typeface="+mn-ea"/>
                          <a:cs typeface="+mn-cs"/>
                        </a:rPr>
                        <a:t>75.77</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65.38</a:t>
                      </a:r>
                      <a:endParaRPr lang="en-US" b="0" dirty="0" smtClean="0"/>
                    </a:p>
                  </a:txBody>
                  <a:tcPr/>
                </a:tc>
                <a:tc>
                  <a:txBody>
                    <a:bodyPr/>
                    <a:lstStyle/>
                    <a:p>
                      <a:pPr algn="ct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86.92</a:t>
                      </a:r>
                      <a:endParaRPr lang="en-US" b="0" dirty="0"/>
                    </a:p>
                  </a:txBody>
                  <a:tcPr/>
                </a:tc>
                <a:tc>
                  <a:txBody>
                    <a:bodyPr/>
                    <a:lstStyle/>
                    <a:p>
                      <a:pPr algn="ctr"/>
                      <a:r>
                        <a:rPr lang="en-US" sz="1800" b="0" i="0" u="none" strike="noStrike" kern="1200" baseline="0" dirty="0" smtClean="0">
                          <a:solidFill>
                            <a:schemeClr val="tx1"/>
                          </a:solidFill>
                          <a:latin typeface="+mn-lt"/>
                          <a:ea typeface="+mn-ea"/>
                          <a:cs typeface="+mn-cs"/>
                        </a:rPr>
                        <a:t>74.59</a:t>
                      </a:r>
                      <a:endParaRPr lang="en-US"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64.11</a:t>
                      </a:r>
                      <a:endParaRPr lang="en-US" b="0" dirty="0" smtClean="0"/>
                    </a:p>
                  </a:txBody>
                  <a:tcPr/>
                </a:tc>
                <a:extLst>
                  <a:ext uri="{0D108BD9-81ED-4DB2-BD59-A6C34878D82A}">
                    <a16:rowId xmlns:a16="http://schemas.microsoft.com/office/drawing/2014/main" val="10010"/>
                  </a:ext>
                </a:extLst>
              </a:tr>
              <a:tr h="370840">
                <a:tc>
                  <a:txBody>
                    <a:bodyPr/>
                    <a:lstStyle/>
                    <a:p>
                      <a:r>
                        <a:rPr lang="en-US" b="1" dirty="0" smtClean="0"/>
                        <a:t>Ours</a:t>
                      </a:r>
                      <a:r>
                        <a:rPr lang="en-US" b="0" dirty="0" smtClean="0"/>
                        <a:t> CNN</a:t>
                      </a:r>
                      <a:endParaRPr lang="en-US" b="0" dirty="0"/>
                    </a:p>
                  </a:txBody>
                  <a:tcPr/>
                </a:tc>
                <a:tc>
                  <a:txBody>
                    <a:bodyPr/>
                    <a:lstStyle/>
                    <a:p>
                      <a:pPr algn="ctr"/>
                      <a:r>
                        <a:rPr lang="en-US" b="1" dirty="0" smtClean="0"/>
                        <a:t>90.74</a:t>
                      </a:r>
                      <a:endParaRPr lang="en-US" b="1" dirty="0"/>
                    </a:p>
                  </a:txBody>
                  <a:tcPr/>
                </a:tc>
                <a:tc>
                  <a:txBody>
                    <a:bodyPr/>
                    <a:lstStyle/>
                    <a:p>
                      <a:pPr algn="ctr"/>
                      <a:r>
                        <a:rPr lang="en-US" b="1" dirty="0" smtClean="0"/>
                        <a:t>88.55</a:t>
                      </a:r>
                      <a:endParaRPr 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77.95</a:t>
                      </a:r>
                    </a:p>
                  </a:txBody>
                  <a:tcPr/>
                </a:tc>
                <a:tc>
                  <a:txBody>
                    <a:bodyPr/>
                    <a:lstStyle/>
                    <a:p>
                      <a:pPr algn="ctr"/>
                      <a:endParaRPr lang="en-US" dirty="0"/>
                    </a:p>
                  </a:txBody>
                  <a:tcPr/>
                </a:tc>
                <a:tc>
                  <a:txBody>
                    <a:bodyPr/>
                    <a:lstStyle/>
                    <a:p>
                      <a:pPr algn="ctr"/>
                      <a:r>
                        <a:rPr lang="en-US" b="1" dirty="0" smtClean="0"/>
                        <a:t>90.49</a:t>
                      </a:r>
                      <a:endParaRPr lang="en-US" b="1" dirty="0"/>
                    </a:p>
                  </a:txBody>
                  <a:tcPr/>
                </a:tc>
                <a:tc>
                  <a:txBody>
                    <a:bodyPr/>
                    <a:lstStyle/>
                    <a:p>
                      <a:pPr algn="ctr"/>
                      <a:r>
                        <a:rPr lang="en-US" b="1" dirty="0" smtClean="0"/>
                        <a:t>87.88</a:t>
                      </a:r>
                      <a:endParaRPr 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77.10</a:t>
                      </a:r>
                    </a:p>
                  </a:txBody>
                  <a:tcPr/>
                </a:tc>
                <a:extLst>
                  <a:ext uri="{0D108BD9-81ED-4DB2-BD59-A6C34878D82A}">
                    <a16:rowId xmlns:a16="http://schemas.microsoft.com/office/drawing/2014/main" val="10011"/>
                  </a:ext>
                </a:extLst>
              </a:tr>
            </a:tbl>
          </a:graphicData>
        </a:graphic>
      </p:graphicFrame>
      <p:sp>
        <p:nvSpPr>
          <p:cNvPr id="6" name="TextBox 5"/>
          <p:cNvSpPr txBox="1"/>
          <p:nvPr/>
        </p:nvSpPr>
        <p:spPr>
          <a:xfrm>
            <a:off x="838986" y="5408837"/>
            <a:ext cx="9382377" cy="1384995"/>
          </a:xfrm>
          <a:prstGeom prst="rect">
            <a:avLst/>
          </a:prstGeom>
          <a:noFill/>
        </p:spPr>
        <p:txBody>
          <a:bodyPr wrap="none" rtlCol="0">
            <a:spAutoFit/>
          </a:bodyPr>
          <a:lstStyle/>
          <a:p>
            <a:r>
              <a:rPr lang="en-US" sz="1200" dirty="0" smtClean="0"/>
              <a:t>[1] </a:t>
            </a:r>
            <a:r>
              <a:rPr lang="en-US" sz="1200" dirty="0"/>
              <a:t>P. </a:t>
            </a:r>
            <a:r>
              <a:rPr lang="en-US" sz="1200" dirty="0" err="1"/>
              <a:t>Dolla´r</a:t>
            </a:r>
            <a:r>
              <a:rPr lang="en-US" sz="1200" dirty="0"/>
              <a:t>, R. Appel, S. </a:t>
            </a:r>
            <a:r>
              <a:rPr lang="en-US" sz="1200" dirty="0" err="1"/>
              <a:t>Belongie</a:t>
            </a:r>
            <a:r>
              <a:rPr lang="en-US" sz="1200" dirty="0"/>
              <a:t>, and P. </a:t>
            </a:r>
            <a:r>
              <a:rPr lang="en-US" sz="1200" dirty="0" err="1"/>
              <a:t>Perona</a:t>
            </a:r>
            <a:r>
              <a:rPr lang="en-US" sz="1200" dirty="0"/>
              <a:t>. Fast feature pyramids for object detection. TPAMI, 2014</a:t>
            </a:r>
            <a:r>
              <a:rPr lang="en-US" sz="1200" dirty="0" smtClean="0"/>
              <a:t>.</a:t>
            </a:r>
          </a:p>
          <a:p>
            <a:r>
              <a:rPr lang="en-US" sz="1200" dirty="0" smtClean="0"/>
              <a:t>[2] </a:t>
            </a:r>
            <a:r>
              <a:rPr lang="en-US" sz="1200" dirty="0"/>
              <a:t>P. F. </a:t>
            </a:r>
            <a:r>
              <a:rPr lang="en-US" sz="1200" dirty="0" err="1"/>
              <a:t>Felzenszwalb</a:t>
            </a:r>
            <a:r>
              <a:rPr lang="en-US" sz="1200" dirty="0"/>
              <a:t>, R. B. </a:t>
            </a:r>
            <a:r>
              <a:rPr lang="en-US" sz="1200" dirty="0" err="1"/>
              <a:t>Girshick</a:t>
            </a:r>
            <a:r>
              <a:rPr lang="en-US" sz="1200" dirty="0"/>
              <a:t>, D. </a:t>
            </a:r>
            <a:r>
              <a:rPr lang="en-US" sz="1200" dirty="0" err="1"/>
              <a:t>McAllester</a:t>
            </a:r>
            <a:r>
              <a:rPr lang="en-US" sz="1200" dirty="0"/>
              <a:t>, and D. </a:t>
            </a:r>
            <a:r>
              <a:rPr lang="en-US" sz="1200" dirty="0" err="1" smtClean="0"/>
              <a:t>Ramanan</a:t>
            </a:r>
            <a:r>
              <a:rPr lang="en-US" sz="1200" dirty="0" smtClean="0"/>
              <a:t>. Object </a:t>
            </a:r>
            <a:r>
              <a:rPr lang="en-US" sz="1200" dirty="0"/>
              <a:t>detection with discriminatively trained </a:t>
            </a:r>
            <a:r>
              <a:rPr lang="en-US" sz="1200" dirty="0" smtClean="0"/>
              <a:t>part-based</a:t>
            </a:r>
            <a:r>
              <a:rPr lang="en-US" sz="1200" dirty="0"/>
              <a:t> </a:t>
            </a:r>
            <a:r>
              <a:rPr lang="en-US" sz="1200" dirty="0" smtClean="0"/>
              <a:t>models</a:t>
            </a:r>
            <a:r>
              <a:rPr lang="en-US" sz="1200" dirty="0"/>
              <a:t>. </a:t>
            </a:r>
            <a:r>
              <a:rPr lang="en-US" sz="1200" dirty="0" smtClean="0"/>
              <a:t>TPAMI, 2010.</a:t>
            </a:r>
          </a:p>
          <a:p>
            <a:r>
              <a:rPr lang="en-US" sz="1200" dirty="0" smtClean="0"/>
              <a:t>[3] </a:t>
            </a:r>
            <a:r>
              <a:rPr lang="en-US" sz="1200" dirty="0"/>
              <a:t>B. </a:t>
            </a:r>
            <a:r>
              <a:rPr lang="en-US" sz="1200" dirty="0" err="1"/>
              <a:t>Pepik</a:t>
            </a:r>
            <a:r>
              <a:rPr lang="en-US" sz="1200" dirty="0"/>
              <a:t>, M. Stark, P. </a:t>
            </a:r>
            <a:r>
              <a:rPr lang="en-US" sz="1200" dirty="0" err="1"/>
              <a:t>Gehler</a:t>
            </a:r>
            <a:r>
              <a:rPr lang="en-US" sz="1200" dirty="0"/>
              <a:t>, and B. </a:t>
            </a:r>
            <a:r>
              <a:rPr lang="en-US" sz="1200" dirty="0" err="1"/>
              <a:t>Schiele</a:t>
            </a:r>
            <a:r>
              <a:rPr lang="en-US" sz="1200" dirty="0"/>
              <a:t>. Multi-view and </a:t>
            </a:r>
            <a:r>
              <a:rPr lang="en-US" sz="1200" dirty="0" smtClean="0"/>
              <a:t>3d deformable </a:t>
            </a:r>
            <a:r>
              <a:rPr lang="en-US" sz="1200" dirty="0"/>
              <a:t>part models. TPAMI, 2015.</a:t>
            </a:r>
            <a:endParaRPr lang="en-US" sz="1200" dirty="0" smtClean="0"/>
          </a:p>
          <a:p>
            <a:r>
              <a:rPr lang="en-US" sz="1200" dirty="0" smtClean="0"/>
              <a:t>[4] </a:t>
            </a:r>
            <a:r>
              <a:rPr lang="de-DE" sz="1200" dirty="0"/>
              <a:t>B. Pepikj, M. Stark, P. Gehler, and B. Schiele. </a:t>
            </a:r>
            <a:r>
              <a:rPr lang="de-DE" sz="1200" dirty="0" smtClean="0"/>
              <a:t>Occlusion </a:t>
            </a:r>
            <a:r>
              <a:rPr lang="en-US" sz="1200" dirty="0" smtClean="0"/>
              <a:t>patterns </a:t>
            </a:r>
            <a:r>
              <a:rPr lang="en-US" sz="1200" dirty="0"/>
              <a:t>for object class detection. In CVPR, </a:t>
            </a:r>
            <a:r>
              <a:rPr lang="en-US" sz="1200" dirty="0" smtClean="0"/>
              <a:t>2013.</a:t>
            </a:r>
          </a:p>
          <a:p>
            <a:r>
              <a:rPr lang="en-US" sz="1200" dirty="0" smtClean="0"/>
              <a:t>[</a:t>
            </a:r>
            <a:r>
              <a:rPr lang="en-US" sz="1200" dirty="0"/>
              <a:t>5</a:t>
            </a:r>
            <a:r>
              <a:rPr lang="en-US" sz="1200" dirty="0" smtClean="0"/>
              <a:t>] </a:t>
            </a:r>
            <a:r>
              <a:rPr lang="en-US" sz="1200" dirty="0"/>
              <a:t>E. </a:t>
            </a:r>
            <a:r>
              <a:rPr lang="en-US" sz="1200" dirty="0" err="1"/>
              <a:t>Ohn</a:t>
            </a:r>
            <a:r>
              <a:rPr lang="en-US" sz="1200" dirty="0"/>
              <a:t>-Bar and M. M. Trivedi. Learning to detect vehicles by </a:t>
            </a:r>
            <a:r>
              <a:rPr lang="en-US" sz="1200" dirty="0" smtClean="0"/>
              <a:t>clustering appearance </a:t>
            </a:r>
            <a:r>
              <a:rPr lang="en-US" sz="1200" dirty="0"/>
              <a:t>patterns. T-ITS, 2015.</a:t>
            </a:r>
            <a:endParaRPr lang="en-US" sz="1200" dirty="0" smtClean="0"/>
          </a:p>
          <a:p>
            <a:r>
              <a:rPr lang="en-US" sz="1200" dirty="0" smtClean="0"/>
              <a:t>[6] </a:t>
            </a:r>
            <a:r>
              <a:rPr lang="en-US" sz="1200" dirty="0"/>
              <a:t>X</a:t>
            </a:r>
            <a:r>
              <a:rPr lang="en-US" sz="1200" dirty="0" smtClean="0"/>
              <a:t>. Wang</a:t>
            </a:r>
            <a:r>
              <a:rPr lang="en-US" sz="1200" dirty="0"/>
              <a:t>, M. Yang, S. Zhu, and Y. Lin. </a:t>
            </a:r>
            <a:r>
              <a:rPr lang="en-US" sz="1200" dirty="0" err="1"/>
              <a:t>Regionlets</a:t>
            </a:r>
            <a:r>
              <a:rPr lang="en-US" sz="1200" dirty="0"/>
              <a:t> for </a:t>
            </a:r>
            <a:r>
              <a:rPr lang="en-US" sz="1200" dirty="0" smtClean="0"/>
              <a:t>generic object </a:t>
            </a:r>
            <a:r>
              <a:rPr lang="en-US" sz="1200" dirty="0"/>
              <a:t>detection. In ICCV, </a:t>
            </a:r>
            <a:r>
              <a:rPr lang="en-US" sz="1200" dirty="0" smtClean="0"/>
              <a:t>2013.</a:t>
            </a:r>
          </a:p>
          <a:p>
            <a:r>
              <a:rPr lang="en-US" sz="1200" dirty="0" smtClean="0"/>
              <a:t>[7] </a:t>
            </a:r>
            <a:r>
              <a:rPr lang="en-US" sz="1200" dirty="0"/>
              <a:t>B. Li, T. Wu, and S.-C. Zhu. Integrating context and occlusion for car detection by hierarchical and-or model. In ECCV, 2014</a:t>
            </a:r>
            <a:r>
              <a:rPr lang="en-US" sz="1200" dirty="0" smtClean="0"/>
              <a:t>.</a:t>
            </a:r>
            <a:endParaRPr lang="en-US" sz="1200" dirty="0"/>
          </a:p>
        </p:txBody>
      </p:sp>
      <p:sp>
        <p:nvSpPr>
          <p:cNvPr id="3" name="Slide Number Placeholder 2"/>
          <p:cNvSpPr>
            <a:spLocks noGrp="1"/>
          </p:cNvSpPr>
          <p:nvPr>
            <p:ph type="sldNum" sz="quarter" idx="12"/>
          </p:nvPr>
        </p:nvSpPr>
        <p:spPr/>
        <p:txBody>
          <a:bodyPr/>
          <a:lstStyle/>
          <a:p>
            <a:fld id="{7BDE27E7-B476-463C-A663-C4105C3B0D0C}" type="slidenum">
              <a:rPr lang="en-US" smtClean="0"/>
              <a:t>65</a:t>
            </a:fld>
            <a:endParaRPr lang="en-US"/>
          </a:p>
        </p:txBody>
      </p:sp>
      <p:sp>
        <p:nvSpPr>
          <p:cNvPr id="9" name="Rectangle 8"/>
          <p:cNvSpPr/>
          <p:nvPr/>
        </p:nvSpPr>
        <p:spPr>
          <a:xfrm>
            <a:off x="903371" y="4933490"/>
            <a:ext cx="10466688" cy="3718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0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Voxel Patterns from PASCAL3D+ [1]</a:t>
            </a:r>
            <a:endParaRPr lang="en-US"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2595" t="6968" r="7635" b="43105"/>
          <a:stretch/>
        </p:blipFill>
        <p:spPr>
          <a:xfrm>
            <a:off x="647700" y="1344114"/>
            <a:ext cx="5412742" cy="2047269"/>
          </a:xfrm>
        </p:spPr>
      </p:pic>
      <p:sp>
        <p:nvSpPr>
          <p:cNvPr id="4" name="Slide Number Placeholder 3"/>
          <p:cNvSpPr>
            <a:spLocks noGrp="1"/>
          </p:cNvSpPr>
          <p:nvPr>
            <p:ph type="sldNum" sz="quarter" idx="12"/>
          </p:nvPr>
        </p:nvSpPr>
        <p:spPr/>
        <p:txBody>
          <a:bodyPr/>
          <a:lstStyle/>
          <a:p>
            <a:fld id="{372B852B-FCF0-48F3-89AD-35EE9A2AAEEC}" type="slidenum">
              <a:rPr lang="en-US" smtClean="0"/>
              <a:t>66</a:t>
            </a:fld>
            <a:endParaRPr lang="en-US"/>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2553" t="6334" r="8181" b="42466"/>
          <a:stretch/>
        </p:blipFill>
        <p:spPr>
          <a:xfrm>
            <a:off x="6327068" y="1351334"/>
            <a:ext cx="5374104" cy="2097739"/>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1916" t="6070" r="7861" b="43521"/>
          <a:stretch/>
        </p:blipFill>
        <p:spPr>
          <a:xfrm>
            <a:off x="632331" y="3735872"/>
            <a:ext cx="5443480" cy="2067034"/>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4786" t="5278" r="11051" b="42730"/>
          <a:stretch/>
        </p:blipFill>
        <p:spPr>
          <a:xfrm>
            <a:off x="6497979" y="3735872"/>
            <a:ext cx="5032283" cy="2131945"/>
          </a:xfrm>
          <a:prstGeom prst="rect">
            <a:avLst/>
          </a:prstGeom>
        </p:spPr>
      </p:pic>
      <p:sp>
        <p:nvSpPr>
          <p:cNvPr id="9" name="TextBox 8"/>
          <p:cNvSpPr txBox="1"/>
          <p:nvPr/>
        </p:nvSpPr>
        <p:spPr>
          <a:xfrm>
            <a:off x="4908112" y="5961368"/>
            <a:ext cx="2564805" cy="461665"/>
          </a:xfrm>
          <a:prstGeom prst="rect">
            <a:avLst/>
          </a:prstGeom>
          <a:noFill/>
        </p:spPr>
        <p:txBody>
          <a:bodyPr wrap="none" rtlCol="0">
            <a:spAutoFit/>
          </a:bodyPr>
          <a:lstStyle/>
          <a:p>
            <a:r>
              <a:rPr lang="en-US" sz="2400" dirty="0" smtClean="0"/>
              <a:t>12 Rigid Categories</a:t>
            </a:r>
            <a:endParaRPr lang="en-US" sz="2400" dirty="0"/>
          </a:p>
        </p:txBody>
      </p:sp>
      <p:cxnSp>
        <p:nvCxnSpPr>
          <p:cNvPr id="11" name="Straight Connector 10"/>
          <p:cNvCxnSpPr/>
          <p:nvPr/>
        </p:nvCxnSpPr>
        <p:spPr>
          <a:xfrm>
            <a:off x="385011" y="3577409"/>
            <a:ext cx="1151823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6172736" y="1254711"/>
            <a:ext cx="35558" cy="474201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0895" y="6456073"/>
            <a:ext cx="11632347" cy="338554"/>
          </a:xfrm>
          <a:prstGeom prst="rect">
            <a:avLst/>
          </a:prstGeom>
          <a:noFill/>
        </p:spPr>
        <p:txBody>
          <a:bodyPr wrap="square" rtlCol="0">
            <a:spAutoFit/>
          </a:bodyPr>
          <a:lstStyle/>
          <a:p>
            <a:r>
              <a:rPr lang="en-US" sz="1600" dirty="0" smtClean="0"/>
              <a:t>[1] Y. Xiang, R. </a:t>
            </a:r>
            <a:r>
              <a:rPr lang="en-US" sz="1600" dirty="0" err="1" smtClean="0"/>
              <a:t>Mottaghi</a:t>
            </a:r>
            <a:r>
              <a:rPr lang="en-US" sz="1600" dirty="0" smtClean="0"/>
              <a:t>, and S. </a:t>
            </a:r>
            <a:r>
              <a:rPr lang="en-US" sz="1600" dirty="0" err="1" smtClean="0"/>
              <a:t>Savarese</a:t>
            </a:r>
            <a:r>
              <a:rPr lang="en-US" sz="1600" dirty="0" smtClean="0"/>
              <a:t>. Beyond PASCAL: A benchmark for 3D object detection in the wild. In WACV, 2014.</a:t>
            </a:r>
          </a:p>
        </p:txBody>
      </p:sp>
    </p:spTree>
    <p:extLst>
      <p:ext uri="{BB962C8B-B14F-4D97-AF65-F5344CB8AC3E}">
        <p14:creationId xmlns:p14="http://schemas.microsoft.com/office/powerpoint/2010/main" val="117075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Detection and </a:t>
            </a:r>
            <a:r>
              <a:rPr lang="en-US" dirty="0" smtClean="0"/>
              <a:t>Pose </a:t>
            </a:r>
            <a:r>
              <a:rPr lang="en-US" dirty="0"/>
              <a:t>Estimation on </a:t>
            </a:r>
            <a:r>
              <a:rPr lang="en-US" dirty="0" smtClean="0"/>
              <a:t>PASCAL3D+</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67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50519455"/>
              </p:ext>
            </p:extLst>
          </p:nvPr>
        </p:nvGraphicFramePr>
        <p:xfrm>
          <a:off x="3689060" y="1153207"/>
          <a:ext cx="4653597" cy="1870730"/>
        </p:xfrm>
        <a:graphic>
          <a:graphicData uri="http://schemas.openxmlformats.org/drawingml/2006/table">
            <a:tbl>
              <a:tblPr firstRow="1" bandRow="1">
                <a:tableStyleId>{5940675A-B579-460E-94D1-54222C63F5DA}</a:tableStyleId>
              </a:tblPr>
              <a:tblGrid>
                <a:gridCol w="2335514">
                  <a:extLst>
                    <a:ext uri="{9D8B030D-6E8A-4147-A177-3AD203B41FA5}">
                      <a16:colId xmlns:a16="http://schemas.microsoft.com/office/drawing/2014/main" val="20000"/>
                    </a:ext>
                  </a:extLst>
                </a:gridCol>
                <a:gridCol w="2318083">
                  <a:extLst>
                    <a:ext uri="{9D8B030D-6E8A-4147-A177-3AD203B41FA5}">
                      <a16:colId xmlns:a16="http://schemas.microsoft.com/office/drawing/2014/main" val="20001"/>
                    </a:ext>
                  </a:extLst>
                </a:gridCol>
              </a:tblGrid>
              <a:tr h="499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rPr>
                        <a:t>Method</a:t>
                      </a:r>
                    </a:p>
                  </a:txBody>
                  <a:tcPr>
                    <a:solidFill>
                      <a:schemeClr val="accent6"/>
                    </a:solidFill>
                  </a:tcPr>
                </a:tc>
                <a:tc>
                  <a:txBody>
                    <a:bodyPr/>
                    <a:lstStyle/>
                    <a:p>
                      <a:pPr algn="ctr"/>
                      <a:r>
                        <a:rPr lang="en-US" sz="2400" b="1" dirty="0" smtClean="0">
                          <a:solidFill>
                            <a:schemeClr val="bg1"/>
                          </a:solidFill>
                        </a:rPr>
                        <a:t>Detection</a:t>
                      </a:r>
                      <a:r>
                        <a:rPr lang="en-US" sz="2400" b="1" baseline="0" dirty="0" smtClean="0">
                          <a:solidFill>
                            <a:schemeClr val="bg1"/>
                          </a:solidFill>
                        </a:rPr>
                        <a:t> (AP)</a:t>
                      </a:r>
                      <a:endParaRPr lang="en-US" sz="2400" b="1" dirty="0">
                        <a:solidFill>
                          <a:schemeClr val="bg1"/>
                        </a:solidFill>
                      </a:endParaRPr>
                    </a:p>
                  </a:txBody>
                  <a:tcPr>
                    <a:solidFill>
                      <a:schemeClr val="accent6"/>
                    </a:solidFill>
                  </a:tcPr>
                </a:tc>
                <a:extLst>
                  <a:ext uri="{0D108BD9-81ED-4DB2-BD59-A6C34878D82A}">
                    <a16:rowId xmlns:a16="http://schemas.microsoft.com/office/drawing/2014/main" val="10000"/>
                  </a:ext>
                </a:extLst>
              </a:tr>
              <a:tr h="410953">
                <a:tc>
                  <a:txBody>
                    <a:bodyPr/>
                    <a:lstStyle/>
                    <a:p>
                      <a:r>
                        <a:rPr lang="en-US" sz="2400" dirty="0" smtClean="0"/>
                        <a:t>DPM [1]</a:t>
                      </a:r>
                      <a:endParaRPr lang="en-US" sz="2400" dirty="0"/>
                    </a:p>
                  </a:txBody>
                  <a:tcPr/>
                </a:tc>
                <a:tc>
                  <a:txBody>
                    <a:bodyPr/>
                    <a:lstStyle/>
                    <a:p>
                      <a:pPr algn="ctr"/>
                      <a:r>
                        <a:rPr lang="en-US" sz="2400" dirty="0" smtClean="0"/>
                        <a:t>29.6</a:t>
                      </a:r>
                      <a:endParaRPr lang="en-US" sz="2400" dirty="0"/>
                    </a:p>
                  </a:txBody>
                  <a:tcPr/>
                </a:tc>
                <a:extLst>
                  <a:ext uri="{0D108BD9-81ED-4DB2-BD59-A6C34878D82A}">
                    <a16:rowId xmlns:a16="http://schemas.microsoft.com/office/drawing/2014/main" val="10001"/>
                  </a:ext>
                </a:extLst>
              </a:tr>
              <a:tr h="410953">
                <a:tc>
                  <a:txBody>
                    <a:bodyPr/>
                    <a:lstStyle/>
                    <a:p>
                      <a:r>
                        <a:rPr lang="en-US" sz="2400" dirty="0" smtClean="0"/>
                        <a:t>R-CNN [2]</a:t>
                      </a:r>
                      <a:endParaRPr lang="en-US" sz="2400" dirty="0"/>
                    </a:p>
                  </a:txBody>
                  <a:tcPr/>
                </a:tc>
                <a:tc>
                  <a:txBody>
                    <a:bodyPr/>
                    <a:lstStyle/>
                    <a:p>
                      <a:pPr algn="ctr"/>
                      <a:r>
                        <a:rPr lang="en-US" sz="2400" dirty="0" smtClean="0"/>
                        <a:t>56.9</a:t>
                      </a:r>
                      <a:endParaRPr lang="en-US" sz="2400" dirty="0"/>
                    </a:p>
                  </a:txBody>
                  <a:tcPr/>
                </a:tc>
                <a:extLst>
                  <a:ext uri="{0D108BD9-81ED-4DB2-BD59-A6C34878D82A}">
                    <a16:rowId xmlns:a16="http://schemas.microsoft.com/office/drawing/2014/main" val="10002"/>
                  </a:ext>
                </a:extLst>
              </a:tr>
              <a:tr h="410953">
                <a:tc>
                  <a:txBody>
                    <a:bodyPr/>
                    <a:lstStyle/>
                    <a:p>
                      <a:r>
                        <a:rPr lang="en-US" sz="2400" b="1" dirty="0" smtClean="0"/>
                        <a:t>Ours</a:t>
                      </a:r>
                      <a:r>
                        <a:rPr lang="en-US" sz="2400" b="0" dirty="0" smtClean="0"/>
                        <a:t> CNN</a:t>
                      </a:r>
                      <a:endParaRPr lang="en-US" sz="2400" b="0" dirty="0"/>
                    </a:p>
                  </a:txBody>
                  <a:tcPr/>
                </a:tc>
                <a:tc>
                  <a:txBody>
                    <a:bodyPr/>
                    <a:lstStyle/>
                    <a:p>
                      <a:pPr algn="ctr"/>
                      <a:r>
                        <a:rPr lang="en-US" sz="2400" b="1" dirty="0" smtClean="0"/>
                        <a:t>60.7</a:t>
                      </a:r>
                      <a:endParaRPr lang="en-US" sz="2400" b="1" dirty="0"/>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593210" y="5551924"/>
            <a:ext cx="11005579" cy="1169551"/>
          </a:xfrm>
          <a:prstGeom prst="rect">
            <a:avLst/>
          </a:prstGeom>
          <a:noFill/>
        </p:spPr>
        <p:txBody>
          <a:bodyPr wrap="square" rtlCol="0">
            <a:spAutoFit/>
          </a:bodyPr>
          <a:lstStyle/>
          <a:p>
            <a:r>
              <a:rPr lang="en-US" sz="1400" dirty="0" smtClean="0"/>
              <a:t>[1] </a:t>
            </a:r>
            <a:r>
              <a:rPr lang="en-US" sz="1400" dirty="0"/>
              <a:t>P. F. </a:t>
            </a:r>
            <a:r>
              <a:rPr lang="en-US" sz="1400" dirty="0" err="1"/>
              <a:t>Felzenszwalb</a:t>
            </a:r>
            <a:r>
              <a:rPr lang="en-US" sz="1400" dirty="0"/>
              <a:t>, R. B. </a:t>
            </a:r>
            <a:r>
              <a:rPr lang="en-US" sz="1400" dirty="0" err="1"/>
              <a:t>Girshick</a:t>
            </a:r>
            <a:r>
              <a:rPr lang="en-US" sz="1400" dirty="0"/>
              <a:t>, D. </a:t>
            </a:r>
            <a:r>
              <a:rPr lang="en-US" sz="1400" dirty="0" err="1"/>
              <a:t>McAllester</a:t>
            </a:r>
            <a:r>
              <a:rPr lang="en-US" sz="1400" dirty="0"/>
              <a:t>, and D. </a:t>
            </a:r>
            <a:r>
              <a:rPr lang="en-US" sz="1400" dirty="0" err="1" smtClean="0"/>
              <a:t>Ramanan</a:t>
            </a:r>
            <a:r>
              <a:rPr lang="en-US" sz="1400" dirty="0" smtClean="0"/>
              <a:t>. Object </a:t>
            </a:r>
            <a:r>
              <a:rPr lang="en-US" sz="1400" dirty="0"/>
              <a:t>detection with discriminatively trained </a:t>
            </a:r>
            <a:r>
              <a:rPr lang="en-US" sz="1400" dirty="0" smtClean="0"/>
              <a:t>part-based</a:t>
            </a:r>
            <a:r>
              <a:rPr lang="en-US" sz="1400" dirty="0"/>
              <a:t> </a:t>
            </a:r>
            <a:r>
              <a:rPr lang="en-US" sz="1400" dirty="0" smtClean="0"/>
              <a:t>models</a:t>
            </a:r>
            <a:r>
              <a:rPr lang="en-US" sz="1400" dirty="0"/>
              <a:t>. </a:t>
            </a:r>
            <a:r>
              <a:rPr lang="en-US" sz="1400" dirty="0" smtClean="0"/>
              <a:t>TPAMI, 2010.</a:t>
            </a:r>
          </a:p>
          <a:p>
            <a:r>
              <a:rPr lang="en-US" sz="1400" dirty="0" smtClean="0"/>
              <a:t>[2] </a:t>
            </a:r>
            <a:r>
              <a:rPr lang="en-US" sz="1400" dirty="0"/>
              <a:t>R. </a:t>
            </a:r>
            <a:r>
              <a:rPr lang="en-US" sz="1400" dirty="0" err="1"/>
              <a:t>Girshick</a:t>
            </a:r>
            <a:r>
              <a:rPr lang="en-US" sz="1400" dirty="0"/>
              <a:t>, J. Donahue, T. Darrell, and J. Malik. Rich </a:t>
            </a:r>
            <a:r>
              <a:rPr lang="en-US" sz="1400" dirty="0" smtClean="0"/>
              <a:t>feature hierarchies </a:t>
            </a:r>
            <a:r>
              <a:rPr lang="en-US" sz="1400" dirty="0"/>
              <a:t>for accurate object detection and </a:t>
            </a:r>
            <a:r>
              <a:rPr lang="en-US" sz="1400" dirty="0" smtClean="0"/>
              <a:t>semantic </a:t>
            </a:r>
            <a:r>
              <a:rPr lang="fr-FR" sz="1400" dirty="0" smtClean="0"/>
              <a:t>segmentation</a:t>
            </a:r>
            <a:r>
              <a:rPr lang="fr-FR" sz="1400" dirty="0"/>
              <a:t>. </a:t>
            </a:r>
            <a:r>
              <a:rPr lang="fr-FR" sz="1400" dirty="0" err="1"/>
              <a:t>arXiv</a:t>
            </a:r>
            <a:r>
              <a:rPr lang="fr-FR" sz="1400" dirty="0"/>
              <a:t> </a:t>
            </a:r>
            <a:r>
              <a:rPr lang="fr-FR" sz="1400" dirty="0" err="1"/>
              <a:t>preprint</a:t>
            </a:r>
            <a:r>
              <a:rPr lang="fr-FR" sz="1400" dirty="0"/>
              <a:t> </a:t>
            </a:r>
            <a:r>
              <a:rPr lang="fr-FR" sz="1400" dirty="0" smtClean="0"/>
              <a:t> arXiv:1311.2524</a:t>
            </a:r>
            <a:r>
              <a:rPr lang="fr-FR" sz="1400" dirty="0"/>
              <a:t>, 2013</a:t>
            </a:r>
            <a:r>
              <a:rPr lang="fr-FR" sz="1400" dirty="0" smtClean="0"/>
              <a:t>.</a:t>
            </a:r>
          </a:p>
          <a:p>
            <a:r>
              <a:rPr lang="fr-FR" sz="1400" dirty="0" smtClean="0"/>
              <a:t>[3] </a:t>
            </a:r>
            <a:r>
              <a:rPr lang="en-US" sz="1400" dirty="0"/>
              <a:t>Y. Xiang, R. </a:t>
            </a:r>
            <a:r>
              <a:rPr lang="en-US" sz="1400" dirty="0" err="1"/>
              <a:t>Mottaghi</a:t>
            </a:r>
            <a:r>
              <a:rPr lang="en-US" sz="1400" dirty="0"/>
              <a:t>, and S. </a:t>
            </a:r>
            <a:r>
              <a:rPr lang="en-US" sz="1400" dirty="0" err="1"/>
              <a:t>Savarese</a:t>
            </a:r>
            <a:r>
              <a:rPr lang="en-US" sz="1400" dirty="0"/>
              <a:t>. Beyond pascal: </a:t>
            </a:r>
            <a:r>
              <a:rPr lang="en-US" sz="1400" dirty="0" smtClean="0"/>
              <a:t>A benchmark </a:t>
            </a:r>
            <a:r>
              <a:rPr lang="en-US" sz="1400" dirty="0"/>
              <a:t>for 3d object detection in the wild. In </a:t>
            </a:r>
            <a:r>
              <a:rPr lang="en-US" sz="1400" dirty="0" smtClean="0"/>
              <a:t>WACV, </a:t>
            </a:r>
            <a:r>
              <a:rPr lang="en-US" sz="1400" dirty="0"/>
              <a:t>2014.</a:t>
            </a:r>
            <a:endParaRPr lang="en-US" sz="1400" dirty="0" smtClean="0"/>
          </a:p>
          <a:p>
            <a:r>
              <a:rPr lang="en-US" sz="1400" dirty="0" smtClean="0"/>
              <a:t>[4] </a:t>
            </a:r>
            <a:r>
              <a:rPr lang="en-US" sz="1400" dirty="0"/>
              <a:t>B. </a:t>
            </a:r>
            <a:r>
              <a:rPr lang="en-US" sz="1400" dirty="0" err="1"/>
              <a:t>Pepik</a:t>
            </a:r>
            <a:r>
              <a:rPr lang="en-US" sz="1400" dirty="0"/>
              <a:t>, M. Stark, P. </a:t>
            </a:r>
            <a:r>
              <a:rPr lang="en-US" sz="1400" dirty="0" err="1"/>
              <a:t>Gehler</a:t>
            </a:r>
            <a:r>
              <a:rPr lang="en-US" sz="1400" dirty="0"/>
              <a:t>, and B. </a:t>
            </a:r>
            <a:r>
              <a:rPr lang="en-US" sz="1400" dirty="0" err="1"/>
              <a:t>Schiele</a:t>
            </a:r>
            <a:r>
              <a:rPr lang="en-US" sz="1400" dirty="0"/>
              <a:t>. Multi-view and </a:t>
            </a:r>
            <a:r>
              <a:rPr lang="en-US" sz="1400" dirty="0" smtClean="0"/>
              <a:t>3d deformable </a:t>
            </a:r>
            <a:r>
              <a:rPr lang="en-US" sz="1400" dirty="0"/>
              <a:t>part models. TPAMI, 2015</a:t>
            </a:r>
            <a:r>
              <a:rPr lang="en-US" sz="1400" dirty="0" smtClean="0"/>
              <a:t>.</a:t>
            </a:r>
          </a:p>
        </p:txBody>
      </p:sp>
      <p:graphicFrame>
        <p:nvGraphicFramePr>
          <p:cNvPr id="7" name="Table 6"/>
          <p:cNvGraphicFramePr>
            <a:graphicFrameLocks noGrp="1"/>
          </p:cNvGraphicFramePr>
          <p:nvPr>
            <p:extLst>
              <p:ext uri="{D42A27DB-BD31-4B8C-83A1-F6EECF244321}">
                <p14:modId xmlns:p14="http://schemas.microsoft.com/office/powerpoint/2010/main" val="831590437"/>
              </p:ext>
            </p:extLst>
          </p:nvPr>
        </p:nvGraphicFramePr>
        <p:xfrm>
          <a:off x="1459969" y="3150716"/>
          <a:ext cx="9111778" cy="2194560"/>
        </p:xfrm>
        <a:graphic>
          <a:graphicData uri="http://schemas.openxmlformats.org/drawingml/2006/table">
            <a:tbl>
              <a:tblPr firstRow="1" bandRow="1">
                <a:tableStyleId>{5940675A-B579-460E-94D1-54222C63F5DA}</a:tableStyleId>
              </a:tblPr>
              <a:tblGrid>
                <a:gridCol w="2524967">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597717">
                  <a:extLst>
                    <a:ext uri="{9D8B030D-6E8A-4147-A177-3AD203B41FA5}">
                      <a16:colId xmlns:a16="http://schemas.microsoft.com/office/drawing/2014/main" val="20002"/>
                    </a:ext>
                  </a:extLst>
                </a:gridCol>
                <a:gridCol w="1572126">
                  <a:extLst>
                    <a:ext uri="{9D8B030D-6E8A-4147-A177-3AD203B41FA5}">
                      <a16:colId xmlns:a16="http://schemas.microsoft.com/office/drawing/2014/main" val="20003"/>
                    </a:ext>
                  </a:extLst>
                </a:gridCol>
                <a:gridCol w="1588168">
                  <a:extLst>
                    <a:ext uri="{9D8B030D-6E8A-4147-A177-3AD203B41FA5}">
                      <a16:colId xmlns:a16="http://schemas.microsoft.com/office/drawing/2014/main" val="20004"/>
                    </a:ext>
                  </a:extLst>
                </a:gridCol>
              </a:tblGrid>
              <a:tr h="7819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rPr>
                        <a:t>Method</a:t>
                      </a:r>
                    </a:p>
                  </a:txBody>
                  <a:tcPr>
                    <a:solidFill>
                      <a:schemeClr val="accent6"/>
                    </a:solidFill>
                  </a:tcPr>
                </a:tc>
                <a:tc>
                  <a:txBody>
                    <a:bodyPr/>
                    <a:lstStyle/>
                    <a:p>
                      <a:pPr algn="ctr"/>
                      <a:r>
                        <a:rPr lang="en-US" sz="2400" b="1" dirty="0" smtClean="0">
                          <a:solidFill>
                            <a:schemeClr val="bg1"/>
                          </a:solidFill>
                        </a:rPr>
                        <a:t>4 Views (</a:t>
                      </a:r>
                      <a:r>
                        <a:rPr lang="en-US" sz="2400" b="1" baseline="0" dirty="0" smtClean="0">
                          <a:solidFill>
                            <a:schemeClr val="bg1"/>
                          </a:solidFill>
                        </a:rPr>
                        <a:t>AVP)</a:t>
                      </a:r>
                      <a:endParaRPr lang="en-US" sz="2400" b="1" dirty="0">
                        <a:solidFill>
                          <a:schemeClr val="bg1"/>
                        </a:solidFill>
                      </a:endParaRPr>
                    </a:p>
                  </a:txBody>
                  <a:tcPr>
                    <a:solidFill>
                      <a:schemeClr val="accent6"/>
                    </a:solidFill>
                  </a:tcPr>
                </a:tc>
                <a:tc>
                  <a:txBody>
                    <a:bodyPr/>
                    <a:lstStyle/>
                    <a:p>
                      <a:pPr algn="ctr"/>
                      <a:r>
                        <a:rPr lang="en-US" sz="2400" b="1" dirty="0" smtClean="0">
                          <a:solidFill>
                            <a:schemeClr val="bg1"/>
                          </a:solidFill>
                        </a:rPr>
                        <a:t>8 Views (</a:t>
                      </a:r>
                      <a:r>
                        <a:rPr lang="en-US" sz="2400" b="1" baseline="0" dirty="0" smtClean="0">
                          <a:solidFill>
                            <a:schemeClr val="bg1"/>
                          </a:solidFill>
                        </a:rPr>
                        <a:t>AVP)</a:t>
                      </a:r>
                      <a:endParaRPr lang="en-US" sz="2400" b="1" dirty="0">
                        <a:solidFill>
                          <a:schemeClr val="bg1"/>
                        </a:solidFill>
                      </a:endParaRPr>
                    </a:p>
                  </a:txBody>
                  <a:tcPr>
                    <a:solidFill>
                      <a:schemeClr val="accent6"/>
                    </a:solidFill>
                  </a:tcPr>
                </a:tc>
                <a:tc>
                  <a:txBody>
                    <a:bodyPr/>
                    <a:lstStyle/>
                    <a:p>
                      <a:pPr algn="ctr"/>
                      <a:r>
                        <a:rPr lang="en-US" sz="2400" b="1" dirty="0" smtClean="0">
                          <a:solidFill>
                            <a:schemeClr val="bg1"/>
                          </a:solidFill>
                        </a:rPr>
                        <a:t>16 Views (</a:t>
                      </a:r>
                      <a:r>
                        <a:rPr lang="en-US" sz="2400" b="1" baseline="0" dirty="0" smtClean="0">
                          <a:solidFill>
                            <a:schemeClr val="bg1"/>
                          </a:solidFill>
                        </a:rPr>
                        <a:t>AVP)</a:t>
                      </a:r>
                      <a:endParaRPr lang="en-US" sz="2400" b="1" dirty="0">
                        <a:solidFill>
                          <a:schemeClr val="bg1"/>
                        </a:solidFill>
                      </a:endParaRPr>
                    </a:p>
                  </a:txBody>
                  <a:tcPr>
                    <a:solidFill>
                      <a:schemeClr val="accent6"/>
                    </a:solidFill>
                  </a:tcPr>
                </a:tc>
                <a:tc>
                  <a:txBody>
                    <a:bodyPr/>
                    <a:lstStyle/>
                    <a:p>
                      <a:pPr algn="ctr"/>
                      <a:r>
                        <a:rPr lang="en-US" sz="2400" b="1" dirty="0" smtClean="0">
                          <a:solidFill>
                            <a:schemeClr val="bg1"/>
                          </a:solidFill>
                        </a:rPr>
                        <a:t>24 Views (</a:t>
                      </a:r>
                      <a:r>
                        <a:rPr lang="en-US" sz="2400" b="1" baseline="0" dirty="0" smtClean="0">
                          <a:solidFill>
                            <a:schemeClr val="bg1"/>
                          </a:solidFill>
                        </a:rPr>
                        <a:t>AVP)</a:t>
                      </a:r>
                      <a:endParaRPr lang="en-US" sz="2400" b="1" dirty="0">
                        <a:solidFill>
                          <a:schemeClr val="bg1"/>
                        </a:solidFill>
                      </a:endParaRPr>
                    </a:p>
                  </a:txBody>
                  <a:tcPr>
                    <a:solidFill>
                      <a:schemeClr val="accent6"/>
                    </a:solidFill>
                  </a:tcPr>
                </a:tc>
                <a:extLst>
                  <a:ext uri="{0D108BD9-81ED-4DB2-BD59-A6C34878D82A}">
                    <a16:rowId xmlns:a16="http://schemas.microsoft.com/office/drawing/2014/main" val="10000"/>
                  </a:ext>
                </a:extLst>
              </a:tr>
              <a:tr h="434400">
                <a:tc>
                  <a:txBody>
                    <a:bodyPr/>
                    <a:lstStyle/>
                    <a:p>
                      <a:r>
                        <a:rPr lang="en-US" sz="2400" dirty="0" smtClean="0"/>
                        <a:t>VDPM [3]</a:t>
                      </a:r>
                      <a:endParaRPr lang="en-US" sz="2400" dirty="0"/>
                    </a:p>
                  </a:txBody>
                  <a:tcPr/>
                </a:tc>
                <a:tc>
                  <a:txBody>
                    <a:bodyPr/>
                    <a:lstStyle/>
                    <a:p>
                      <a:pPr algn="ctr"/>
                      <a:r>
                        <a:rPr lang="en-US" sz="2400" dirty="0" smtClean="0"/>
                        <a:t>19.5</a:t>
                      </a:r>
                      <a:endParaRPr lang="en-US" sz="2400" dirty="0"/>
                    </a:p>
                  </a:txBody>
                  <a:tcPr/>
                </a:tc>
                <a:tc>
                  <a:txBody>
                    <a:bodyPr/>
                    <a:lstStyle/>
                    <a:p>
                      <a:pPr algn="ctr"/>
                      <a:r>
                        <a:rPr lang="en-US" sz="2400" dirty="0" smtClean="0"/>
                        <a:t>18.7</a:t>
                      </a:r>
                      <a:endParaRPr lang="en-US" sz="2400" dirty="0"/>
                    </a:p>
                  </a:txBody>
                  <a:tcPr/>
                </a:tc>
                <a:tc>
                  <a:txBody>
                    <a:bodyPr/>
                    <a:lstStyle/>
                    <a:p>
                      <a:pPr algn="ctr"/>
                      <a:r>
                        <a:rPr lang="en-US" sz="2400" dirty="0" smtClean="0"/>
                        <a:t>15.6</a:t>
                      </a:r>
                      <a:endParaRPr lang="en-US" sz="2400" dirty="0"/>
                    </a:p>
                  </a:txBody>
                  <a:tcPr/>
                </a:tc>
                <a:tc>
                  <a:txBody>
                    <a:bodyPr/>
                    <a:lstStyle/>
                    <a:p>
                      <a:pPr algn="ctr"/>
                      <a:r>
                        <a:rPr lang="en-US" sz="2400" dirty="0" smtClean="0"/>
                        <a:t>12.1</a:t>
                      </a:r>
                      <a:endParaRPr lang="en-US" sz="2400" dirty="0"/>
                    </a:p>
                  </a:txBody>
                  <a:tcPr/>
                </a:tc>
                <a:extLst>
                  <a:ext uri="{0D108BD9-81ED-4DB2-BD59-A6C34878D82A}">
                    <a16:rowId xmlns:a16="http://schemas.microsoft.com/office/drawing/2014/main" val="10001"/>
                  </a:ext>
                </a:extLst>
              </a:tr>
              <a:tr h="430588">
                <a:tc>
                  <a:txBody>
                    <a:bodyPr/>
                    <a:lstStyle/>
                    <a:p>
                      <a:r>
                        <a:rPr lang="en-US" sz="2400" dirty="0" smtClean="0"/>
                        <a:t>DPM-VOC+VP [4]</a:t>
                      </a:r>
                      <a:endParaRPr lang="en-US" sz="2400" dirty="0"/>
                    </a:p>
                  </a:txBody>
                  <a:tcPr/>
                </a:tc>
                <a:tc>
                  <a:txBody>
                    <a:bodyPr/>
                    <a:lstStyle/>
                    <a:p>
                      <a:pPr algn="ctr"/>
                      <a:r>
                        <a:rPr lang="en-US" sz="2400" dirty="0" smtClean="0"/>
                        <a:t>24.5</a:t>
                      </a:r>
                      <a:endParaRPr lang="en-US" sz="2400" dirty="0"/>
                    </a:p>
                  </a:txBody>
                  <a:tcPr/>
                </a:tc>
                <a:tc>
                  <a:txBody>
                    <a:bodyPr/>
                    <a:lstStyle/>
                    <a:p>
                      <a:pPr algn="ctr"/>
                      <a:r>
                        <a:rPr lang="en-US" sz="2400" dirty="0" smtClean="0"/>
                        <a:t>22.2</a:t>
                      </a:r>
                      <a:endParaRPr lang="en-US" sz="2400" dirty="0"/>
                    </a:p>
                  </a:txBody>
                  <a:tcPr/>
                </a:tc>
                <a:tc>
                  <a:txBody>
                    <a:bodyPr/>
                    <a:lstStyle/>
                    <a:p>
                      <a:pPr algn="ctr"/>
                      <a:r>
                        <a:rPr lang="en-US" sz="2400" dirty="0" smtClean="0"/>
                        <a:t>17.9</a:t>
                      </a:r>
                      <a:endParaRPr lang="en-US" sz="2400" dirty="0"/>
                    </a:p>
                  </a:txBody>
                  <a:tcPr/>
                </a:tc>
                <a:tc>
                  <a:txBody>
                    <a:bodyPr/>
                    <a:lstStyle/>
                    <a:p>
                      <a:pPr algn="ctr"/>
                      <a:r>
                        <a:rPr lang="en-US" sz="2400" dirty="0" smtClean="0"/>
                        <a:t>14.4</a:t>
                      </a:r>
                      <a:endParaRPr lang="en-US" sz="2400" dirty="0"/>
                    </a:p>
                  </a:txBody>
                  <a:tcPr/>
                </a:tc>
                <a:extLst>
                  <a:ext uri="{0D108BD9-81ED-4DB2-BD59-A6C34878D82A}">
                    <a16:rowId xmlns:a16="http://schemas.microsoft.com/office/drawing/2014/main" val="10002"/>
                  </a:ext>
                </a:extLst>
              </a:tr>
              <a:tr h="434400">
                <a:tc>
                  <a:txBody>
                    <a:bodyPr/>
                    <a:lstStyle/>
                    <a:p>
                      <a:r>
                        <a:rPr lang="en-US" sz="2400" b="1" dirty="0" smtClean="0"/>
                        <a:t>Ours</a:t>
                      </a:r>
                      <a:r>
                        <a:rPr lang="en-US" sz="2400" b="0" dirty="0" smtClean="0"/>
                        <a:t> CNN</a:t>
                      </a:r>
                      <a:endParaRPr lang="en-US" sz="2400" b="0" dirty="0"/>
                    </a:p>
                  </a:txBody>
                  <a:tcPr/>
                </a:tc>
                <a:tc>
                  <a:txBody>
                    <a:bodyPr/>
                    <a:lstStyle/>
                    <a:p>
                      <a:pPr algn="ctr"/>
                      <a:r>
                        <a:rPr lang="en-US" sz="2400" b="1" dirty="0" smtClean="0"/>
                        <a:t>47.5</a:t>
                      </a:r>
                      <a:endParaRPr lang="en-US" sz="2400" b="1" dirty="0"/>
                    </a:p>
                  </a:txBody>
                  <a:tcPr/>
                </a:tc>
                <a:tc>
                  <a:txBody>
                    <a:bodyPr/>
                    <a:lstStyle/>
                    <a:p>
                      <a:pPr algn="ctr"/>
                      <a:r>
                        <a:rPr lang="en-US" sz="2400" b="1" dirty="0" smtClean="0"/>
                        <a:t>31.9</a:t>
                      </a:r>
                      <a:endParaRPr lang="en-US" sz="2400" b="1" dirty="0"/>
                    </a:p>
                  </a:txBody>
                  <a:tcPr/>
                </a:tc>
                <a:tc>
                  <a:txBody>
                    <a:bodyPr/>
                    <a:lstStyle/>
                    <a:p>
                      <a:pPr algn="ctr"/>
                      <a:r>
                        <a:rPr lang="en-US" sz="2400" b="1" dirty="0" smtClean="0"/>
                        <a:t>24.5</a:t>
                      </a:r>
                      <a:endParaRPr lang="en-US" sz="2400" b="1" dirty="0"/>
                    </a:p>
                  </a:txBody>
                  <a:tcPr/>
                </a:tc>
                <a:tc>
                  <a:txBody>
                    <a:bodyPr/>
                    <a:lstStyle/>
                    <a:p>
                      <a:pPr algn="ctr"/>
                      <a:r>
                        <a:rPr lang="en-US" sz="2400" b="1" dirty="0" smtClean="0"/>
                        <a:t>19.3</a:t>
                      </a:r>
                      <a:endParaRPr lang="en-US" sz="2400" b="1" dirty="0"/>
                    </a:p>
                  </a:txBody>
                  <a:tcPr/>
                </a:tc>
                <a:extLst>
                  <a:ext uri="{0D108BD9-81ED-4DB2-BD59-A6C34878D82A}">
                    <a16:rowId xmlns:a16="http://schemas.microsoft.com/office/drawing/2014/main" val="10003"/>
                  </a:ext>
                </a:extLst>
              </a:tr>
            </a:tbl>
          </a:graphicData>
        </a:graphic>
      </p:graphicFrame>
      <p:sp>
        <p:nvSpPr>
          <p:cNvPr id="8" name="Rectangle 7"/>
          <p:cNvSpPr/>
          <p:nvPr/>
        </p:nvSpPr>
        <p:spPr>
          <a:xfrm>
            <a:off x="3689060" y="2569455"/>
            <a:ext cx="4653597" cy="454481"/>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459969" y="4868634"/>
            <a:ext cx="9111778" cy="476642"/>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37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2B852B-FCF0-48F3-89AD-35EE9A2AAEEC}" type="slidenum">
              <a:rPr lang="en-US" smtClean="0"/>
              <a:t>68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404" y="64169"/>
            <a:ext cx="7163421" cy="234208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404" y="2244898"/>
            <a:ext cx="7163421" cy="235224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1404" y="4435788"/>
            <a:ext cx="7163421" cy="2342083"/>
          </a:xfrm>
          <a:prstGeom prst="rect">
            <a:avLst/>
          </a:prstGeom>
        </p:spPr>
      </p:pic>
    </p:spTree>
    <p:extLst>
      <p:ext uri="{BB962C8B-B14F-4D97-AF65-F5344CB8AC3E}">
        <p14:creationId xmlns:p14="http://schemas.microsoft.com/office/powerpoint/2010/main" val="21639548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2B852B-FCF0-48F3-89AD-35EE9A2AAEEC}" type="slidenum">
              <a:rPr lang="en-US" smtClean="0"/>
              <a:t>69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880" y="64008"/>
            <a:ext cx="7163421" cy="234208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80" y="2249424"/>
            <a:ext cx="7163421" cy="23420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80" y="4434840"/>
            <a:ext cx="7163421" cy="2342083"/>
          </a:xfrm>
          <a:prstGeom prst="rect">
            <a:avLst/>
          </a:prstGeom>
        </p:spPr>
      </p:pic>
    </p:spTree>
    <p:extLst>
      <p:ext uri="{BB962C8B-B14F-4D97-AF65-F5344CB8AC3E}">
        <p14:creationId xmlns:p14="http://schemas.microsoft.com/office/powerpoint/2010/main" val="4148947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Work: </a:t>
            </a:r>
            <a:r>
              <a:rPr lang="en-US" dirty="0" smtClean="0"/>
              <a:t>2D Object Detection</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7</a:t>
            </a:fld>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65376"/>
            <a:ext cx="12177815" cy="3981541"/>
          </a:xfrm>
        </p:spPr>
      </p:pic>
    </p:spTree>
    <p:extLst>
      <p:ext uri="{BB962C8B-B14F-4D97-AF65-F5344CB8AC3E}">
        <p14:creationId xmlns:p14="http://schemas.microsoft.com/office/powerpoint/2010/main" val="32242916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2B852B-FCF0-48F3-89AD-35EE9A2AAEEC}" type="slidenum">
              <a:rPr lang="en-US" smtClean="0"/>
              <a:t>70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880" y="64008"/>
            <a:ext cx="7163421" cy="234208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80" y="2249424"/>
            <a:ext cx="7163421" cy="234208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80" y="4434840"/>
            <a:ext cx="7163421" cy="2342083"/>
          </a:xfrm>
          <a:prstGeom prst="rect">
            <a:avLst/>
          </a:prstGeom>
        </p:spPr>
      </p:pic>
    </p:spTree>
    <p:extLst>
      <p:ext uri="{BB962C8B-B14F-4D97-AF65-F5344CB8AC3E}">
        <p14:creationId xmlns:p14="http://schemas.microsoft.com/office/powerpoint/2010/main" val="744426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2B852B-FCF0-48F3-89AD-35EE9A2AAEEC}" type="slidenum">
              <a:rPr lang="en-US" smtClean="0"/>
              <a:t>71</a:t>
            </a:fld>
            <a:endParaRPr lang="en-US"/>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8880" y="64008"/>
            <a:ext cx="7163421" cy="2342083"/>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8879" y="2249424"/>
            <a:ext cx="7163421" cy="2342083"/>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68879" y="4434840"/>
            <a:ext cx="7163421" cy="2342083"/>
          </a:xfrm>
          <a:prstGeom prst="rect">
            <a:avLst/>
          </a:prstGeom>
        </p:spPr>
      </p:pic>
      <p:pic>
        <p:nvPicPr>
          <p:cNvPr id="8" name="001691_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90184" y="2245895"/>
            <a:ext cx="3825012" cy="3488923"/>
          </a:xfrm>
          <a:prstGeom prst="rect">
            <a:avLst/>
          </a:prstGeom>
        </p:spPr>
      </p:pic>
      <p:pic>
        <p:nvPicPr>
          <p:cNvPr id="9" name="006298_video">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4188411" y="2245895"/>
            <a:ext cx="3825012" cy="3488923"/>
          </a:xfrm>
          <a:prstGeom prst="rect">
            <a:avLst/>
          </a:prstGeom>
        </p:spPr>
      </p:pic>
      <p:pic>
        <p:nvPicPr>
          <p:cNvPr id="10" name="006404_video">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286638" y="2245895"/>
            <a:ext cx="3825012" cy="3488923"/>
          </a:xfrm>
          <a:prstGeom prst="rect">
            <a:avLst/>
          </a:prstGeom>
        </p:spPr>
      </p:pic>
    </p:spTree>
    <p:extLst>
      <p:ext uri="{BB962C8B-B14F-4D97-AF65-F5344CB8AC3E}">
        <p14:creationId xmlns:p14="http://schemas.microsoft.com/office/powerpoint/2010/main" val="79533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5"/>
                                        </p:tgtEl>
                                      </p:cBhvr>
                                      <p:by x="50000" y="50000"/>
                                    </p:animScale>
                                  </p:childTnLst>
                                </p:cTn>
                              </p:par>
                              <p:par>
                                <p:cTn id="7" presetID="6" presetClass="emph" presetSubtype="0" fill="hold" nodeType="withEffect">
                                  <p:stCondLst>
                                    <p:cond delay="0"/>
                                  </p:stCondLst>
                                  <p:childTnLst>
                                    <p:animScale>
                                      <p:cBhvr>
                                        <p:cTn id="8" dur="1000" fill="hold"/>
                                        <p:tgtEl>
                                          <p:spTgt spid="6"/>
                                        </p:tgtEl>
                                      </p:cBhvr>
                                      <p:by x="50000" y="50000"/>
                                    </p:animScale>
                                  </p:childTnLst>
                                </p:cTn>
                              </p:par>
                              <p:par>
                                <p:cTn id="9" presetID="6" presetClass="emph" presetSubtype="0" fill="hold" nodeType="withEffect">
                                  <p:stCondLst>
                                    <p:cond delay="0"/>
                                  </p:stCondLst>
                                  <p:childTnLst>
                                    <p:animScale>
                                      <p:cBhvr>
                                        <p:cTn id="10" dur="1000" fill="hold"/>
                                        <p:tgtEl>
                                          <p:spTgt spid="7"/>
                                        </p:tgtEl>
                                      </p:cBhvr>
                                      <p:by x="50000" y="50000"/>
                                    </p:animScale>
                                  </p:childTnLst>
                                </p:cTn>
                              </p:par>
                              <p:par>
                                <p:cTn id="11" presetID="42" presetClass="path" presetSubtype="0" accel="50000" decel="50000" fill="hold" nodeType="withEffect">
                                  <p:stCondLst>
                                    <p:cond delay="0"/>
                                  </p:stCondLst>
                                  <p:childTnLst>
                                    <p:animMotion origin="layout" path="M 0.01901 -0.00231 L -0.33854 0.02547 " pathEditMode="relative" rAng="0" ptsTypes="AA">
                                      <p:cBhvr>
                                        <p:cTn id="12" dur="1000" fill="hold"/>
                                        <p:tgtEl>
                                          <p:spTgt spid="5"/>
                                        </p:tgtEl>
                                        <p:attrNameLst>
                                          <p:attrName>ppt_x</p:attrName>
                                          <p:attrName>ppt_y</p:attrName>
                                        </p:attrNameLst>
                                      </p:cBhvr>
                                      <p:rCtr x="-17878" y="1389"/>
                                    </p:animMotion>
                                  </p:childTnLst>
                                </p:cTn>
                              </p:par>
                              <p:par>
                                <p:cTn id="13" presetID="42" presetClass="path" presetSubtype="0" accel="50000" decel="50000" fill="hold" nodeType="withEffect">
                                  <p:stCondLst>
                                    <p:cond delay="0"/>
                                  </p:stCondLst>
                                  <p:childTnLst>
                                    <p:animMotion origin="layout" path="M 0.04948 0.00926 L 0.00704 -0.29282 " pathEditMode="relative" rAng="0" ptsTypes="AA">
                                      <p:cBhvr>
                                        <p:cTn id="14" dur="1000" fill="hold"/>
                                        <p:tgtEl>
                                          <p:spTgt spid="6"/>
                                        </p:tgtEl>
                                        <p:attrNameLst>
                                          <p:attrName>ppt_x</p:attrName>
                                          <p:attrName>ppt_y</p:attrName>
                                        </p:attrNameLst>
                                      </p:cBhvr>
                                      <p:rCtr x="-2122" y="-15116"/>
                                    </p:animMotion>
                                  </p:childTnLst>
                                </p:cTn>
                              </p:par>
                              <p:par>
                                <p:cTn id="15" presetID="42" presetClass="path" presetSubtype="0" accel="50000" decel="50000" fill="hold" nodeType="withEffect">
                                  <p:stCondLst>
                                    <p:cond delay="0"/>
                                  </p:stCondLst>
                                  <p:childTnLst>
                                    <p:animMotion origin="layout" path="M 0.03164 -0.00463 L 0.33633 -0.60949 " pathEditMode="relative" rAng="0" ptsTypes="AA">
                                      <p:cBhvr>
                                        <p:cTn id="16" dur="1000" fill="hold"/>
                                        <p:tgtEl>
                                          <p:spTgt spid="7"/>
                                        </p:tgtEl>
                                        <p:attrNameLst>
                                          <p:attrName>ppt_x</p:attrName>
                                          <p:attrName>ppt_y</p:attrName>
                                        </p:attrNameLst>
                                      </p:cBhvr>
                                      <p:rCtr x="15234" y="-30255"/>
                                    </p:animMotion>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1000" fill="hold"/>
                                        <p:tgtEl>
                                          <p:spTgt spid="9"/>
                                        </p:tgtEl>
                                        <p:attrNameLst>
                                          <p:attrName>ppt_x</p:attrName>
                                        </p:attrNameLst>
                                      </p:cBhvr>
                                      <p:tavLst>
                                        <p:tav tm="0">
                                          <p:val>
                                            <p:strVal val="#ppt_x"/>
                                          </p:val>
                                        </p:tav>
                                        <p:tav tm="100000">
                                          <p:val>
                                            <p:strVal val="#ppt_x"/>
                                          </p:val>
                                        </p:tav>
                                      </p:tavLst>
                                    </p:anim>
                                    <p:anim calcmode="lin" valueType="num">
                                      <p:cBhvr additive="base">
                                        <p:cTn id="21" dur="10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000" fill="hold"/>
                                        <p:tgtEl>
                                          <p:spTgt spid="10"/>
                                        </p:tgtEl>
                                        <p:attrNameLst>
                                          <p:attrName>ppt_x</p:attrName>
                                        </p:attrNameLst>
                                      </p:cBhvr>
                                      <p:tavLst>
                                        <p:tav tm="0">
                                          <p:val>
                                            <p:strVal val="#ppt_x"/>
                                          </p:val>
                                        </p:tav>
                                        <p:tav tm="100000">
                                          <p:val>
                                            <p:strVal val="#ppt_x"/>
                                          </p:val>
                                        </p:tav>
                                      </p:tavLst>
                                    </p:anim>
                                    <p:anim calcmode="lin" valueType="num">
                                      <p:cBhvr additive="base">
                                        <p:cTn id="25" dur="10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ppt_x"/>
                                          </p:val>
                                        </p:tav>
                                        <p:tav tm="100000">
                                          <p:val>
                                            <p:strVal val="#ppt_x"/>
                                          </p:val>
                                        </p:tav>
                                      </p:tavLst>
                                    </p:anim>
                                    <p:anim calcmode="lin" valueType="num">
                                      <p:cBhvr additive="base">
                                        <p:cTn id="29" dur="1000" fill="hold"/>
                                        <p:tgtEl>
                                          <p:spTgt spid="8"/>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1" presetClass="mediacall" presetSubtype="0" fill="hold" nodeType="afterEffect">
                                  <p:stCondLst>
                                    <p:cond delay="0"/>
                                  </p:stCondLst>
                                  <p:childTnLst>
                                    <p:cmd type="call" cmd="playFrom(0.0)">
                                      <p:cBhvr>
                                        <p:cTn id="32" dur="9714" fill="hold"/>
                                        <p:tgtEl>
                                          <p:spTgt spid="9"/>
                                        </p:tgtEl>
                                      </p:cBhvr>
                                    </p:cmd>
                                  </p:childTnLst>
                                </p:cTn>
                              </p:par>
                              <p:par>
                                <p:cTn id="33" presetID="1" presetClass="mediacall" presetSubtype="0" fill="hold" nodeType="withEffect">
                                  <p:stCondLst>
                                    <p:cond delay="0"/>
                                  </p:stCondLst>
                                  <p:childTnLst>
                                    <p:cmd type="call" cmd="playFrom(0.0)">
                                      <p:cBhvr>
                                        <p:cTn id="34" dur="10057" fill="hold"/>
                                        <p:tgtEl>
                                          <p:spTgt spid="10"/>
                                        </p:tgtEl>
                                      </p:cBhvr>
                                    </p:cmd>
                                  </p:childTnLst>
                                </p:cTn>
                              </p:par>
                              <p:par>
                                <p:cTn id="35" presetID="1" presetClass="mediacall" presetSubtype="0" fill="hold" nodeType="withEffect">
                                  <p:stCondLst>
                                    <p:cond delay="0"/>
                                  </p:stCondLst>
                                  <p:childTnLst>
                                    <p:cmd type="call" cmd="playFrom(0.0)">
                                      <p:cBhvr>
                                        <p:cTn id="36" dur="1005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8"/>
                </p:tgtEl>
              </p:cMediaNode>
            </p:video>
            <p:video>
              <p:cMediaNode vol="80000">
                <p:cTn id="38" fill="hold" display="0">
                  <p:stCondLst>
                    <p:cond delay="indefinite"/>
                  </p:stCondLst>
                </p:cTn>
                <p:tgtEl>
                  <p:spTgt spid="9"/>
                </p:tgtEl>
              </p:cMediaNode>
            </p:video>
            <p:video>
              <p:cMediaNode vol="80000">
                <p:cTn id="39" fill="hold" display="0">
                  <p:stCondLst>
                    <p:cond delay="indefinite"/>
                  </p:stCondLst>
                </p:cTn>
                <p:tgtEl>
                  <p:spTgt spid="10"/>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838200" y="1546477"/>
            <a:ext cx="9440917" cy="4870450"/>
          </a:xfrm>
        </p:spPr>
        <p:txBody>
          <a:bodyPr>
            <a:noAutofit/>
          </a:bodyPr>
          <a:lstStyle/>
          <a:p>
            <a:r>
              <a:rPr lang="en-US" sz="4000" dirty="0" smtClean="0"/>
              <a:t>3D aspect part representation</a:t>
            </a:r>
          </a:p>
          <a:p>
            <a:endParaRPr lang="en-US" sz="4000" dirty="0" smtClean="0"/>
          </a:p>
          <a:p>
            <a:r>
              <a:rPr lang="en-US" sz="4000" dirty="0" smtClean="0"/>
              <a:t>3D </a:t>
            </a:r>
            <a:r>
              <a:rPr lang="en-US" sz="4000" dirty="0" err="1" smtClean="0"/>
              <a:t>aspectlet</a:t>
            </a:r>
            <a:r>
              <a:rPr lang="en-US" sz="4000" dirty="0" smtClean="0"/>
              <a:t> representation</a:t>
            </a:r>
          </a:p>
          <a:p>
            <a:endParaRPr lang="en-US" sz="4000" dirty="0" smtClean="0"/>
          </a:p>
          <a:p>
            <a:r>
              <a:rPr lang="en-US" sz="4000" dirty="0" smtClean="0"/>
              <a:t>3D voxel pattern representation</a:t>
            </a:r>
          </a:p>
        </p:txBody>
      </p:sp>
      <p:sp>
        <p:nvSpPr>
          <p:cNvPr id="4" name="Slide Number Placeholder 3"/>
          <p:cNvSpPr>
            <a:spLocks noGrp="1"/>
          </p:cNvSpPr>
          <p:nvPr>
            <p:ph type="sldNum" sz="quarter" idx="12"/>
          </p:nvPr>
        </p:nvSpPr>
        <p:spPr/>
        <p:txBody>
          <a:bodyPr/>
          <a:lstStyle/>
          <a:p>
            <a:fld id="{372B852B-FCF0-48F3-89AD-35EE9A2AAEEC}" type="slidenum">
              <a:rPr lang="en-US" smtClean="0"/>
              <a:t>72</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472" t="11751" r="18705" b="10811"/>
          <a:stretch/>
        </p:blipFill>
        <p:spPr>
          <a:xfrm>
            <a:off x="7479801" y="1122059"/>
            <a:ext cx="1203157" cy="125177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495" t="38438" r="66433" b="41372"/>
          <a:stretch/>
        </p:blipFill>
        <p:spPr>
          <a:xfrm>
            <a:off x="7876503" y="3905740"/>
            <a:ext cx="1468193" cy="1107584"/>
          </a:xfrm>
          <a:prstGeom prst="rect">
            <a:avLst/>
          </a:prstGeom>
        </p:spPr>
      </p:pic>
      <p:pic>
        <p:nvPicPr>
          <p:cNvPr id="8" name="图片 9" descr="aspectlets_car.jpg"/>
          <p:cNvPicPr>
            <a:picLocks noChangeAspect="1"/>
          </p:cNvPicPr>
          <p:nvPr/>
        </p:nvPicPr>
        <p:blipFill rotWithShape="1">
          <a:blip r:embed="rId4" cstate="print"/>
          <a:srcRect l="51948" t="13957" r="11770" b="48585"/>
          <a:stretch/>
        </p:blipFill>
        <p:spPr>
          <a:xfrm>
            <a:off x="7175000" y="2542411"/>
            <a:ext cx="1812758" cy="1154794"/>
          </a:xfrm>
          <a:prstGeom prst="rect">
            <a:avLst/>
          </a:prstGeom>
        </p:spPr>
      </p:pic>
    </p:spTree>
    <p:extLst>
      <p:ext uri="{BB962C8B-B14F-4D97-AF65-F5344CB8AC3E}">
        <p14:creationId xmlns:p14="http://schemas.microsoft.com/office/powerpoint/2010/main" val="88459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sz="3200" dirty="0" smtClean="0"/>
              <a:t>3D object detection and pose estimation with deep learning</a:t>
            </a:r>
          </a:p>
          <a:p>
            <a:endParaRPr lang="en-US" sz="3200" dirty="0"/>
          </a:p>
          <a:p>
            <a:r>
              <a:rPr lang="en-US" sz="3200" dirty="0" smtClean="0"/>
              <a:t>3D multiple object tracking</a:t>
            </a:r>
          </a:p>
          <a:p>
            <a:endParaRPr lang="en-US" sz="3200" dirty="0"/>
          </a:p>
          <a:p>
            <a:r>
              <a:rPr lang="en-US" sz="3200" dirty="0" smtClean="0"/>
              <a:t>Benchmark datasets for 3D object detection and tracking</a:t>
            </a:r>
            <a:endParaRPr lang="en-US" sz="3200" dirty="0"/>
          </a:p>
        </p:txBody>
      </p:sp>
      <p:sp>
        <p:nvSpPr>
          <p:cNvPr id="4" name="Slide Number Placeholder 3"/>
          <p:cNvSpPr>
            <a:spLocks noGrp="1"/>
          </p:cNvSpPr>
          <p:nvPr>
            <p:ph type="sldNum" sz="quarter" idx="12"/>
          </p:nvPr>
        </p:nvSpPr>
        <p:spPr/>
        <p:txBody>
          <a:bodyPr/>
          <a:lstStyle/>
          <a:p>
            <a:fld id="{372B852B-FCF0-48F3-89AD-35EE9A2AAEEC}" type="slidenum">
              <a:rPr lang="en-US" smtClean="0"/>
              <a:t>73</a:t>
            </a:fld>
            <a:endParaRPr lang="en-US"/>
          </a:p>
        </p:txBody>
      </p:sp>
    </p:spTree>
    <p:extLst>
      <p:ext uri="{BB962C8B-B14F-4D97-AF65-F5344CB8AC3E}">
        <p14:creationId xmlns:p14="http://schemas.microsoft.com/office/powerpoint/2010/main" val="40346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Ongoing Work</a:t>
            </a:r>
            <a:endParaRPr lang="en-US" dirty="0"/>
          </a:p>
        </p:txBody>
      </p:sp>
      <p:sp>
        <p:nvSpPr>
          <p:cNvPr id="3" name="Content Placeholder 2"/>
          <p:cNvSpPr>
            <a:spLocks noGrp="1"/>
          </p:cNvSpPr>
          <p:nvPr>
            <p:ph idx="1"/>
          </p:nvPr>
        </p:nvSpPr>
        <p:spPr/>
        <p:txBody>
          <a:bodyPr/>
          <a:lstStyle/>
          <a:p>
            <a:r>
              <a:rPr lang="en-US" dirty="0" smtClean="0"/>
              <a:t> A large scale </a:t>
            </a:r>
            <a:r>
              <a:rPr lang="en-US" dirty="0"/>
              <a:t>dataset for 3D object recognition </a:t>
            </a:r>
            <a:r>
              <a:rPr lang="en-US" dirty="0" smtClean="0"/>
              <a:t>with 100 categories</a:t>
            </a:r>
            <a:endParaRPr lang="en-US" dirty="0"/>
          </a:p>
        </p:txBody>
      </p:sp>
      <p:sp>
        <p:nvSpPr>
          <p:cNvPr id="7" name="Rectangle 6"/>
          <p:cNvSpPr/>
          <p:nvPr/>
        </p:nvSpPr>
        <p:spPr>
          <a:xfrm>
            <a:off x="712721" y="2109033"/>
            <a:ext cx="1292180" cy="4247317"/>
          </a:xfrm>
          <a:prstGeom prst="rect">
            <a:avLst/>
          </a:prstGeom>
        </p:spPr>
        <p:txBody>
          <a:bodyPr wrap="square">
            <a:spAutoFit/>
          </a:bodyPr>
          <a:lstStyle/>
          <a:p>
            <a:r>
              <a:rPr lang="en-US" dirty="0"/>
              <a:t>ashtray</a:t>
            </a:r>
          </a:p>
          <a:p>
            <a:r>
              <a:rPr lang="en-US" dirty="0"/>
              <a:t>backpack</a:t>
            </a:r>
          </a:p>
          <a:p>
            <a:r>
              <a:rPr lang="en-US" dirty="0"/>
              <a:t>basket</a:t>
            </a:r>
          </a:p>
          <a:p>
            <a:r>
              <a:rPr lang="en-US" dirty="0"/>
              <a:t>bed</a:t>
            </a:r>
          </a:p>
          <a:p>
            <a:r>
              <a:rPr lang="en-US" dirty="0"/>
              <a:t>bench</a:t>
            </a:r>
          </a:p>
          <a:p>
            <a:r>
              <a:rPr lang="en-US" dirty="0"/>
              <a:t>blackboard</a:t>
            </a:r>
          </a:p>
          <a:p>
            <a:r>
              <a:rPr lang="en-US" dirty="0"/>
              <a:t>bookshelf</a:t>
            </a:r>
          </a:p>
          <a:p>
            <a:r>
              <a:rPr lang="en-US" dirty="0"/>
              <a:t>bucket</a:t>
            </a:r>
          </a:p>
          <a:p>
            <a:r>
              <a:rPr lang="en-US" dirty="0"/>
              <a:t>cabinet</a:t>
            </a:r>
          </a:p>
          <a:p>
            <a:r>
              <a:rPr lang="en-US" dirty="0"/>
              <a:t>calculator</a:t>
            </a:r>
          </a:p>
          <a:p>
            <a:r>
              <a:rPr lang="en-US" dirty="0"/>
              <a:t>camera</a:t>
            </a:r>
          </a:p>
          <a:p>
            <a:r>
              <a:rPr lang="en-US" dirty="0"/>
              <a:t>can</a:t>
            </a:r>
          </a:p>
          <a:p>
            <a:r>
              <a:rPr lang="en-US" dirty="0"/>
              <a:t>cap</a:t>
            </a:r>
          </a:p>
          <a:p>
            <a:r>
              <a:rPr lang="en-US" dirty="0"/>
              <a:t>cellphone</a:t>
            </a:r>
          </a:p>
          <a:p>
            <a:r>
              <a:rPr lang="en-US" dirty="0"/>
              <a:t>clock</a:t>
            </a:r>
          </a:p>
        </p:txBody>
      </p:sp>
      <p:sp>
        <p:nvSpPr>
          <p:cNvPr id="8" name="Rectangle 7"/>
          <p:cNvSpPr/>
          <p:nvPr/>
        </p:nvSpPr>
        <p:spPr>
          <a:xfrm>
            <a:off x="1975566" y="2109033"/>
            <a:ext cx="1885683" cy="4247317"/>
          </a:xfrm>
          <a:prstGeom prst="rect">
            <a:avLst/>
          </a:prstGeom>
        </p:spPr>
        <p:txBody>
          <a:bodyPr wrap="square">
            <a:spAutoFit/>
          </a:bodyPr>
          <a:lstStyle/>
          <a:p>
            <a:r>
              <a:rPr lang="en-US" dirty="0" err="1"/>
              <a:t>coffee_maker</a:t>
            </a:r>
            <a:endParaRPr lang="en-US" dirty="0"/>
          </a:p>
          <a:p>
            <a:r>
              <a:rPr lang="en-US" dirty="0"/>
              <a:t>comb</a:t>
            </a:r>
          </a:p>
          <a:p>
            <a:r>
              <a:rPr lang="en-US" dirty="0" smtClean="0"/>
              <a:t>computer</a:t>
            </a:r>
            <a:endParaRPr lang="en-US" dirty="0"/>
          </a:p>
          <a:p>
            <a:r>
              <a:rPr lang="en-US" dirty="0"/>
              <a:t>cup</a:t>
            </a:r>
          </a:p>
          <a:p>
            <a:r>
              <a:rPr lang="en-US" dirty="0" err="1"/>
              <a:t>desk_lamp</a:t>
            </a:r>
            <a:endParaRPr lang="en-US" dirty="0"/>
          </a:p>
          <a:p>
            <a:r>
              <a:rPr lang="en-US" dirty="0"/>
              <a:t>dishwasher</a:t>
            </a:r>
          </a:p>
          <a:p>
            <a:r>
              <a:rPr lang="en-US" dirty="0"/>
              <a:t>door</a:t>
            </a:r>
          </a:p>
          <a:p>
            <a:r>
              <a:rPr lang="en-US" dirty="0"/>
              <a:t>eraser</a:t>
            </a:r>
          </a:p>
          <a:p>
            <a:r>
              <a:rPr lang="en-US" dirty="0"/>
              <a:t>eyeglasses</a:t>
            </a:r>
          </a:p>
          <a:p>
            <a:r>
              <a:rPr lang="en-US" dirty="0"/>
              <a:t>fan</a:t>
            </a:r>
          </a:p>
          <a:p>
            <a:r>
              <a:rPr lang="en-US" dirty="0"/>
              <a:t>faucet</a:t>
            </a:r>
          </a:p>
          <a:p>
            <a:r>
              <a:rPr lang="en-US" dirty="0" err="1"/>
              <a:t>filing_cabinet</a:t>
            </a:r>
            <a:endParaRPr lang="en-US" dirty="0"/>
          </a:p>
          <a:p>
            <a:r>
              <a:rPr lang="en-US" dirty="0" err="1"/>
              <a:t>fire_extinguisher</a:t>
            </a:r>
            <a:endParaRPr lang="en-US" dirty="0"/>
          </a:p>
          <a:p>
            <a:r>
              <a:rPr lang="en-US" dirty="0" err="1"/>
              <a:t>fish_tank</a:t>
            </a:r>
            <a:endParaRPr lang="en-US" dirty="0"/>
          </a:p>
          <a:p>
            <a:r>
              <a:rPr lang="en-US" dirty="0"/>
              <a:t>flashlight</a:t>
            </a:r>
          </a:p>
        </p:txBody>
      </p:sp>
      <p:sp>
        <p:nvSpPr>
          <p:cNvPr id="9" name="Rectangle 8"/>
          <p:cNvSpPr/>
          <p:nvPr/>
        </p:nvSpPr>
        <p:spPr>
          <a:xfrm>
            <a:off x="3831914" y="2109033"/>
            <a:ext cx="1415603" cy="4247317"/>
          </a:xfrm>
          <a:prstGeom prst="rect">
            <a:avLst/>
          </a:prstGeom>
        </p:spPr>
        <p:txBody>
          <a:bodyPr wrap="square">
            <a:spAutoFit/>
          </a:bodyPr>
          <a:lstStyle/>
          <a:p>
            <a:r>
              <a:rPr lang="en-US" dirty="0"/>
              <a:t>fork</a:t>
            </a:r>
          </a:p>
          <a:p>
            <a:r>
              <a:rPr lang="en-US" dirty="0"/>
              <a:t>guitar</a:t>
            </a:r>
          </a:p>
          <a:p>
            <a:r>
              <a:rPr lang="en-US" dirty="0" err="1"/>
              <a:t>hair_dryer</a:t>
            </a:r>
            <a:endParaRPr lang="en-US" dirty="0"/>
          </a:p>
          <a:p>
            <a:r>
              <a:rPr lang="en-US" dirty="0"/>
              <a:t>hammer</a:t>
            </a:r>
          </a:p>
          <a:p>
            <a:r>
              <a:rPr lang="en-US" dirty="0"/>
              <a:t>headphone</a:t>
            </a:r>
          </a:p>
          <a:p>
            <a:r>
              <a:rPr lang="en-US" dirty="0"/>
              <a:t>helmet</a:t>
            </a:r>
          </a:p>
          <a:p>
            <a:r>
              <a:rPr lang="en-US" dirty="0"/>
              <a:t>iron</a:t>
            </a:r>
          </a:p>
          <a:p>
            <a:r>
              <a:rPr lang="en-US" dirty="0"/>
              <a:t>jar</a:t>
            </a:r>
          </a:p>
          <a:p>
            <a:r>
              <a:rPr lang="en-US" dirty="0"/>
              <a:t>kettle</a:t>
            </a:r>
          </a:p>
          <a:p>
            <a:r>
              <a:rPr lang="en-US" dirty="0"/>
              <a:t>key</a:t>
            </a:r>
          </a:p>
          <a:p>
            <a:r>
              <a:rPr lang="en-US" dirty="0"/>
              <a:t>keyboard</a:t>
            </a:r>
          </a:p>
          <a:p>
            <a:r>
              <a:rPr lang="en-US" dirty="0"/>
              <a:t>knife</a:t>
            </a:r>
          </a:p>
          <a:p>
            <a:r>
              <a:rPr lang="en-US" dirty="0"/>
              <a:t>laptop</a:t>
            </a:r>
          </a:p>
          <a:p>
            <a:r>
              <a:rPr lang="en-US" dirty="0"/>
              <a:t>lighter</a:t>
            </a:r>
          </a:p>
          <a:p>
            <a:r>
              <a:rPr lang="en-US" dirty="0"/>
              <a:t>mailbox</a:t>
            </a:r>
          </a:p>
        </p:txBody>
      </p:sp>
      <p:sp>
        <p:nvSpPr>
          <p:cNvPr id="11" name="Rectangle 10"/>
          <p:cNvSpPr/>
          <p:nvPr/>
        </p:nvSpPr>
        <p:spPr>
          <a:xfrm>
            <a:off x="5218182" y="2109033"/>
            <a:ext cx="1765478" cy="4247317"/>
          </a:xfrm>
          <a:prstGeom prst="rect">
            <a:avLst/>
          </a:prstGeom>
        </p:spPr>
        <p:txBody>
          <a:bodyPr wrap="square">
            <a:spAutoFit/>
          </a:bodyPr>
          <a:lstStyle/>
          <a:p>
            <a:r>
              <a:rPr lang="en-US" dirty="0"/>
              <a:t>microphone</a:t>
            </a:r>
          </a:p>
          <a:p>
            <a:r>
              <a:rPr lang="en-US" dirty="0"/>
              <a:t>microwave</a:t>
            </a:r>
          </a:p>
          <a:p>
            <a:r>
              <a:rPr lang="en-US" dirty="0"/>
              <a:t>mouse</a:t>
            </a:r>
          </a:p>
          <a:p>
            <a:r>
              <a:rPr lang="en-US" dirty="0"/>
              <a:t>paintbrush</a:t>
            </a:r>
          </a:p>
          <a:p>
            <a:r>
              <a:rPr lang="en-US" dirty="0"/>
              <a:t>pan</a:t>
            </a:r>
          </a:p>
          <a:p>
            <a:r>
              <a:rPr lang="en-US" dirty="0"/>
              <a:t>pen</a:t>
            </a:r>
          </a:p>
          <a:p>
            <a:r>
              <a:rPr lang="en-US" dirty="0"/>
              <a:t>pencil</a:t>
            </a:r>
          </a:p>
          <a:p>
            <a:r>
              <a:rPr lang="en-US" dirty="0"/>
              <a:t>piano</a:t>
            </a:r>
          </a:p>
          <a:p>
            <a:r>
              <a:rPr lang="en-US" dirty="0"/>
              <a:t>pillow</a:t>
            </a:r>
          </a:p>
          <a:p>
            <a:r>
              <a:rPr lang="en-US" dirty="0"/>
              <a:t>plate</a:t>
            </a:r>
          </a:p>
          <a:p>
            <a:r>
              <a:rPr lang="en-US" dirty="0"/>
              <a:t>pot</a:t>
            </a:r>
          </a:p>
          <a:p>
            <a:r>
              <a:rPr lang="en-US" dirty="0"/>
              <a:t>printer</a:t>
            </a:r>
          </a:p>
          <a:p>
            <a:r>
              <a:rPr lang="en-US" dirty="0"/>
              <a:t>racket</a:t>
            </a:r>
          </a:p>
          <a:p>
            <a:r>
              <a:rPr lang="en-US" dirty="0"/>
              <a:t>refrigerator</a:t>
            </a:r>
          </a:p>
          <a:p>
            <a:r>
              <a:rPr lang="en-US" dirty="0" err="1"/>
              <a:t>remote_control</a:t>
            </a:r>
            <a:endParaRPr lang="en-US" dirty="0"/>
          </a:p>
        </p:txBody>
      </p:sp>
      <p:sp>
        <p:nvSpPr>
          <p:cNvPr id="12" name="Rectangle 11"/>
          <p:cNvSpPr/>
          <p:nvPr/>
        </p:nvSpPr>
        <p:spPr>
          <a:xfrm>
            <a:off x="6954325" y="2109033"/>
            <a:ext cx="1833093" cy="4247317"/>
          </a:xfrm>
          <a:prstGeom prst="rect">
            <a:avLst/>
          </a:prstGeom>
        </p:spPr>
        <p:txBody>
          <a:bodyPr wrap="square">
            <a:spAutoFit/>
          </a:bodyPr>
          <a:lstStyle/>
          <a:p>
            <a:r>
              <a:rPr lang="en-US" dirty="0"/>
              <a:t>rifle</a:t>
            </a:r>
          </a:p>
          <a:p>
            <a:r>
              <a:rPr lang="en-US" dirty="0" err="1"/>
              <a:t>road_pole</a:t>
            </a:r>
            <a:endParaRPr lang="en-US" dirty="0"/>
          </a:p>
          <a:p>
            <a:r>
              <a:rPr lang="en-US" dirty="0" err="1"/>
              <a:t>satellite_dish</a:t>
            </a:r>
            <a:endParaRPr lang="en-US" dirty="0"/>
          </a:p>
          <a:p>
            <a:r>
              <a:rPr lang="en-US" dirty="0"/>
              <a:t>scissors</a:t>
            </a:r>
          </a:p>
          <a:p>
            <a:r>
              <a:rPr lang="en-US" dirty="0"/>
              <a:t>screwdriver</a:t>
            </a:r>
          </a:p>
          <a:p>
            <a:r>
              <a:rPr lang="en-US" dirty="0"/>
              <a:t>shoe</a:t>
            </a:r>
          </a:p>
          <a:p>
            <a:r>
              <a:rPr lang="en-US" dirty="0"/>
              <a:t>shovel</a:t>
            </a:r>
          </a:p>
          <a:p>
            <a:r>
              <a:rPr lang="en-US" dirty="0"/>
              <a:t>sign</a:t>
            </a:r>
          </a:p>
          <a:p>
            <a:r>
              <a:rPr lang="en-US" dirty="0"/>
              <a:t>skate</a:t>
            </a:r>
          </a:p>
          <a:p>
            <a:r>
              <a:rPr lang="en-US" dirty="0"/>
              <a:t>skateboard</a:t>
            </a:r>
          </a:p>
          <a:p>
            <a:r>
              <a:rPr lang="en-US" dirty="0"/>
              <a:t>slipper</a:t>
            </a:r>
          </a:p>
          <a:p>
            <a:r>
              <a:rPr lang="en-US" dirty="0"/>
              <a:t>speaker</a:t>
            </a:r>
          </a:p>
          <a:p>
            <a:r>
              <a:rPr lang="en-US" dirty="0"/>
              <a:t>spoon</a:t>
            </a:r>
          </a:p>
          <a:p>
            <a:r>
              <a:rPr lang="en-US" dirty="0"/>
              <a:t>stapler</a:t>
            </a:r>
          </a:p>
          <a:p>
            <a:r>
              <a:rPr lang="en-US" dirty="0"/>
              <a:t>stove</a:t>
            </a:r>
          </a:p>
        </p:txBody>
      </p:sp>
      <p:sp>
        <p:nvSpPr>
          <p:cNvPr id="13" name="Rectangle 12"/>
          <p:cNvSpPr/>
          <p:nvPr/>
        </p:nvSpPr>
        <p:spPr>
          <a:xfrm>
            <a:off x="8610600" y="2109033"/>
            <a:ext cx="1910366" cy="4247317"/>
          </a:xfrm>
          <a:prstGeom prst="rect">
            <a:avLst/>
          </a:prstGeom>
        </p:spPr>
        <p:txBody>
          <a:bodyPr wrap="square">
            <a:spAutoFit/>
          </a:bodyPr>
          <a:lstStyle/>
          <a:p>
            <a:r>
              <a:rPr lang="en-US" dirty="0"/>
              <a:t>stove</a:t>
            </a:r>
          </a:p>
          <a:p>
            <a:r>
              <a:rPr lang="en-US" dirty="0"/>
              <a:t>suitcase</a:t>
            </a:r>
          </a:p>
          <a:p>
            <a:r>
              <a:rPr lang="en-US" dirty="0"/>
              <a:t>teapot</a:t>
            </a:r>
          </a:p>
          <a:p>
            <a:r>
              <a:rPr lang="en-US" dirty="0" smtClean="0"/>
              <a:t>telephone</a:t>
            </a:r>
            <a:endParaRPr lang="en-US" dirty="0"/>
          </a:p>
          <a:p>
            <a:r>
              <a:rPr lang="en-US" dirty="0"/>
              <a:t>toaster</a:t>
            </a:r>
          </a:p>
          <a:p>
            <a:r>
              <a:rPr lang="en-US" dirty="0"/>
              <a:t>toilet</a:t>
            </a:r>
          </a:p>
          <a:p>
            <a:r>
              <a:rPr lang="en-US" dirty="0"/>
              <a:t>toothbrush</a:t>
            </a:r>
          </a:p>
          <a:p>
            <a:r>
              <a:rPr lang="en-US" dirty="0" err="1"/>
              <a:t>trash_bin</a:t>
            </a:r>
            <a:endParaRPr lang="en-US" dirty="0"/>
          </a:p>
          <a:p>
            <a:r>
              <a:rPr lang="en-US" dirty="0"/>
              <a:t>trophy</a:t>
            </a:r>
          </a:p>
          <a:p>
            <a:r>
              <a:rPr lang="en-US" dirty="0"/>
              <a:t>tub</a:t>
            </a:r>
          </a:p>
          <a:p>
            <a:r>
              <a:rPr lang="en-US" dirty="0" err="1"/>
              <a:t>vending_machine</a:t>
            </a:r>
            <a:endParaRPr lang="en-US" dirty="0"/>
          </a:p>
          <a:p>
            <a:r>
              <a:rPr lang="en-US" dirty="0" err="1"/>
              <a:t>washing_machine</a:t>
            </a:r>
            <a:endParaRPr lang="en-US" dirty="0"/>
          </a:p>
          <a:p>
            <a:r>
              <a:rPr lang="en-US" dirty="0"/>
              <a:t>watch</a:t>
            </a:r>
          </a:p>
          <a:p>
            <a:r>
              <a:rPr lang="en-US" dirty="0"/>
              <a:t>wheelchair</a:t>
            </a:r>
          </a:p>
          <a:p>
            <a:r>
              <a:rPr lang="en-US" dirty="0" err="1"/>
              <a:t>aeroplane</a:t>
            </a:r>
            <a:endParaRPr lang="en-US" dirty="0"/>
          </a:p>
        </p:txBody>
      </p:sp>
      <p:sp>
        <p:nvSpPr>
          <p:cNvPr id="15" name="Rectangle 14"/>
          <p:cNvSpPr/>
          <p:nvPr/>
        </p:nvSpPr>
        <p:spPr>
          <a:xfrm>
            <a:off x="10639113" y="2109033"/>
            <a:ext cx="1386627" cy="3139321"/>
          </a:xfrm>
          <a:prstGeom prst="rect">
            <a:avLst/>
          </a:prstGeom>
        </p:spPr>
        <p:txBody>
          <a:bodyPr wrap="square">
            <a:spAutoFit/>
          </a:bodyPr>
          <a:lstStyle/>
          <a:p>
            <a:r>
              <a:rPr lang="en-US" dirty="0"/>
              <a:t>bicycle</a:t>
            </a:r>
          </a:p>
          <a:p>
            <a:r>
              <a:rPr lang="en-US" dirty="0"/>
              <a:t>boat</a:t>
            </a:r>
          </a:p>
          <a:p>
            <a:r>
              <a:rPr lang="en-US" dirty="0"/>
              <a:t>bottle</a:t>
            </a:r>
          </a:p>
          <a:p>
            <a:r>
              <a:rPr lang="en-US" dirty="0"/>
              <a:t>bus</a:t>
            </a:r>
          </a:p>
          <a:p>
            <a:r>
              <a:rPr lang="en-US" dirty="0"/>
              <a:t>car</a:t>
            </a:r>
          </a:p>
          <a:p>
            <a:r>
              <a:rPr lang="en-US" dirty="0"/>
              <a:t>chair</a:t>
            </a:r>
          </a:p>
          <a:p>
            <a:r>
              <a:rPr lang="en-US" dirty="0" err="1"/>
              <a:t>diningtable</a:t>
            </a:r>
            <a:endParaRPr lang="en-US" dirty="0"/>
          </a:p>
          <a:p>
            <a:r>
              <a:rPr lang="en-US" dirty="0"/>
              <a:t>motorbike</a:t>
            </a:r>
          </a:p>
          <a:p>
            <a:r>
              <a:rPr lang="en-US" dirty="0"/>
              <a:t>sofa</a:t>
            </a:r>
          </a:p>
          <a:p>
            <a:r>
              <a:rPr lang="en-US" dirty="0"/>
              <a:t>train</a:t>
            </a:r>
          </a:p>
          <a:p>
            <a:r>
              <a:rPr lang="en-US" dirty="0" err="1"/>
              <a:t>tvmonitor</a:t>
            </a:r>
            <a:endParaRPr lang="en-US" dirty="0"/>
          </a:p>
        </p:txBody>
      </p:sp>
      <p:sp>
        <p:nvSpPr>
          <p:cNvPr id="16" name="Slide Number Placeholder 15"/>
          <p:cNvSpPr>
            <a:spLocks noGrp="1"/>
          </p:cNvSpPr>
          <p:nvPr>
            <p:ph type="sldNum" sz="quarter" idx="12"/>
          </p:nvPr>
        </p:nvSpPr>
        <p:spPr/>
        <p:txBody>
          <a:bodyPr/>
          <a:lstStyle/>
          <a:p>
            <a:fld id="{372B852B-FCF0-48F3-89AD-35EE9A2AAEEC}" type="slidenum">
              <a:rPr lang="en-US" smtClean="0"/>
              <a:t>74</a:t>
            </a:fld>
            <a:endParaRPr lang="en-US"/>
          </a:p>
        </p:txBody>
      </p:sp>
    </p:spTree>
    <p:extLst>
      <p:ext uri="{BB962C8B-B14F-4D97-AF65-F5344CB8AC3E}">
        <p14:creationId xmlns:p14="http://schemas.microsoft.com/office/powerpoint/2010/main" val="29033478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Ongoing Work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501" y="1883872"/>
            <a:ext cx="4147632" cy="3563892"/>
          </a:xfrm>
        </p:spPr>
      </p:pic>
      <p:sp>
        <p:nvSpPr>
          <p:cNvPr id="5" name="TextBox 4"/>
          <p:cNvSpPr txBox="1"/>
          <p:nvPr/>
        </p:nvSpPr>
        <p:spPr>
          <a:xfrm>
            <a:off x="1809364" y="5456282"/>
            <a:ext cx="2634888" cy="369332"/>
          </a:xfrm>
          <a:prstGeom prst="rect">
            <a:avLst/>
          </a:prstGeom>
          <a:noFill/>
        </p:spPr>
        <p:txBody>
          <a:bodyPr wrap="none" rtlCol="0">
            <a:spAutoFit/>
          </a:bodyPr>
          <a:lstStyle/>
          <a:p>
            <a:r>
              <a:rPr lang="en-US" dirty="0" smtClean="0"/>
              <a:t>Images from </a:t>
            </a:r>
            <a:r>
              <a:rPr lang="en-US" dirty="0" err="1" smtClean="0"/>
              <a:t>ImageNet</a:t>
            </a:r>
            <a:r>
              <a:rPr lang="en-US" dirty="0" smtClean="0"/>
              <a:t> [1]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604" y="2083571"/>
            <a:ext cx="3713155" cy="3164495"/>
          </a:xfrm>
          <a:prstGeom prst="rect">
            <a:avLst/>
          </a:prstGeom>
        </p:spPr>
      </p:pic>
      <p:sp>
        <p:nvSpPr>
          <p:cNvPr id="8" name="TextBox 7"/>
          <p:cNvSpPr txBox="1"/>
          <p:nvPr/>
        </p:nvSpPr>
        <p:spPr>
          <a:xfrm>
            <a:off x="7497928" y="5271616"/>
            <a:ext cx="3421001" cy="369332"/>
          </a:xfrm>
          <a:prstGeom prst="rect">
            <a:avLst/>
          </a:prstGeom>
          <a:noFill/>
        </p:spPr>
        <p:txBody>
          <a:bodyPr wrap="none" rtlCol="0">
            <a:spAutoFit/>
          </a:bodyPr>
          <a:lstStyle/>
          <a:p>
            <a:r>
              <a:rPr lang="en-US" dirty="0" smtClean="0"/>
              <a:t>3D CAD models from </a:t>
            </a:r>
            <a:r>
              <a:rPr lang="en-US" dirty="0" err="1" smtClean="0"/>
              <a:t>ShapeNet</a:t>
            </a:r>
            <a:r>
              <a:rPr lang="en-US" dirty="0" smtClean="0"/>
              <a:t> [2]</a:t>
            </a:r>
            <a:endParaRPr lang="en-US" dirty="0"/>
          </a:p>
        </p:txBody>
      </p:sp>
      <p:sp>
        <p:nvSpPr>
          <p:cNvPr id="9" name="Left-Right Arrow 8"/>
          <p:cNvSpPr/>
          <p:nvPr/>
        </p:nvSpPr>
        <p:spPr>
          <a:xfrm>
            <a:off x="5663454" y="3423502"/>
            <a:ext cx="1216152" cy="484632"/>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372B852B-FCF0-48F3-89AD-35EE9A2AAEEC}" type="slidenum">
              <a:rPr lang="en-US" smtClean="0"/>
              <a:t>75</a:t>
            </a:fld>
            <a:endParaRPr lang="en-US"/>
          </a:p>
        </p:txBody>
      </p:sp>
      <p:sp>
        <p:nvSpPr>
          <p:cNvPr id="12" name="TextBox 11"/>
          <p:cNvSpPr txBox="1"/>
          <p:nvPr/>
        </p:nvSpPr>
        <p:spPr>
          <a:xfrm>
            <a:off x="324766" y="6065907"/>
            <a:ext cx="11759501" cy="646331"/>
          </a:xfrm>
          <a:prstGeom prst="rect">
            <a:avLst/>
          </a:prstGeom>
          <a:noFill/>
        </p:spPr>
        <p:txBody>
          <a:bodyPr wrap="none" rtlCol="0">
            <a:spAutoFit/>
          </a:bodyPr>
          <a:lstStyle/>
          <a:p>
            <a:r>
              <a:rPr lang="it-IT" dirty="0" smtClean="0"/>
              <a:t>[1] J. </a:t>
            </a:r>
            <a:r>
              <a:rPr lang="it-IT" dirty="0"/>
              <a:t>Deng, </a:t>
            </a:r>
            <a:r>
              <a:rPr lang="it-IT" dirty="0" smtClean="0"/>
              <a:t>W. </a:t>
            </a:r>
            <a:r>
              <a:rPr lang="it-IT" dirty="0"/>
              <a:t>Dong, </a:t>
            </a:r>
            <a:r>
              <a:rPr lang="it-IT" dirty="0" smtClean="0"/>
              <a:t>R. </a:t>
            </a:r>
            <a:r>
              <a:rPr lang="it-IT" dirty="0"/>
              <a:t>Socher, </a:t>
            </a:r>
            <a:r>
              <a:rPr lang="it-IT" dirty="0" smtClean="0"/>
              <a:t>L.J. </a:t>
            </a:r>
            <a:r>
              <a:rPr lang="it-IT" dirty="0"/>
              <a:t>Li, </a:t>
            </a:r>
            <a:r>
              <a:rPr lang="it-IT" dirty="0" smtClean="0"/>
              <a:t>K. Li</a:t>
            </a:r>
            <a:r>
              <a:rPr lang="it-IT" dirty="0"/>
              <a:t> </a:t>
            </a:r>
            <a:r>
              <a:rPr lang="it-IT" dirty="0" smtClean="0"/>
              <a:t>and L. Fei-Fei. </a:t>
            </a:r>
            <a:r>
              <a:rPr lang="en-US" dirty="0" err="1"/>
              <a:t>ImageNet</a:t>
            </a:r>
            <a:r>
              <a:rPr lang="en-US" dirty="0"/>
              <a:t>: A Large-Scale Hierarchical Image Database. </a:t>
            </a:r>
            <a:r>
              <a:rPr lang="en-US" dirty="0" smtClean="0"/>
              <a:t> In CVPR’09.</a:t>
            </a:r>
          </a:p>
          <a:p>
            <a:r>
              <a:rPr lang="en-US" dirty="0"/>
              <a:t>[2] </a:t>
            </a:r>
            <a:r>
              <a:rPr lang="en-US" dirty="0" err="1" smtClean="0"/>
              <a:t>ShapeNet</a:t>
            </a:r>
            <a:r>
              <a:rPr lang="en-US" dirty="0" smtClean="0"/>
              <a:t>. http</a:t>
            </a:r>
            <a:r>
              <a:rPr lang="en-US" dirty="0"/>
              <a:t>://shapenet.cs.stanford.edu/</a:t>
            </a:r>
            <a:r>
              <a:rPr lang="it-IT" dirty="0"/>
              <a:t> </a:t>
            </a:r>
            <a:endParaRPr lang="en-US" dirty="0"/>
          </a:p>
        </p:txBody>
      </p:sp>
    </p:spTree>
    <p:extLst>
      <p:ext uri="{BB962C8B-B14F-4D97-AF65-F5344CB8AC3E}">
        <p14:creationId xmlns:p14="http://schemas.microsoft.com/office/powerpoint/2010/main" val="9557412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838200" y="1546477"/>
            <a:ext cx="9440917" cy="4870450"/>
          </a:xfrm>
        </p:spPr>
        <p:txBody>
          <a:bodyPr>
            <a:noAutofit/>
          </a:bodyPr>
          <a:lstStyle/>
          <a:p>
            <a:r>
              <a:rPr lang="en-US" sz="3600" dirty="0" smtClean="0"/>
              <a:t>3D aspect part representation</a:t>
            </a:r>
          </a:p>
          <a:p>
            <a:endParaRPr lang="en-US" sz="3600" dirty="0" smtClean="0"/>
          </a:p>
          <a:p>
            <a:r>
              <a:rPr lang="en-US" sz="3600" dirty="0" smtClean="0"/>
              <a:t>3D </a:t>
            </a:r>
            <a:r>
              <a:rPr lang="en-US" sz="3600" dirty="0" err="1" smtClean="0"/>
              <a:t>aspectlet</a:t>
            </a:r>
            <a:r>
              <a:rPr lang="en-US" sz="3600" dirty="0" smtClean="0"/>
              <a:t> representation</a:t>
            </a:r>
          </a:p>
          <a:p>
            <a:pPr marL="0" indent="0">
              <a:buNone/>
            </a:pPr>
            <a:endParaRPr lang="en-US" sz="3600" dirty="0" smtClean="0"/>
          </a:p>
          <a:p>
            <a:r>
              <a:rPr lang="en-US" sz="3600" dirty="0" smtClean="0"/>
              <a:t>3D voxel pattern representation</a:t>
            </a:r>
          </a:p>
        </p:txBody>
      </p:sp>
      <p:sp>
        <p:nvSpPr>
          <p:cNvPr id="4" name="Slide Number Placeholder 3"/>
          <p:cNvSpPr>
            <a:spLocks noGrp="1"/>
          </p:cNvSpPr>
          <p:nvPr>
            <p:ph type="sldNum" sz="quarter" idx="12"/>
          </p:nvPr>
        </p:nvSpPr>
        <p:spPr/>
        <p:txBody>
          <a:bodyPr/>
          <a:lstStyle/>
          <a:p>
            <a:fld id="{372B852B-FCF0-48F3-89AD-35EE9A2AAEEC}" type="slidenum">
              <a:rPr lang="en-US" smtClean="0"/>
              <a:t>76</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472" t="11751" r="18705" b="10811"/>
          <a:stretch/>
        </p:blipFill>
        <p:spPr>
          <a:xfrm>
            <a:off x="6787233" y="1097267"/>
            <a:ext cx="1203157" cy="125177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495" t="38438" r="66433" b="41372"/>
          <a:stretch/>
        </p:blipFill>
        <p:spPr>
          <a:xfrm>
            <a:off x="7345621" y="3697205"/>
            <a:ext cx="1468193" cy="1107584"/>
          </a:xfrm>
          <a:prstGeom prst="rect">
            <a:avLst/>
          </a:prstGeom>
        </p:spPr>
      </p:pic>
      <p:pic>
        <p:nvPicPr>
          <p:cNvPr id="8" name="图片 9" descr="aspectlets_car.jpg"/>
          <p:cNvPicPr>
            <a:picLocks noChangeAspect="1"/>
          </p:cNvPicPr>
          <p:nvPr/>
        </p:nvPicPr>
        <p:blipFill rotWithShape="1">
          <a:blip r:embed="rId4" cstate="print"/>
          <a:srcRect l="51948" t="13957" r="11770" b="48585"/>
          <a:stretch/>
        </p:blipFill>
        <p:spPr>
          <a:xfrm>
            <a:off x="6550528" y="2502791"/>
            <a:ext cx="1812758" cy="1154794"/>
          </a:xfrm>
          <a:prstGeom prst="rect">
            <a:avLst/>
          </a:prstGeom>
        </p:spPr>
      </p:pic>
      <p:sp>
        <p:nvSpPr>
          <p:cNvPr id="9" name="TextBox 6"/>
          <p:cNvSpPr txBox="1">
            <a:spLocks noChangeArrowheads="1"/>
          </p:cNvSpPr>
          <p:nvPr/>
        </p:nvSpPr>
        <p:spPr bwMode="auto">
          <a:xfrm>
            <a:off x="2706889" y="5176978"/>
            <a:ext cx="475001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7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7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7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7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7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kumimoji="1" sz="17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kumimoji="1" sz="17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kumimoji="1" sz="17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kumimoji="1" sz="17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7200" dirty="0">
                <a:solidFill>
                  <a:srgbClr val="005392"/>
                </a:solidFill>
              </a:rPr>
              <a:t>Thank you!</a:t>
            </a:r>
          </a:p>
        </p:txBody>
      </p:sp>
      <p:pic>
        <p:nvPicPr>
          <p:cNvPr id="10" name="图片 7" descr="ask-the-right-questions.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6110" y="4776844"/>
            <a:ext cx="2037180" cy="203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097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Work: </a:t>
            </a:r>
            <a:r>
              <a:rPr lang="en-US" dirty="0" smtClean="0"/>
              <a:t>2D Object Segmentation</a:t>
            </a:r>
            <a:endParaRPr lang="en-US" dirty="0"/>
          </a:p>
        </p:txBody>
      </p:sp>
      <p:sp>
        <p:nvSpPr>
          <p:cNvPr id="4" name="Slide Number Placeholder 3"/>
          <p:cNvSpPr>
            <a:spLocks noGrp="1"/>
          </p:cNvSpPr>
          <p:nvPr>
            <p:ph type="sldNum" sz="quarter" idx="12"/>
          </p:nvPr>
        </p:nvSpPr>
        <p:spPr/>
        <p:txBody>
          <a:bodyPr/>
          <a:lstStyle/>
          <a:p>
            <a:fld id="{372B852B-FCF0-48F3-89AD-35EE9A2AAEEC}" type="slidenum">
              <a:rPr lang="en-US" smtClean="0"/>
              <a:t>8</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65376"/>
            <a:ext cx="12177815" cy="3981541"/>
          </a:xfrm>
        </p:spPr>
      </p:pic>
    </p:spTree>
    <p:extLst>
      <p:ext uri="{BB962C8B-B14F-4D97-AF65-F5344CB8AC3E}">
        <p14:creationId xmlns:p14="http://schemas.microsoft.com/office/powerpoint/2010/main" val="2091495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Work: Occlusion Reasoning</a:t>
            </a:r>
          </a:p>
        </p:txBody>
      </p:sp>
      <p:sp>
        <p:nvSpPr>
          <p:cNvPr id="4" name="Slide Number Placeholder 3"/>
          <p:cNvSpPr>
            <a:spLocks noGrp="1"/>
          </p:cNvSpPr>
          <p:nvPr>
            <p:ph type="sldNum" sz="quarter" idx="12"/>
          </p:nvPr>
        </p:nvSpPr>
        <p:spPr/>
        <p:txBody>
          <a:bodyPr/>
          <a:lstStyle/>
          <a:p>
            <a:fld id="{372B852B-FCF0-48F3-89AD-35EE9A2AAEEC}" type="slidenum">
              <a:rPr lang="en-US" smtClean="0"/>
              <a:t>9</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65376"/>
            <a:ext cx="12177815" cy="3981541"/>
          </a:xfrm>
        </p:spPr>
      </p:pic>
    </p:spTree>
    <p:extLst>
      <p:ext uri="{BB962C8B-B14F-4D97-AF65-F5344CB8AC3E}">
        <p14:creationId xmlns:p14="http://schemas.microsoft.com/office/powerpoint/2010/main" val="10246860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19903</TotalTime>
  <Words>6401</Words>
  <Application>Microsoft Office PowerPoint</Application>
  <PresentationFormat>Widescreen</PresentationFormat>
  <Paragraphs>1069</Paragraphs>
  <Slides>76</Slides>
  <Notes>63</Notes>
  <HiddenSlides>0</HiddenSlides>
  <MMClips>7</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5" baseType="lpstr">
      <vt:lpstr>맑은 고딕</vt:lpstr>
      <vt:lpstr>ＭＳ Ｐゴシック</vt:lpstr>
      <vt:lpstr>Arial</vt:lpstr>
      <vt:lpstr>Calibri</vt:lpstr>
      <vt:lpstr>Calibri Light</vt:lpstr>
      <vt:lpstr>Cambria Math</vt:lpstr>
      <vt:lpstr>Wingdings</vt:lpstr>
      <vt:lpstr>Office Theme</vt:lpstr>
      <vt:lpstr>Equation</vt:lpstr>
      <vt:lpstr>3D Object Detection and Pose Estimation</vt:lpstr>
      <vt:lpstr>2D Object Detection</vt:lpstr>
      <vt:lpstr>PowerPoint Presentation</vt:lpstr>
      <vt:lpstr>Applications that need 3D Object Detection</vt:lpstr>
      <vt:lpstr>Goal: Infer the 3D World</vt:lpstr>
      <vt:lpstr>Our Work: 2D Object Detection</vt:lpstr>
      <vt:lpstr>Our Work: 2D Object Detection</vt:lpstr>
      <vt:lpstr>Our Work: 2D Object Segmentation</vt:lpstr>
      <vt:lpstr>Our Work: Occlusion Reasoning</vt:lpstr>
      <vt:lpstr>Our Work: Occlusion Reasoning</vt:lpstr>
      <vt:lpstr>Our Work: 3D Localization</vt:lpstr>
      <vt:lpstr>Contribution: 3D Object Representations</vt:lpstr>
      <vt:lpstr>Related Work: 2D Object Representations</vt:lpstr>
      <vt:lpstr>Related Work: 2.5D Object Representations</vt:lpstr>
      <vt:lpstr>Related Work: 3D Object Representations</vt:lpstr>
      <vt:lpstr>Contribution: 3D Object Representations</vt:lpstr>
      <vt:lpstr>Outline</vt:lpstr>
      <vt:lpstr>Outline</vt:lpstr>
      <vt:lpstr>3D Aspect Part Representation</vt:lpstr>
      <vt:lpstr>PowerPoint Presentation</vt:lpstr>
      <vt:lpstr>3D Aspect Parts from 3D CAD Models</vt:lpstr>
      <vt:lpstr>3D Aspect Part Representation</vt:lpstr>
      <vt:lpstr>Aspect Layout Model</vt:lpstr>
      <vt:lpstr>Aspect Layout Model</vt:lpstr>
      <vt:lpstr>Aspect Layout Model</vt:lpstr>
      <vt:lpstr>Aspect Layout Model</vt:lpstr>
      <vt:lpstr>Aspect Layout Model</vt:lpstr>
      <vt:lpstr>Aspect Layout Model</vt:lpstr>
      <vt:lpstr>Aspect Layout Model</vt:lpstr>
      <vt:lpstr>Aspect Layout Model</vt:lpstr>
      <vt:lpstr>Aspect Layout Model</vt:lpstr>
      <vt:lpstr>Aspect Layout Model</vt:lpstr>
      <vt:lpstr>Wrong examples</vt:lpstr>
      <vt:lpstr>Application I: Object Co-detection with 3D Aspect Parts</vt:lpstr>
      <vt:lpstr>Application II: Multiview Object Tracking with 3D Aspect Parts </vt:lpstr>
      <vt:lpstr>Application II: Multiview Object Tracking with 3D Aspect Parts </vt:lpstr>
      <vt:lpstr>Outline</vt:lpstr>
      <vt:lpstr>Occlusion in Object Recognition</vt:lpstr>
      <vt:lpstr>3D Aspectlet Representation</vt:lpstr>
      <vt:lpstr>3D Aspectlet Representation</vt:lpstr>
      <vt:lpstr>3D Aspectlet Representation</vt:lpstr>
      <vt:lpstr>Object Detection Experiments </vt:lpstr>
      <vt:lpstr>Object Detection Experiments</vt:lpstr>
      <vt:lpstr>Outline</vt:lpstr>
      <vt:lpstr>PowerPoint Presentation</vt:lpstr>
      <vt:lpstr>Data-Driven 3D Voxel Patterns</vt:lpstr>
      <vt:lpstr>Training Pipeline Overview</vt:lpstr>
      <vt:lpstr>1. Align 2D Images with 3D CAD Models</vt:lpstr>
      <vt:lpstr>2. Building 3D Voxel Exemplars </vt:lpstr>
      <vt:lpstr>PowerPoint Presentation</vt:lpstr>
      <vt:lpstr>PowerPoint Presentation</vt:lpstr>
      <vt:lpstr>4. Training 3D Voxel Pattern detectors</vt:lpstr>
      <vt:lpstr>4. Training 3D Voxel Pattern detectors</vt:lpstr>
      <vt:lpstr>Testing Pipeline Overview</vt:lpstr>
      <vt:lpstr>1. Apply 3DVP Detectors</vt:lpstr>
      <vt:lpstr>1. Apply 3DVP Detectors</vt:lpstr>
      <vt:lpstr>2. Transfer Meta-Data</vt:lpstr>
      <vt:lpstr>2. Transfer Meta-Data</vt:lpstr>
      <vt:lpstr>3. Occlusion Reasoning</vt:lpstr>
      <vt:lpstr>3. Occlusion Reasoning</vt:lpstr>
      <vt:lpstr>3. Occlusion Reasoning</vt:lpstr>
      <vt:lpstr>4. 3D Localization</vt:lpstr>
      <vt:lpstr>Car Detection and Orientation Estimation on KITTI</vt:lpstr>
      <vt:lpstr>Car Detection and Orientation Estimation on KITTI</vt:lpstr>
      <vt:lpstr>Car Detection and Orientation Estimation on KITTI</vt:lpstr>
      <vt:lpstr>3D Voxel Patterns from PASCAL3D+ [1]</vt:lpstr>
      <vt:lpstr>Detection and Pose Estimation on PASCAL3D+</vt:lpstr>
      <vt:lpstr>PowerPoint Presentation</vt:lpstr>
      <vt:lpstr>PowerPoint Presentation</vt:lpstr>
      <vt:lpstr>PowerPoint Presentation</vt:lpstr>
      <vt:lpstr>PowerPoint Presentation</vt:lpstr>
      <vt:lpstr>Conclusion</vt:lpstr>
      <vt:lpstr>Future Work</vt:lpstr>
      <vt:lpstr>Ongoing Work</vt:lpstr>
      <vt:lpstr>Ongoing Work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Object Representations for Recognition</dc:title>
  <dc:creator>Yu Xiang</dc:creator>
  <cp:lastModifiedBy>Yu</cp:lastModifiedBy>
  <cp:revision>588</cp:revision>
  <dcterms:created xsi:type="dcterms:W3CDTF">2015-01-18T02:00:56Z</dcterms:created>
  <dcterms:modified xsi:type="dcterms:W3CDTF">2015-12-17T02:38:16Z</dcterms:modified>
</cp:coreProperties>
</file>